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  <p:sldMasterId id="2147483794" r:id="rId2"/>
    <p:sldMasterId id="2147483816" r:id="rId3"/>
    <p:sldMasterId id="2147483838" r:id="rId4"/>
    <p:sldMasterId id="2147483860" r:id="rId5"/>
  </p:sldMasterIdLst>
  <p:notesMasterIdLst>
    <p:notesMasterId r:id="rId28"/>
  </p:notesMasterIdLst>
  <p:sldIdLst>
    <p:sldId id="26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95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7" r:id="rId23"/>
    <p:sldId id="306" r:id="rId24"/>
    <p:sldId id="304" r:id="rId25"/>
    <p:sldId id="305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1" autoAdjust="0"/>
    <p:restoredTop sz="94660" autoAdjust="0"/>
  </p:normalViewPr>
  <p:slideViewPr>
    <p:cSldViewPr snapToGrid="0" showGuides="1">
      <p:cViewPr>
        <p:scale>
          <a:sx n="100" d="100"/>
          <a:sy n="100" d="100"/>
        </p:scale>
        <p:origin x="-456" y="-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09236783570663"/>
          <c:y val="3.317000016858053E-2"/>
          <c:w val="0.77642924993998585"/>
          <c:h val="0.84216689184246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Taul1!$B$9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Taul1!$A$10:$A$14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Muut</c:v>
                </c:pt>
              </c:strCache>
            </c:strRef>
          </c:cat>
          <c:val>
            <c:numRef>
              <c:f>Taul1!$B$10:$B$14</c:f>
              <c:numCache>
                <c:formatCode>General</c:formatCode>
                <c:ptCount val="5"/>
                <c:pt idx="0">
                  <c:v>7.356532356532357</c:v>
                </c:pt>
                <c:pt idx="1">
                  <c:v>14.761904761904763</c:v>
                </c:pt>
                <c:pt idx="2">
                  <c:v>15.415140415140415</c:v>
                </c:pt>
                <c:pt idx="3">
                  <c:v>60.592185592185587</c:v>
                </c:pt>
                <c:pt idx="4">
                  <c:v>1.8742368742368742</c:v>
                </c:pt>
              </c:numCache>
            </c:numRef>
          </c:val>
        </c:ser>
        <c:ser>
          <c:idx val="1"/>
          <c:order val="1"/>
          <c:tx>
            <c:strRef>
              <c:f>Taul1!$C$9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Taul1!$A$10:$A$14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Muut</c:v>
                </c:pt>
              </c:strCache>
            </c:strRef>
          </c:cat>
          <c:val>
            <c:numRef>
              <c:f>Taul1!$C$10:$C$14</c:f>
              <c:numCache>
                <c:formatCode>General</c:formatCode>
                <c:ptCount val="5"/>
                <c:pt idx="0">
                  <c:v>7.4963394692497607</c:v>
                </c:pt>
                <c:pt idx="1">
                  <c:v>14.90112113773927</c:v>
                </c:pt>
                <c:pt idx="2">
                  <c:v>15.797105063467013</c:v>
                </c:pt>
                <c:pt idx="3">
                  <c:v>61.426377909275843</c:v>
                </c:pt>
                <c:pt idx="4">
                  <c:v>1.1845513133378698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2092800"/>
        <c:axId val="22094592"/>
      </c:barChart>
      <c:catAx>
        <c:axId val="22092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22094592"/>
        <c:crosses val="autoZero"/>
        <c:auto val="1"/>
        <c:lblAlgn val="ctr"/>
        <c:lblOffset val="100"/>
        <c:noMultiLvlLbl val="0"/>
      </c:catAx>
      <c:valAx>
        <c:axId val="2209459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22092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949803319636289"/>
          <c:y val="1.2061818243120193E-2"/>
          <c:w val="0.64702358412854422"/>
          <c:h val="0.849478931787013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Taul1!$B$85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Taul1!$A$86:$A$88</c:f>
              <c:strCache>
                <c:ptCount val="3"/>
                <c:pt idx="0">
                  <c:v>Ei, työvoiman saatavuus on yrityksemme kasvun merkittävä este</c:v>
                </c:pt>
                <c:pt idx="1">
                  <c:v>Ei, työvoiman saatavuus rajoittaa jossain määrin yrityksemme kasvua</c:v>
                </c:pt>
                <c:pt idx="2">
                  <c:v>Kyllä, yrityksemme saa riittävästi osaavaa työvoimaa</c:v>
                </c:pt>
              </c:strCache>
            </c:strRef>
          </c:cat>
          <c:val>
            <c:numRef>
              <c:f>Taul1!$B$86:$B$88</c:f>
              <c:numCache>
                <c:formatCode>0.00000</c:formatCode>
                <c:ptCount val="3"/>
                <c:pt idx="0">
                  <c:v>7.00291</c:v>
                </c:pt>
                <c:pt idx="1">
                  <c:v>41.31662</c:v>
                </c:pt>
                <c:pt idx="2">
                  <c:v>51.68047</c:v>
                </c:pt>
              </c:numCache>
            </c:numRef>
          </c:val>
        </c:ser>
        <c:ser>
          <c:idx val="1"/>
          <c:order val="1"/>
          <c:tx>
            <c:strRef>
              <c:f>Taul1!$C$85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Taul1!$A$86:$A$88</c:f>
              <c:strCache>
                <c:ptCount val="3"/>
                <c:pt idx="0">
                  <c:v>Ei, työvoiman saatavuus on yrityksemme kasvun merkittävä este</c:v>
                </c:pt>
                <c:pt idx="1">
                  <c:v>Ei, työvoiman saatavuus rajoittaa jossain määrin yrityksemme kasvua</c:v>
                </c:pt>
                <c:pt idx="2">
                  <c:v>Kyllä, yrityksemme saa riittävästi osaavaa työvoimaa</c:v>
                </c:pt>
              </c:strCache>
            </c:strRef>
          </c:cat>
          <c:val>
            <c:numRef>
              <c:f>Taul1!$C$86:$C$88</c:f>
              <c:numCache>
                <c:formatCode>0.00000</c:formatCode>
                <c:ptCount val="3"/>
                <c:pt idx="0">
                  <c:v>9.6563499999999998</c:v>
                </c:pt>
                <c:pt idx="1">
                  <c:v>38.882190000000001</c:v>
                </c:pt>
                <c:pt idx="2">
                  <c:v>51.461460000000002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4469120"/>
        <c:axId val="94470912"/>
      </c:barChart>
      <c:catAx>
        <c:axId val="94469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94470912"/>
        <c:crosses val="autoZero"/>
        <c:auto val="1"/>
        <c:lblAlgn val="ctr"/>
        <c:lblOffset val="100"/>
        <c:noMultiLvlLbl val="0"/>
      </c:catAx>
      <c:valAx>
        <c:axId val="94470912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4469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354885295201035"/>
          <c:y val="1.2061818243120193E-2"/>
          <c:w val="0.46297276437289669"/>
          <c:h val="0.85241902699979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Taul1!$B$105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Taul1!$A$106:$A$111</c:f>
              <c:strCache>
                <c:ptCount val="6"/>
                <c:pt idx="0">
                  <c:v>Hyödynnämme aiempaa enemmän alihankinta- ja toimittajaverkostoja</c:v>
                </c:pt>
                <c:pt idx="1">
                  <c:v>Palkkaamme lisää työvoimaa</c:v>
                </c:pt>
                <c:pt idx="2">
                  <c:v>Harkitsemme uutta työvoimaa koulutussopimuksen tai työkokeilun avulla</c:v>
                </c:pt>
                <c:pt idx="3">
                  <c:v>Käytämme entistä enemmän vuokratyövoimaa</c:v>
                </c:pt>
                <c:pt idx="4">
                  <c:v>Hyödynnämme ulkomaalaistaustaista työvoimaa</c:v>
                </c:pt>
                <c:pt idx="5">
                  <c:v>Hyödynnämme ketjuyrittäjyyden (franchising) mahdollisuuksia</c:v>
                </c:pt>
              </c:strCache>
            </c:strRef>
          </c:cat>
          <c:val>
            <c:numRef>
              <c:f>Taul1!$B$106:$B$111</c:f>
              <c:numCache>
                <c:formatCode>0.00000</c:formatCode>
                <c:ptCount val="6"/>
                <c:pt idx="0">
                  <c:v>51.235590000000002</c:v>
                </c:pt>
                <c:pt idx="1">
                  <c:v>47.134210000000003</c:v>
                </c:pt>
                <c:pt idx="2">
                  <c:v>46.721139999999998</c:v>
                </c:pt>
                <c:pt idx="3">
                  <c:v>21.11842</c:v>
                </c:pt>
                <c:pt idx="4">
                  <c:v>6.1365499999999997</c:v>
                </c:pt>
                <c:pt idx="5">
                  <c:v>3.85616</c:v>
                </c:pt>
              </c:numCache>
            </c:numRef>
          </c:val>
        </c:ser>
        <c:ser>
          <c:idx val="1"/>
          <c:order val="1"/>
          <c:tx>
            <c:strRef>
              <c:f>Taul1!$C$105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Taul1!$A$106:$A$111</c:f>
              <c:strCache>
                <c:ptCount val="6"/>
                <c:pt idx="0">
                  <c:v>Hyödynnämme aiempaa enemmän alihankinta- ja toimittajaverkostoja</c:v>
                </c:pt>
                <c:pt idx="1">
                  <c:v>Palkkaamme lisää työvoimaa</c:v>
                </c:pt>
                <c:pt idx="2">
                  <c:v>Harkitsemme uutta työvoimaa koulutussopimuksen tai työkokeilun avulla</c:v>
                </c:pt>
                <c:pt idx="3">
                  <c:v>Käytämme entistä enemmän vuokratyövoimaa</c:v>
                </c:pt>
                <c:pt idx="4">
                  <c:v>Hyödynnämme ulkomaalaistaustaista työvoimaa</c:v>
                </c:pt>
                <c:pt idx="5">
                  <c:v>Hyödynnämme ketjuyrittäjyyden (franchising) mahdollisuuksia</c:v>
                </c:pt>
              </c:strCache>
            </c:strRef>
          </c:cat>
          <c:val>
            <c:numRef>
              <c:f>Taul1!$C$106:$C$111</c:f>
              <c:numCache>
                <c:formatCode>0.00000</c:formatCode>
                <c:ptCount val="6"/>
                <c:pt idx="0">
                  <c:v>57.006210000000003</c:v>
                </c:pt>
                <c:pt idx="1">
                  <c:v>46.830800000000004</c:v>
                </c:pt>
                <c:pt idx="2">
                  <c:v>43.362380000000002</c:v>
                </c:pt>
                <c:pt idx="3">
                  <c:v>21.588930000000001</c:v>
                </c:pt>
                <c:pt idx="4">
                  <c:v>9.0946200000000008</c:v>
                </c:pt>
                <c:pt idx="5">
                  <c:v>5.6776200000000001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4536064"/>
        <c:axId val="94537600"/>
      </c:barChart>
      <c:catAx>
        <c:axId val="94536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fi-FI"/>
          </a:p>
        </c:txPr>
        <c:crossAx val="94537600"/>
        <c:crosses val="autoZero"/>
        <c:auto val="1"/>
        <c:lblAlgn val="ctr"/>
        <c:lblOffset val="100"/>
        <c:noMultiLvlLbl val="0"/>
      </c:catAx>
      <c:valAx>
        <c:axId val="94537600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45360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241970681853998"/>
          <c:y val="1.2061818243120193E-2"/>
          <c:w val="0.4641019105063669"/>
          <c:h val="0.875939788702070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Taul1!$B$125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Taul1!$A$126:$A$136</c:f>
              <c:strCache>
                <c:ptCount val="11"/>
                <c:pt idx="0">
                  <c:v>Työaikajärjestelyitä</c:v>
                </c:pt>
                <c:pt idx="1">
                  <c:v>Lomautuksia</c:v>
                </c:pt>
                <c:pt idx="2">
                  <c:v>Liiketoiminnan laajentamista uusiin tuotteisiin/palveluihin</c:v>
                </c:pt>
                <c:pt idx="3">
                  <c:v>Liiketoiminnan karsimista ja keskittymistä yrityksen ydinalueelle</c:v>
                </c:pt>
                <c:pt idx="4">
                  <c:v>Irtisanomisia</c:v>
                </c:pt>
                <c:pt idx="5">
                  <c:v>Muiden työvoimakustannusten karsimista</c:v>
                </c:pt>
                <c:pt idx="6">
                  <c:v>Liiketoiminnan laajentamista uusille alueille</c:v>
                </c:pt>
                <c:pt idx="7">
                  <c:v>Tilapäisiä palkan alennuksia</c:v>
                </c:pt>
                <c:pt idx="8">
                  <c:v>Alihankinnan siirtämistä johonkin toiseen maahan tai alihankintojen lopettamista/vähentämistä</c:v>
                </c:pt>
                <c:pt idx="9">
                  <c:v>Tuotannon siirtämistä johonkin toiseen maahan</c:v>
                </c:pt>
                <c:pt idx="10">
                  <c:v>Muita sopeutustoimia</c:v>
                </c:pt>
              </c:strCache>
            </c:strRef>
          </c:cat>
          <c:val>
            <c:numRef>
              <c:f>Taul1!$B$126:$B$136</c:f>
              <c:numCache>
                <c:formatCode>0.00000</c:formatCode>
                <c:ptCount val="11"/>
                <c:pt idx="0">
                  <c:v>22.567779999999999</c:v>
                </c:pt>
                <c:pt idx="1">
                  <c:v>43.752479999999998</c:v>
                </c:pt>
                <c:pt idx="2">
                  <c:v>19.56542</c:v>
                </c:pt>
                <c:pt idx="3">
                  <c:v>24.219180000000001</c:v>
                </c:pt>
                <c:pt idx="4">
                  <c:v>14.263579999999999</c:v>
                </c:pt>
                <c:pt idx="5">
                  <c:v>8.2664100000000005</c:v>
                </c:pt>
                <c:pt idx="6">
                  <c:v>12.61219</c:v>
                </c:pt>
                <c:pt idx="7">
                  <c:v>16.81814</c:v>
                </c:pt>
                <c:pt idx="8">
                  <c:v>0</c:v>
                </c:pt>
                <c:pt idx="9" formatCode="General">
                  <c:v>1.5758099999999999</c:v>
                </c:pt>
                <c:pt idx="10">
                  <c:v>36.47992</c:v>
                </c:pt>
              </c:numCache>
            </c:numRef>
          </c:val>
        </c:ser>
        <c:ser>
          <c:idx val="1"/>
          <c:order val="1"/>
          <c:tx>
            <c:strRef>
              <c:f>Taul1!$C$125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Taul1!$A$126:$A$136</c:f>
              <c:strCache>
                <c:ptCount val="11"/>
                <c:pt idx="0">
                  <c:v>Työaikajärjestelyitä</c:v>
                </c:pt>
                <c:pt idx="1">
                  <c:v>Lomautuksia</c:v>
                </c:pt>
                <c:pt idx="2">
                  <c:v>Liiketoiminnan laajentamista uusiin tuotteisiin/palveluihin</c:v>
                </c:pt>
                <c:pt idx="3">
                  <c:v>Liiketoiminnan karsimista ja keskittymistä yrityksen ydinalueelle</c:v>
                </c:pt>
                <c:pt idx="4">
                  <c:v>Irtisanomisia</c:v>
                </c:pt>
                <c:pt idx="5">
                  <c:v>Muiden työvoimakustannusten karsimista</c:v>
                </c:pt>
                <c:pt idx="6">
                  <c:v>Liiketoiminnan laajentamista uusille alueille</c:v>
                </c:pt>
                <c:pt idx="7">
                  <c:v>Tilapäisiä palkan alennuksia</c:v>
                </c:pt>
                <c:pt idx="8">
                  <c:v>Alihankinnan siirtämistä johonkin toiseen maahan tai alihankintojen lopettamista/vähentämistä</c:v>
                </c:pt>
                <c:pt idx="9">
                  <c:v>Tuotannon siirtämistä johonkin toiseen maahan</c:v>
                </c:pt>
                <c:pt idx="10">
                  <c:v>Muita sopeutustoimia</c:v>
                </c:pt>
              </c:strCache>
            </c:strRef>
          </c:cat>
          <c:val>
            <c:numRef>
              <c:f>Taul1!$C$126:$C$136</c:f>
              <c:numCache>
                <c:formatCode>0.00000</c:formatCode>
                <c:ptCount val="11"/>
                <c:pt idx="0">
                  <c:v>36.888860000000001</c:v>
                </c:pt>
                <c:pt idx="1">
                  <c:v>34.51117</c:v>
                </c:pt>
                <c:pt idx="2">
                  <c:v>23.69614</c:v>
                </c:pt>
                <c:pt idx="3">
                  <c:v>22.146380000000001</c:v>
                </c:pt>
                <c:pt idx="4">
                  <c:v>17.727370000000001</c:v>
                </c:pt>
                <c:pt idx="5">
                  <c:v>15.86004</c:v>
                </c:pt>
                <c:pt idx="6">
                  <c:v>14.638019999999999</c:v>
                </c:pt>
                <c:pt idx="7">
                  <c:v>11.531000000000001</c:v>
                </c:pt>
                <c:pt idx="8">
                  <c:v>5.2920600000000002</c:v>
                </c:pt>
                <c:pt idx="9">
                  <c:v>3.4470900000000002</c:v>
                </c:pt>
                <c:pt idx="10">
                  <c:v>27.84421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4737920"/>
        <c:axId val="94739456"/>
      </c:barChart>
      <c:catAx>
        <c:axId val="94737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94739456"/>
        <c:crosses val="autoZero"/>
        <c:auto val="1"/>
        <c:lblAlgn val="ctr"/>
        <c:lblOffset val="100"/>
        <c:noMultiLvlLbl val="0"/>
      </c:catAx>
      <c:valAx>
        <c:axId val="94739456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4737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982972387398126"/>
          <c:y val="1.2061818243120193E-2"/>
          <c:w val="0.55669189345092573"/>
          <c:h val="0.843598741361444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Taul1!$B$155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Taul1!$A$156:$A$159</c:f>
              <c:strCache>
                <c:ptCount val="4"/>
                <c:pt idx="0">
                  <c:v>Ei</c:v>
                </c:pt>
                <c:pt idx="1">
                  <c:v>Kyllä, ja olemme saaneet ulkopuolista rahoitusta viimeisen 12 kk aikana</c:v>
                </c:pt>
                <c:pt idx="2">
                  <c:v>Kyllä, mutta emme ole hakeneet rahoitusta</c:v>
                </c:pt>
                <c:pt idx="3">
                  <c:v>Kyllä, mutta emme ole saaneet rahoitusta, vaikka olemme hakeneet</c:v>
                </c:pt>
              </c:strCache>
            </c:strRef>
          </c:cat>
          <c:val>
            <c:numRef>
              <c:f>Taul1!$B$156:$B$159</c:f>
              <c:numCache>
                <c:formatCode>0.00000</c:formatCode>
                <c:ptCount val="4"/>
                <c:pt idx="0">
                  <c:v>64.152789999999996</c:v>
                </c:pt>
                <c:pt idx="1">
                  <c:v>26.441400000000002</c:v>
                </c:pt>
                <c:pt idx="2">
                  <c:v>6.0304900000000004</c:v>
                </c:pt>
                <c:pt idx="3">
                  <c:v>3.3753199999999999</c:v>
                </c:pt>
              </c:numCache>
            </c:numRef>
          </c:val>
        </c:ser>
        <c:ser>
          <c:idx val="1"/>
          <c:order val="1"/>
          <c:tx>
            <c:strRef>
              <c:f>Taul1!$C$155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Taul1!$A$156:$A$159</c:f>
              <c:strCache>
                <c:ptCount val="4"/>
                <c:pt idx="0">
                  <c:v>Ei</c:v>
                </c:pt>
                <c:pt idx="1">
                  <c:v>Kyllä, ja olemme saaneet ulkopuolista rahoitusta viimeisen 12 kk aikana</c:v>
                </c:pt>
                <c:pt idx="2">
                  <c:v>Kyllä, mutta emme ole hakeneet rahoitusta</c:v>
                </c:pt>
                <c:pt idx="3">
                  <c:v>Kyllä, mutta emme ole saaneet rahoitusta, vaikka olemme hakeneet</c:v>
                </c:pt>
              </c:strCache>
            </c:strRef>
          </c:cat>
          <c:val>
            <c:numRef>
              <c:f>Taul1!$C$156:$C$159</c:f>
              <c:numCache>
                <c:formatCode>0.00000</c:formatCode>
                <c:ptCount val="4"/>
                <c:pt idx="0">
                  <c:v>60.519240000000003</c:v>
                </c:pt>
                <c:pt idx="1">
                  <c:v>28.91863</c:v>
                </c:pt>
                <c:pt idx="2">
                  <c:v>7.6715200000000001</c:v>
                </c:pt>
                <c:pt idx="3">
                  <c:v>2.8906100000000001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4833664"/>
        <c:axId val="94839552"/>
      </c:barChart>
      <c:catAx>
        <c:axId val="94833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94839552"/>
        <c:crosses val="autoZero"/>
        <c:auto val="1"/>
        <c:lblAlgn val="ctr"/>
        <c:lblOffset val="100"/>
        <c:noMultiLvlLbl val="0"/>
      </c:catAx>
      <c:valAx>
        <c:axId val="94839552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4833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982972387398126"/>
          <c:y val="1.2061818243120193E-2"/>
          <c:w val="0.55669189345092573"/>
          <c:h val="0.893580359978775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Taul1!$B$175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Taul1!$A$176:$A$190</c:f>
              <c:strCache>
                <c:ptCount val="15"/>
                <c:pt idx="0">
                  <c:v>Muihin koneisiin ja laitteisiin</c:v>
                </c:pt>
                <c:pt idx="1">
                  <c:v>Yrityksen kasvun rahoitukseen</c:v>
                </c:pt>
                <c:pt idx="2">
                  <c:v>Yrityksen kehittämishankkeisiin</c:v>
                </c:pt>
                <c:pt idx="3">
                  <c:v>Rakennusinvestointeihin</c:v>
                </c:pt>
                <c:pt idx="4">
                  <c:v>Käyttöpääomaksi suhdanteista johtuen</c:v>
                </c:pt>
                <c:pt idx="5">
                  <c:v>Käyttöpääomaksi yrityksenne heikosta taloudellisesta tilanteesta johtuen</c:v>
                </c:pt>
                <c:pt idx="6">
                  <c:v>Käyttöpääomaksi liiketoiminnan kasvusta johtuen</c:v>
                </c:pt>
                <c:pt idx="7">
                  <c:v>Toimitusaikaiseen rahoitukseen tai vakuuksiin</c:v>
                </c:pt>
                <c:pt idx="8">
                  <c:v>Omistusjärjestelyihin tai yrityskauppoihin</c:v>
                </c:pt>
                <c:pt idx="9">
                  <c:v>Liiketoiminnan kansainvälistymiseen</c:v>
                </c:pt>
                <c:pt idx="10">
                  <c:v>Ohjelmistoihin, kuten yrityksenne Internet kotisivut, asiakasjärjestelmät, tuotteiden myynti tai jakelu verkossa Suomessa</c:v>
                </c:pt>
                <c:pt idx="11">
                  <c:v>Henkilöstöön ja osaamiseen</c:v>
                </c:pt>
                <c:pt idx="12">
                  <c:v>Tieto- ja viestintätekniikkalaitteisiin</c:v>
                </c:pt>
                <c:pt idx="13">
                  <c:v>Ympäristövaikutteisiin investointeihin päästöjen, raaka-aineiden tai energian käytön vähentämiseksi</c:v>
                </c:pt>
                <c:pt idx="14">
                  <c:v>Muuhun tarkoitukseen</c:v>
                </c:pt>
              </c:strCache>
            </c:strRef>
          </c:cat>
          <c:val>
            <c:numRef>
              <c:f>Taul1!$B$176:$B$190</c:f>
              <c:numCache>
                <c:formatCode>0.00000</c:formatCode>
                <c:ptCount val="15"/>
                <c:pt idx="0">
                  <c:v>43.31026</c:v>
                </c:pt>
                <c:pt idx="1">
                  <c:v>10.942220000000001</c:v>
                </c:pt>
                <c:pt idx="2">
                  <c:v>14.01097</c:v>
                </c:pt>
                <c:pt idx="3">
                  <c:v>11.24296</c:v>
                </c:pt>
                <c:pt idx="4">
                  <c:v>6.2908099999999996</c:v>
                </c:pt>
                <c:pt idx="5">
                  <c:v>16.15532</c:v>
                </c:pt>
                <c:pt idx="6">
                  <c:v>9.8821200000000005</c:v>
                </c:pt>
                <c:pt idx="7">
                  <c:v>7.5681599999999998</c:v>
                </c:pt>
                <c:pt idx="8">
                  <c:v>7.7129799999999999</c:v>
                </c:pt>
                <c:pt idx="9">
                  <c:v>8.2564100000000007</c:v>
                </c:pt>
                <c:pt idx="10">
                  <c:v>3.41581</c:v>
                </c:pt>
                <c:pt idx="11">
                  <c:v>5.12242</c:v>
                </c:pt>
                <c:pt idx="12">
                  <c:v>3.4497399999999998</c:v>
                </c:pt>
                <c:pt idx="13">
                  <c:v>0.32096999999999998</c:v>
                </c:pt>
                <c:pt idx="14">
                  <c:v>7.8043100000000001</c:v>
                </c:pt>
              </c:numCache>
            </c:numRef>
          </c:val>
        </c:ser>
        <c:ser>
          <c:idx val="1"/>
          <c:order val="1"/>
          <c:tx>
            <c:strRef>
              <c:f>Taul1!$C$175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Taul1!$A$176:$A$190</c:f>
              <c:strCache>
                <c:ptCount val="15"/>
                <c:pt idx="0">
                  <c:v>Muihin koneisiin ja laitteisiin</c:v>
                </c:pt>
                <c:pt idx="1">
                  <c:v>Yrityksen kasvun rahoitukseen</c:v>
                </c:pt>
                <c:pt idx="2">
                  <c:v>Yrityksen kehittämishankkeisiin</c:v>
                </c:pt>
                <c:pt idx="3">
                  <c:v>Rakennusinvestointeihin</c:v>
                </c:pt>
                <c:pt idx="4">
                  <c:v>Käyttöpääomaksi suhdanteista johtuen</c:v>
                </c:pt>
                <c:pt idx="5">
                  <c:v>Käyttöpääomaksi yrityksenne heikosta taloudellisesta tilanteesta johtuen</c:v>
                </c:pt>
                <c:pt idx="6">
                  <c:v>Käyttöpääomaksi liiketoiminnan kasvusta johtuen</c:v>
                </c:pt>
                <c:pt idx="7">
                  <c:v>Toimitusaikaiseen rahoitukseen tai vakuuksiin</c:v>
                </c:pt>
                <c:pt idx="8">
                  <c:v>Omistusjärjestelyihin tai yrityskauppoihin</c:v>
                </c:pt>
                <c:pt idx="9">
                  <c:v>Liiketoiminnan kansainvälistymiseen</c:v>
                </c:pt>
                <c:pt idx="10">
                  <c:v>Ohjelmistoihin, kuten yrityksenne Internet kotisivut, asiakasjärjestelmät, tuotteiden myynti tai jakelu verkossa Suomessa</c:v>
                </c:pt>
                <c:pt idx="11">
                  <c:v>Henkilöstöön ja osaamiseen</c:v>
                </c:pt>
                <c:pt idx="12">
                  <c:v>Tieto- ja viestintätekniikkalaitteisiin</c:v>
                </c:pt>
                <c:pt idx="13">
                  <c:v>Ympäristövaikutteisiin investointeihin päästöjen, raaka-aineiden tai energian käytön vähentämiseksi</c:v>
                </c:pt>
                <c:pt idx="14">
                  <c:v>Muuhun tarkoitukseen</c:v>
                </c:pt>
              </c:strCache>
            </c:strRef>
          </c:cat>
          <c:val>
            <c:numRef>
              <c:f>Taul1!$C$176:$C$190</c:f>
              <c:numCache>
                <c:formatCode>0.00000</c:formatCode>
                <c:ptCount val="15"/>
                <c:pt idx="0">
                  <c:v>41.365189999999998</c:v>
                </c:pt>
                <c:pt idx="1">
                  <c:v>18.05669</c:v>
                </c:pt>
                <c:pt idx="2">
                  <c:v>16.316310000000001</c:v>
                </c:pt>
                <c:pt idx="3">
                  <c:v>15.294230000000001</c:v>
                </c:pt>
                <c:pt idx="4">
                  <c:v>15.27477</c:v>
                </c:pt>
                <c:pt idx="5">
                  <c:v>13.46973</c:v>
                </c:pt>
                <c:pt idx="6">
                  <c:v>12.58441</c:v>
                </c:pt>
                <c:pt idx="7">
                  <c:v>7.8285499999999999</c:v>
                </c:pt>
                <c:pt idx="8">
                  <c:v>7.3182299999999998</c:v>
                </c:pt>
                <c:pt idx="9">
                  <c:v>6.9076599999999999</c:v>
                </c:pt>
                <c:pt idx="10">
                  <c:v>6.3342599999999996</c:v>
                </c:pt>
                <c:pt idx="11">
                  <c:v>5.8868299999999998</c:v>
                </c:pt>
                <c:pt idx="12">
                  <c:v>5.0762400000000003</c:v>
                </c:pt>
                <c:pt idx="13">
                  <c:v>0.72067999999999999</c:v>
                </c:pt>
                <c:pt idx="14">
                  <c:v>6.91899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4970240"/>
        <c:axId val="94971776"/>
      </c:barChart>
      <c:catAx>
        <c:axId val="94970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94971776"/>
        <c:crosses val="autoZero"/>
        <c:auto val="1"/>
        <c:lblAlgn val="ctr"/>
        <c:lblOffset val="100"/>
        <c:noMultiLvlLbl val="0"/>
      </c:catAx>
      <c:valAx>
        <c:axId val="94971776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49702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20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982972387398126"/>
          <c:y val="9.1217032735529408E-3"/>
          <c:w val="0.55669189345092573"/>
          <c:h val="0.86417940785093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Taul1!$B$205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Taul1!$A$206:$A$212</c:f>
              <c:strCache>
                <c:ptCount val="7"/>
                <c:pt idx="0">
                  <c:v>Kireät vakuusvaatimukset</c:v>
                </c:pt>
                <c:pt idx="1">
                  <c:v>Rahoituksen huono yleinen saatavuus (kireät lainavaatimukset)</c:v>
                </c:pt>
                <c:pt idx="2">
                  <c:v>Korkea oman pääoman vaatimus</c:v>
                </c:pt>
                <c:pt idx="3">
                  <c:v>Rahan korkea hinta (viitekoron päälle tuleva rahoittajien perimä marginaali)</c:v>
                </c:pt>
                <c:pt idx="4">
                  <c:v>Laina-ajan lyhyys</c:v>
                </c:pt>
                <c:pt idx="5">
                  <c:v>Vientisaatavien vakuuttamisen vaikeus</c:v>
                </c:pt>
                <c:pt idx="6">
                  <c:v>Muu syy</c:v>
                </c:pt>
              </c:strCache>
            </c:strRef>
          </c:cat>
          <c:val>
            <c:numRef>
              <c:f>Taul1!$B$206:$B$212</c:f>
              <c:numCache>
                <c:formatCode>0.00000</c:formatCode>
                <c:ptCount val="7"/>
                <c:pt idx="0">
                  <c:v>35.406939999999999</c:v>
                </c:pt>
                <c:pt idx="1">
                  <c:v>4.9225300000000001</c:v>
                </c:pt>
                <c:pt idx="2">
                  <c:v>11.4846</c:v>
                </c:pt>
                <c:pt idx="3">
                  <c:v>13.3634</c:v>
                </c:pt>
                <c:pt idx="4">
                  <c:v>0</c:v>
                </c:pt>
                <c:pt idx="5" formatCode="General">
                  <c:v>0</c:v>
                </c:pt>
                <c:pt idx="6">
                  <c:v>34.822510000000001</c:v>
                </c:pt>
              </c:numCache>
            </c:numRef>
          </c:val>
        </c:ser>
        <c:ser>
          <c:idx val="1"/>
          <c:order val="1"/>
          <c:tx>
            <c:strRef>
              <c:f>Taul1!$C$205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Taul1!$A$206:$A$212</c:f>
              <c:strCache>
                <c:ptCount val="7"/>
                <c:pt idx="0">
                  <c:v>Kireät vakuusvaatimukset</c:v>
                </c:pt>
                <c:pt idx="1">
                  <c:v>Rahoituksen huono yleinen saatavuus (kireät lainavaatimukset)</c:v>
                </c:pt>
                <c:pt idx="2">
                  <c:v>Korkea oman pääoman vaatimus</c:v>
                </c:pt>
                <c:pt idx="3">
                  <c:v>Rahan korkea hinta (viitekoron päälle tuleva rahoittajien perimä marginaali)</c:v>
                </c:pt>
                <c:pt idx="4">
                  <c:v>Laina-ajan lyhyys</c:v>
                </c:pt>
                <c:pt idx="5">
                  <c:v>Vientisaatavien vakuuttamisen vaikeus</c:v>
                </c:pt>
                <c:pt idx="6">
                  <c:v>Muu syy</c:v>
                </c:pt>
              </c:strCache>
            </c:strRef>
          </c:cat>
          <c:val>
            <c:numRef>
              <c:f>Taul1!$C$206:$C$212</c:f>
              <c:numCache>
                <c:formatCode>0.00000</c:formatCode>
                <c:ptCount val="7"/>
                <c:pt idx="0">
                  <c:v>31.31485</c:v>
                </c:pt>
                <c:pt idx="1">
                  <c:v>19.785399999999999</c:v>
                </c:pt>
                <c:pt idx="2">
                  <c:v>12.738630000000001</c:v>
                </c:pt>
                <c:pt idx="3">
                  <c:v>6.3673599999999997</c:v>
                </c:pt>
                <c:pt idx="4">
                  <c:v>1.51153</c:v>
                </c:pt>
                <c:pt idx="5">
                  <c:v>0.25542999999999999</c:v>
                </c:pt>
                <c:pt idx="6">
                  <c:v>28.026800000000001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5118848"/>
        <c:axId val="95120384"/>
      </c:barChart>
      <c:catAx>
        <c:axId val="95118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95120384"/>
        <c:crosses val="autoZero"/>
        <c:auto val="1"/>
        <c:lblAlgn val="ctr"/>
        <c:lblOffset val="100"/>
        <c:noMultiLvlLbl val="0"/>
      </c:catAx>
      <c:valAx>
        <c:axId val="95120384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5118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51708171381623"/>
          <c:y val="1.2061818243120193E-2"/>
          <c:w val="0.77800453561109073"/>
          <c:h val="0.858299217425365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Taul1!$B$225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Taul1!$A$226:$A$227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Taul1!$B$226:$B$227</c:f>
              <c:numCache>
                <c:formatCode>0.00000</c:formatCode>
                <c:ptCount val="2"/>
                <c:pt idx="0">
                  <c:v>84.775000000000006</c:v>
                </c:pt>
                <c:pt idx="1">
                  <c:v>15.225</c:v>
                </c:pt>
              </c:numCache>
            </c:numRef>
          </c:val>
        </c:ser>
        <c:ser>
          <c:idx val="1"/>
          <c:order val="1"/>
          <c:tx>
            <c:strRef>
              <c:f>Taul1!$C$225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Taul1!$A$226:$A$227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Taul1!$C$226:$C$227</c:f>
              <c:numCache>
                <c:formatCode>0.00000</c:formatCode>
                <c:ptCount val="2"/>
                <c:pt idx="0">
                  <c:v>84.85736</c:v>
                </c:pt>
                <c:pt idx="1">
                  <c:v>15.14264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5259264"/>
        <c:axId val="95261056"/>
      </c:barChart>
      <c:catAx>
        <c:axId val="95259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95261056"/>
        <c:crosses val="autoZero"/>
        <c:auto val="1"/>
        <c:lblAlgn val="ctr"/>
        <c:lblOffset val="100"/>
        <c:noMultiLvlLbl val="0"/>
      </c:catAx>
      <c:valAx>
        <c:axId val="95261056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52592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51708171381623"/>
          <c:y val="2.0882084124689667E-2"/>
          <c:w val="0.77800453561109073"/>
          <c:h val="0.83183836051030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Taul1!$B$235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Taul1!$A$236:$A$237</c:f>
              <c:strCache>
                <c:ptCount val="2"/>
                <c:pt idx="0">
                  <c:v>Velkarahoitusta</c:v>
                </c:pt>
                <c:pt idx="1">
                  <c:v>Oman pääoman ehtoista rahoitusta</c:v>
                </c:pt>
              </c:strCache>
            </c:strRef>
          </c:cat>
          <c:val>
            <c:numRef>
              <c:f>Taul1!$B$236:$B$237</c:f>
              <c:numCache>
                <c:formatCode>0.00000</c:formatCode>
                <c:ptCount val="2"/>
                <c:pt idx="0">
                  <c:v>48.34686</c:v>
                </c:pt>
                <c:pt idx="1">
                  <c:v>51.65314</c:v>
                </c:pt>
              </c:numCache>
            </c:numRef>
          </c:val>
        </c:ser>
        <c:ser>
          <c:idx val="1"/>
          <c:order val="1"/>
          <c:tx>
            <c:strRef>
              <c:f>Taul1!$C$235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Taul1!$A$236:$A$237</c:f>
              <c:strCache>
                <c:ptCount val="2"/>
                <c:pt idx="0">
                  <c:v>Velkarahoitusta</c:v>
                </c:pt>
                <c:pt idx="1">
                  <c:v>Oman pääoman ehtoista rahoitusta</c:v>
                </c:pt>
              </c:strCache>
            </c:strRef>
          </c:cat>
          <c:val>
            <c:numRef>
              <c:f>Taul1!$C$236:$C$237</c:f>
              <c:numCache>
                <c:formatCode>0.00000</c:formatCode>
                <c:ptCount val="2"/>
                <c:pt idx="0">
                  <c:v>64.127650000000003</c:v>
                </c:pt>
                <c:pt idx="1">
                  <c:v>35.872349999999997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9319808"/>
        <c:axId val="99321344"/>
      </c:barChart>
      <c:catAx>
        <c:axId val="99319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99321344"/>
        <c:crosses val="autoZero"/>
        <c:auto val="1"/>
        <c:lblAlgn val="ctr"/>
        <c:lblOffset val="100"/>
        <c:noMultiLvlLbl val="0"/>
      </c:catAx>
      <c:valAx>
        <c:axId val="99321344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9319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884877239143457"/>
          <c:y val="2.088208412468967E-2"/>
          <c:w val="0.68767284493347247"/>
          <c:h val="0.83183836051030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Taul1!$B$245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Taul1!$A$246:$A$250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10-&gt; vuoden aikana</c:v>
                </c:pt>
                <c:pt idx="4">
                  <c:v>en ole suunnitellut lainkaan</c:v>
                </c:pt>
              </c:strCache>
            </c:strRef>
          </c:cat>
          <c:val>
            <c:numRef>
              <c:f>Taul1!$B$246:$B$250</c:f>
              <c:numCache>
                <c:formatCode>0.00000</c:formatCode>
                <c:ptCount val="5"/>
                <c:pt idx="0">
                  <c:v>14.24742</c:v>
                </c:pt>
                <c:pt idx="1">
                  <c:v>15.85197</c:v>
                </c:pt>
                <c:pt idx="2">
                  <c:v>15.2241</c:v>
                </c:pt>
                <c:pt idx="3">
                  <c:v>8.1956699999999998</c:v>
                </c:pt>
                <c:pt idx="4">
                  <c:v>46.480829999999997</c:v>
                </c:pt>
              </c:numCache>
            </c:numRef>
          </c:val>
        </c:ser>
        <c:ser>
          <c:idx val="1"/>
          <c:order val="1"/>
          <c:tx>
            <c:strRef>
              <c:f>Taul1!$C$245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Taul1!$A$246:$A$250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10-&gt; vuoden aikana</c:v>
                </c:pt>
                <c:pt idx="4">
                  <c:v>en ole suunnitellut lainkaan</c:v>
                </c:pt>
              </c:strCache>
            </c:strRef>
          </c:cat>
          <c:val>
            <c:numRef>
              <c:f>Taul1!$C$246:$C$250</c:f>
              <c:numCache>
                <c:formatCode>0.00000</c:formatCode>
                <c:ptCount val="5"/>
                <c:pt idx="0">
                  <c:v>11.34911</c:v>
                </c:pt>
                <c:pt idx="1">
                  <c:v>16.116440000000001</c:v>
                </c:pt>
                <c:pt idx="2">
                  <c:v>13.56246</c:v>
                </c:pt>
                <c:pt idx="3">
                  <c:v>8.3731399999999994</c:v>
                </c:pt>
                <c:pt idx="4">
                  <c:v>50.598849999999999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4572288"/>
        <c:axId val="154573824"/>
      </c:barChart>
      <c:catAx>
        <c:axId val="154572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54573824"/>
        <c:crosses val="autoZero"/>
        <c:auto val="1"/>
        <c:lblAlgn val="ctr"/>
        <c:lblOffset val="100"/>
        <c:noMultiLvlLbl val="0"/>
      </c:catAx>
      <c:valAx>
        <c:axId val="154573824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154572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09659302826057"/>
          <c:y val="2.0882084124689667E-2"/>
          <c:w val="0.48555568704230129"/>
          <c:h val="0.823018074871955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Taul1!$B$265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Taul1!$A$266:$A$273</c:f>
              <c:strCache>
                <c:ptCount val="8"/>
                <c:pt idx="0">
                  <c:v>Tilitoimisto/tilintarkastaja/kirjanpitäjä</c:v>
                </c:pt>
                <c:pt idx="1">
                  <c:v>Oman alueesi julkiset maksuttomat omistajanvaihdospalvelut (mm. järjestö, seudullinen elinkeinoyhtiö tai  kuntien elinvoimapalvelu)</c:v>
                </c:pt>
                <c:pt idx="2">
                  <c:v>Konsultti</c:v>
                </c:pt>
                <c:pt idx="3">
                  <c:v>Asianajotoimisto</c:v>
                </c:pt>
                <c:pt idx="4">
                  <c:v>Pankki</c:v>
                </c:pt>
                <c:pt idx="5">
                  <c:v>Muu rahoittaja</c:v>
                </c:pt>
                <c:pt idx="6">
                  <c:v>Työeläkevakuutusyhtiö</c:v>
                </c:pt>
                <c:pt idx="7">
                  <c:v>Muu omistajanvaihdostilanteisiin perehtynyt asiantuntija</c:v>
                </c:pt>
              </c:strCache>
            </c:strRef>
          </c:cat>
          <c:val>
            <c:numRef>
              <c:f>Taul1!$B$266:$B$273</c:f>
              <c:numCache>
                <c:formatCode>0.00000</c:formatCode>
                <c:ptCount val="8"/>
                <c:pt idx="0">
                  <c:v>39.179040000000001</c:v>
                </c:pt>
                <c:pt idx="1">
                  <c:v>29.662050000000001</c:v>
                </c:pt>
                <c:pt idx="2">
                  <c:v>22.260560000000002</c:v>
                </c:pt>
                <c:pt idx="3">
                  <c:v>13.852510000000001</c:v>
                </c:pt>
                <c:pt idx="4">
                  <c:v>15.137370000000001</c:v>
                </c:pt>
                <c:pt idx="5">
                  <c:v>4.9860199999999999</c:v>
                </c:pt>
                <c:pt idx="6">
                  <c:v>2.44224</c:v>
                </c:pt>
                <c:pt idx="7">
                  <c:v>4.3002599999999997</c:v>
                </c:pt>
              </c:numCache>
            </c:numRef>
          </c:val>
        </c:ser>
        <c:ser>
          <c:idx val="1"/>
          <c:order val="1"/>
          <c:tx>
            <c:strRef>
              <c:f>Taul1!$C$265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Taul1!$A$266:$A$273</c:f>
              <c:strCache>
                <c:ptCount val="8"/>
                <c:pt idx="0">
                  <c:v>Tilitoimisto/tilintarkastaja/kirjanpitäjä</c:v>
                </c:pt>
                <c:pt idx="1">
                  <c:v>Oman alueesi julkiset maksuttomat omistajanvaihdospalvelut (mm. järjestö, seudullinen elinkeinoyhtiö tai  kuntien elinvoimapalvelu)</c:v>
                </c:pt>
                <c:pt idx="2">
                  <c:v>Konsultti</c:v>
                </c:pt>
                <c:pt idx="3">
                  <c:v>Asianajotoimisto</c:v>
                </c:pt>
                <c:pt idx="4">
                  <c:v>Pankki</c:v>
                </c:pt>
                <c:pt idx="5">
                  <c:v>Muu rahoittaja</c:v>
                </c:pt>
                <c:pt idx="6">
                  <c:v>Työeläkevakuutusyhtiö</c:v>
                </c:pt>
                <c:pt idx="7">
                  <c:v>Muu omistajanvaihdostilanteisiin perehtynyt asiantuntija</c:v>
                </c:pt>
              </c:strCache>
            </c:strRef>
          </c:cat>
          <c:val>
            <c:numRef>
              <c:f>Taul1!$C$266:$C$273</c:f>
              <c:numCache>
                <c:formatCode>0.00000</c:formatCode>
                <c:ptCount val="8"/>
                <c:pt idx="0">
                  <c:v>31.600770000000001</c:v>
                </c:pt>
                <c:pt idx="1">
                  <c:v>29.249580000000002</c:v>
                </c:pt>
                <c:pt idx="2">
                  <c:v>28.16722</c:v>
                </c:pt>
                <c:pt idx="3">
                  <c:v>16.566240000000001</c:v>
                </c:pt>
                <c:pt idx="4">
                  <c:v>12.97662</c:v>
                </c:pt>
                <c:pt idx="5">
                  <c:v>4.3049200000000001</c:v>
                </c:pt>
                <c:pt idx="6">
                  <c:v>1.06565</c:v>
                </c:pt>
                <c:pt idx="7">
                  <c:v>6.3397300000000003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8579328"/>
        <c:axId val="158585216"/>
      </c:barChart>
      <c:catAx>
        <c:axId val="158579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158585216"/>
        <c:crosses val="autoZero"/>
        <c:auto val="1"/>
        <c:lblAlgn val="ctr"/>
        <c:lblOffset val="100"/>
        <c:noMultiLvlLbl val="0"/>
      </c:catAx>
      <c:valAx>
        <c:axId val="158585216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158579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Taul1!$F$2</c:f>
              <c:strCache>
                <c:ptCount val="1"/>
                <c:pt idx="0">
                  <c:v>Pohjois-Pohjanmaa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Taul1!$F$3:$F$33</c:f>
              <c:numCache>
                <c:formatCode>0</c:formatCode>
                <c:ptCount val="31"/>
                <c:pt idx="0">
                  <c:v>19</c:v>
                </c:pt>
                <c:pt idx="1">
                  <c:v>14</c:v>
                </c:pt>
                <c:pt idx="2">
                  <c:v>16</c:v>
                </c:pt>
                <c:pt idx="3">
                  <c:v>11</c:v>
                </c:pt>
                <c:pt idx="4">
                  <c:v>19</c:v>
                </c:pt>
                <c:pt idx="5">
                  <c:v>14</c:v>
                </c:pt>
                <c:pt idx="6">
                  <c:v>18</c:v>
                </c:pt>
                <c:pt idx="7">
                  <c:v>18</c:v>
                </c:pt>
                <c:pt idx="8">
                  <c:v>25</c:v>
                </c:pt>
                <c:pt idx="9">
                  <c:v>20</c:v>
                </c:pt>
                <c:pt idx="10">
                  <c:v>20</c:v>
                </c:pt>
                <c:pt idx="11">
                  <c:v>15</c:v>
                </c:pt>
                <c:pt idx="12">
                  <c:v>34</c:v>
                </c:pt>
                <c:pt idx="13">
                  <c:v>21</c:v>
                </c:pt>
                <c:pt idx="14">
                  <c:v>-6</c:v>
                </c:pt>
                <c:pt idx="15">
                  <c:v>10</c:v>
                </c:pt>
                <c:pt idx="16">
                  <c:v>18</c:v>
                </c:pt>
                <c:pt idx="17">
                  <c:v>21</c:v>
                </c:pt>
                <c:pt idx="18">
                  <c:v>23</c:v>
                </c:pt>
                <c:pt idx="19">
                  <c:v>19.512194999999998</c:v>
                </c:pt>
                <c:pt idx="20">
                  <c:v>8.9</c:v>
                </c:pt>
                <c:pt idx="21">
                  <c:v>11.6</c:v>
                </c:pt>
                <c:pt idx="22">
                  <c:v>7</c:v>
                </c:pt>
                <c:pt idx="23">
                  <c:v>8.9124229413034435</c:v>
                </c:pt>
                <c:pt idx="24">
                  <c:v>8.8968984723647662</c:v>
                </c:pt>
                <c:pt idx="25">
                  <c:v>6.8359332741945895</c:v>
                </c:pt>
                <c:pt idx="26" formatCode="General">
                  <c:v>1</c:v>
                </c:pt>
                <c:pt idx="27" formatCode="0.0">
                  <c:v>4</c:v>
                </c:pt>
                <c:pt idx="28" formatCode="General">
                  <c:v>7</c:v>
                </c:pt>
                <c:pt idx="29" formatCode="General">
                  <c:v>20</c:v>
                </c:pt>
                <c:pt idx="30" formatCode="General">
                  <c:v>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Taul1!$W$2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Taul1!$W$3:$W$33</c:f>
              <c:numCache>
                <c:formatCode>0</c:formatCode>
                <c:ptCount val="31"/>
                <c:pt idx="0">
                  <c:v>15</c:v>
                </c:pt>
                <c:pt idx="1">
                  <c:v>11</c:v>
                </c:pt>
                <c:pt idx="2">
                  <c:v>12</c:v>
                </c:pt>
                <c:pt idx="3">
                  <c:v>12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19</c:v>
                </c:pt>
                <c:pt idx="8">
                  <c:v>20</c:v>
                </c:pt>
                <c:pt idx="9">
                  <c:v>20</c:v>
                </c:pt>
                <c:pt idx="10">
                  <c:v>18</c:v>
                </c:pt>
                <c:pt idx="11">
                  <c:v>19</c:v>
                </c:pt>
                <c:pt idx="12">
                  <c:v>24</c:v>
                </c:pt>
                <c:pt idx="13">
                  <c:v>14</c:v>
                </c:pt>
                <c:pt idx="14">
                  <c:v>-8</c:v>
                </c:pt>
                <c:pt idx="15">
                  <c:v>-4</c:v>
                </c:pt>
                <c:pt idx="16">
                  <c:v>12</c:v>
                </c:pt>
                <c:pt idx="17">
                  <c:v>17</c:v>
                </c:pt>
                <c:pt idx="18">
                  <c:v>18</c:v>
                </c:pt>
                <c:pt idx="19">
                  <c:v>13.15301</c:v>
                </c:pt>
                <c:pt idx="20">
                  <c:v>9.4</c:v>
                </c:pt>
                <c:pt idx="21">
                  <c:v>5.8</c:v>
                </c:pt>
                <c:pt idx="22">
                  <c:v>8</c:v>
                </c:pt>
                <c:pt idx="23">
                  <c:v>5.2550082642391907</c:v>
                </c:pt>
                <c:pt idx="24">
                  <c:v>8.221178569498008</c:v>
                </c:pt>
                <c:pt idx="25">
                  <c:v>5.5045647046496793</c:v>
                </c:pt>
                <c:pt idx="26" formatCode="General">
                  <c:v>0</c:v>
                </c:pt>
                <c:pt idx="27" formatCode="0.0">
                  <c:v>4</c:v>
                </c:pt>
                <c:pt idx="28" formatCode="General">
                  <c:v>9</c:v>
                </c:pt>
                <c:pt idx="29" formatCode="General">
                  <c:v>14</c:v>
                </c:pt>
                <c:pt idx="30" formatCode="General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17216"/>
        <c:axId val="23418752"/>
      </c:lineChart>
      <c:catAx>
        <c:axId val="23417216"/>
        <c:scaling>
          <c:orientation val="minMax"/>
        </c:scaling>
        <c:delete val="0"/>
        <c:axPos val="b"/>
        <c:majorTickMark val="none"/>
        <c:minorTickMark val="none"/>
        <c:tickLblPos val="low"/>
        <c:crossAx val="23418752"/>
        <c:crosses val="autoZero"/>
        <c:auto val="1"/>
        <c:lblAlgn val="ctr"/>
        <c:lblOffset val="100"/>
        <c:tickLblSkip val="1"/>
        <c:noMultiLvlLbl val="0"/>
      </c:catAx>
      <c:valAx>
        <c:axId val="2341875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3417216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626584972202998"/>
          <c:y val="2.382217933747385E-2"/>
          <c:w val="0.71251405986981753"/>
          <c:h val="0.814197789233602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Taul1!$B$285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Taul1!$A$286:$A$290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10-&gt; vuoden aikana</c:v>
                </c:pt>
                <c:pt idx="4">
                  <c:v>en ole suunnitellut lainkaan</c:v>
                </c:pt>
              </c:strCache>
            </c:strRef>
          </c:cat>
          <c:val>
            <c:numRef>
              <c:f>Taul1!$B$286:$B$290</c:f>
              <c:numCache>
                <c:formatCode>0.00000</c:formatCode>
                <c:ptCount val="5"/>
                <c:pt idx="0">
                  <c:v>12.62262</c:v>
                </c:pt>
                <c:pt idx="1">
                  <c:v>9.7830100000000009</c:v>
                </c:pt>
                <c:pt idx="2">
                  <c:v>0.93872999999999995</c:v>
                </c:pt>
                <c:pt idx="3">
                  <c:v>0.70040000000000002</c:v>
                </c:pt>
                <c:pt idx="4">
                  <c:v>75.955240000000003</c:v>
                </c:pt>
              </c:numCache>
            </c:numRef>
          </c:val>
        </c:ser>
        <c:ser>
          <c:idx val="1"/>
          <c:order val="1"/>
          <c:tx>
            <c:strRef>
              <c:f>Taul1!$C$285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Taul1!$A$286:$A$290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10-&gt; vuoden aikana</c:v>
                </c:pt>
                <c:pt idx="4">
                  <c:v>en ole suunnitellut lainkaan</c:v>
                </c:pt>
              </c:strCache>
            </c:strRef>
          </c:cat>
          <c:val>
            <c:numRef>
              <c:f>Taul1!$C$286:$C$290</c:f>
              <c:numCache>
                <c:formatCode>0.00000</c:formatCode>
                <c:ptCount val="5"/>
                <c:pt idx="0">
                  <c:v>13.19304</c:v>
                </c:pt>
                <c:pt idx="1">
                  <c:v>6.8920599999999999</c:v>
                </c:pt>
                <c:pt idx="2">
                  <c:v>1.4680800000000001</c:v>
                </c:pt>
                <c:pt idx="3">
                  <c:v>0.40581</c:v>
                </c:pt>
                <c:pt idx="4">
                  <c:v>78.040999999999997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59113216"/>
        <c:axId val="159114752"/>
      </c:barChart>
      <c:catAx>
        <c:axId val="159113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59114752"/>
        <c:crosses val="autoZero"/>
        <c:auto val="1"/>
        <c:lblAlgn val="ctr"/>
        <c:lblOffset val="100"/>
        <c:noMultiLvlLbl val="0"/>
      </c:catAx>
      <c:valAx>
        <c:axId val="159114752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159113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Taul1!$E$2</c:f>
              <c:strCache>
                <c:ptCount val="1"/>
                <c:pt idx="0">
                  <c:v>Pohjois-Pohjanmaa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Taul1!$E$3:$E$33</c:f>
              <c:numCache>
                <c:formatCode>0</c:formatCode>
                <c:ptCount val="31"/>
                <c:pt idx="0">
                  <c:v>26</c:v>
                </c:pt>
                <c:pt idx="1">
                  <c:v>18</c:v>
                </c:pt>
                <c:pt idx="2">
                  <c:v>10</c:v>
                </c:pt>
                <c:pt idx="3">
                  <c:v>15</c:v>
                </c:pt>
                <c:pt idx="4">
                  <c:v>26</c:v>
                </c:pt>
                <c:pt idx="5">
                  <c:v>25</c:v>
                </c:pt>
                <c:pt idx="6">
                  <c:v>30</c:v>
                </c:pt>
                <c:pt idx="7">
                  <c:v>34</c:v>
                </c:pt>
                <c:pt idx="8">
                  <c:v>22</c:v>
                </c:pt>
                <c:pt idx="9">
                  <c:v>35</c:v>
                </c:pt>
                <c:pt idx="10">
                  <c:v>32</c:v>
                </c:pt>
                <c:pt idx="11">
                  <c:v>27</c:v>
                </c:pt>
                <c:pt idx="12">
                  <c:v>35</c:v>
                </c:pt>
                <c:pt idx="13">
                  <c:v>16</c:v>
                </c:pt>
                <c:pt idx="14">
                  <c:v>-14</c:v>
                </c:pt>
                <c:pt idx="15">
                  <c:v>-4</c:v>
                </c:pt>
                <c:pt idx="16">
                  <c:v>22</c:v>
                </c:pt>
                <c:pt idx="17">
                  <c:v>42</c:v>
                </c:pt>
                <c:pt idx="18">
                  <c:v>33</c:v>
                </c:pt>
                <c:pt idx="19">
                  <c:v>23.456790000000002</c:v>
                </c:pt>
                <c:pt idx="20">
                  <c:v>0.6</c:v>
                </c:pt>
                <c:pt idx="21">
                  <c:v>3.7</c:v>
                </c:pt>
                <c:pt idx="22">
                  <c:v>6</c:v>
                </c:pt>
                <c:pt idx="23">
                  <c:v>9.9446183481820647</c:v>
                </c:pt>
                <c:pt idx="24">
                  <c:v>14.85220693359077</c:v>
                </c:pt>
                <c:pt idx="25">
                  <c:v>7.7123540665365553</c:v>
                </c:pt>
                <c:pt idx="26" formatCode="General">
                  <c:v>-15</c:v>
                </c:pt>
                <c:pt idx="27" formatCode="0.0">
                  <c:v>7</c:v>
                </c:pt>
                <c:pt idx="28" formatCode="General">
                  <c:v>17</c:v>
                </c:pt>
                <c:pt idx="29" formatCode="General">
                  <c:v>37</c:v>
                </c:pt>
                <c:pt idx="30" formatCode="General">
                  <c:v>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Taul1!$V$2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Taul1!$V$3:$V$33</c:f>
              <c:numCache>
                <c:formatCode>0</c:formatCode>
                <c:ptCount val="31"/>
                <c:pt idx="0">
                  <c:v>25</c:v>
                </c:pt>
                <c:pt idx="1">
                  <c:v>19</c:v>
                </c:pt>
                <c:pt idx="2">
                  <c:v>15</c:v>
                </c:pt>
                <c:pt idx="3">
                  <c:v>19</c:v>
                </c:pt>
                <c:pt idx="4">
                  <c:v>30</c:v>
                </c:pt>
                <c:pt idx="5">
                  <c:v>32.070062</c:v>
                </c:pt>
                <c:pt idx="6">
                  <c:v>31.598832000000002</c:v>
                </c:pt>
                <c:pt idx="7">
                  <c:v>33</c:v>
                </c:pt>
                <c:pt idx="8">
                  <c:v>35</c:v>
                </c:pt>
                <c:pt idx="9">
                  <c:v>34</c:v>
                </c:pt>
                <c:pt idx="10">
                  <c:v>34</c:v>
                </c:pt>
                <c:pt idx="11">
                  <c:v>31</c:v>
                </c:pt>
                <c:pt idx="12">
                  <c:v>24</c:v>
                </c:pt>
                <c:pt idx="13">
                  <c:v>6</c:v>
                </c:pt>
                <c:pt idx="14">
                  <c:v>-25</c:v>
                </c:pt>
                <c:pt idx="15">
                  <c:v>-8</c:v>
                </c:pt>
                <c:pt idx="16">
                  <c:v>25</c:v>
                </c:pt>
                <c:pt idx="17">
                  <c:v>40</c:v>
                </c:pt>
                <c:pt idx="18">
                  <c:v>34</c:v>
                </c:pt>
                <c:pt idx="19">
                  <c:v>24.312784000000001</c:v>
                </c:pt>
                <c:pt idx="20">
                  <c:v>-0.3</c:v>
                </c:pt>
                <c:pt idx="21">
                  <c:v>0.3</c:v>
                </c:pt>
                <c:pt idx="22">
                  <c:v>5</c:v>
                </c:pt>
                <c:pt idx="23">
                  <c:v>3.8149381485914837</c:v>
                </c:pt>
                <c:pt idx="24">
                  <c:v>15.565566246754951</c:v>
                </c:pt>
                <c:pt idx="25">
                  <c:v>8.9602754146906953</c:v>
                </c:pt>
                <c:pt idx="26" formatCode="General">
                  <c:v>-6</c:v>
                </c:pt>
                <c:pt idx="27" formatCode="0.0">
                  <c:v>9</c:v>
                </c:pt>
                <c:pt idx="28" formatCode="General">
                  <c:v>15</c:v>
                </c:pt>
                <c:pt idx="29" formatCode="General">
                  <c:v>32</c:v>
                </c:pt>
                <c:pt idx="30" formatCode="General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04320"/>
        <c:axId val="23705856"/>
      </c:lineChart>
      <c:catAx>
        <c:axId val="23704320"/>
        <c:scaling>
          <c:orientation val="minMax"/>
        </c:scaling>
        <c:delete val="0"/>
        <c:axPos val="b"/>
        <c:majorTickMark val="none"/>
        <c:minorTickMark val="none"/>
        <c:tickLblPos val="low"/>
        <c:crossAx val="23705856"/>
        <c:crosses val="autoZero"/>
        <c:auto val="1"/>
        <c:lblAlgn val="ctr"/>
        <c:lblOffset val="100"/>
        <c:tickLblSkip val="1"/>
        <c:noMultiLvlLbl val="0"/>
      </c:catAx>
      <c:valAx>
        <c:axId val="23705856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2370432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702393839412448"/>
        </c:manualLayout>
      </c:layout>
      <c:lineChart>
        <c:grouping val="standard"/>
        <c:varyColors val="0"/>
        <c:ser>
          <c:idx val="0"/>
          <c:order val="0"/>
          <c:tx>
            <c:strRef>
              <c:f>Taul1!$G$2</c:f>
              <c:strCache>
                <c:ptCount val="1"/>
                <c:pt idx="0">
                  <c:v>Liikevaihto, Pohjois-Pohjanmaa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Taul1!$G$3:$G$33</c:f>
              <c:numCache>
                <c:formatCode>0</c:formatCode>
                <c:ptCount val="31"/>
                <c:pt idx="0">
                  <c:v>44</c:v>
                </c:pt>
                <c:pt idx="1">
                  <c:v>41</c:v>
                </c:pt>
                <c:pt idx="2">
                  <c:v>31</c:v>
                </c:pt>
                <c:pt idx="3">
                  <c:v>31</c:v>
                </c:pt>
                <c:pt idx="4">
                  <c:v>44</c:v>
                </c:pt>
                <c:pt idx="5">
                  <c:v>36</c:v>
                </c:pt>
                <c:pt idx="6">
                  <c:v>44.718245000000003</c:v>
                </c:pt>
                <c:pt idx="7">
                  <c:v>45</c:v>
                </c:pt>
                <c:pt idx="8">
                  <c:v>42</c:v>
                </c:pt>
                <c:pt idx="9">
                  <c:v>48</c:v>
                </c:pt>
                <c:pt idx="10">
                  <c:v>49</c:v>
                </c:pt>
                <c:pt idx="11">
                  <c:v>45</c:v>
                </c:pt>
                <c:pt idx="12">
                  <c:v>59</c:v>
                </c:pt>
                <c:pt idx="13">
                  <c:v>47</c:v>
                </c:pt>
                <c:pt idx="14">
                  <c:v>-1</c:v>
                </c:pt>
                <c:pt idx="15">
                  <c:v>10</c:v>
                </c:pt>
                <c:pt idx="16">
                  <c:v>33</c:v>
                </c:pt>
                <c:pt idx="17">
                  <c:v>50</c:v>
                </c:pt>
                <c:pt idx="18">
                  <c:v>51</c:v>
                </c:pt>
                <c:pt idx="19">
                  <c:v>48.170732000000001</c:v>
                </c:pt>
                <c:pt idx="20">
                  <c:v>20.6</c:v>
                </c:pt>
                <c:pt idx="21">
                  <c:v>27.4</c:v>
                </c:pt>
                <c:pt idx="22">
                  <c:v>26</c:v>
                </c:pt>
                <c:pt idx="23">
                  <c:v>27.542602150929895</c:v>
                </c:pt>
                <c:pt idx="24">
                  <c:v>27.546047622190571</c:v>
                </c:pt>
                <c:pt idx="25">
                  <c:v>20.873076485594993</c:v>
                </c:pt>
                <c:pt idx="26" formatCode="General">
                  <c:v>3</c:v>
                </c:pt>
                <c:pt idx="27" formatCode="0.0">
                  <c:v>15</c:v>
                </c:pt>
                <c:pt idx="28" formatCode="General">
                  <c:v>25</c:v>
                </c:pt>
                <c:pt idx="29" formatCode="General">
                  <c:v>41</c:v>
                </c:pt>
                <c:pt idx="30" formatCode="General">
                  <c:v>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Taul1!$H$2</c:f>
              <c:strCache>
                <c:ptCount val="1"/>
                <c:pt idx="0">
                  <c:v>Kannattavuus, Pohjois-Pohjanmaa</c:v>
                </c:pt>
              </c:strCache>
            </c:strRef>
          </c:tx>
          <c:spPr>
            <a:ln w="57150">
              <a:solidFill>
                <a:srgbClr val="F19048"/>
              </a:solidFill>
              <a:prstDash val="sysDash"/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Taul1!$H$3:$H$33</c:f>
              <c:numCache>
                <c:formatCode>0</c:formatCode>
                <c:ptCount val="31"/>
                <c:pt idx="0">
                  <c:v>29</c:v>
                </c:pt>
                <c:pt idx="1">
                  <c:v>31</c:v>
                </c:pt>
                <c:pt idx="2">
                  <c:v>32</c:v>
                </c:pt>
                <c:pt idx="3">
                  <c:v>25</c:v>
                </c:pt>
                <c:pt idx="4">
                  <c:v>30</c:v>
                </c:pt>
                <c:pt idx="5">
                  <c:v>30</c:v>
                </c:pt>
                <c:pt idx="6">
                  <c:v>36.972085999999997</c:v>
                </c:pt>
                <c:pt idx="7">
                  <c:v>29</c:v>
                </c:pt>
                <c:pt idx="8">
                  <c:v>24</c:v>
                </c:pt>
                <c:pt idx="9">
                  <c:v>32</c:v>
                </c:pt>
                <c:pt idx="10">
                  <c:v>33</c:v>
                </c:pt>
                <c:pt idx="11">
                  <c:v>23</c:v>
                </c:pt>
                <c:pt idx="12">
                  <c:v>41</c:v>
                </c:pt>
                <c:pt idx="13">
                  <c:v>17</c:v>
                </c:pt>
                <c:pt idx="14">
                  <c:v>2</c:v>
                </c:pt>
                <c:pt idx="15">
                  <c:v>-3</c:v>
                </c:pt>
                <c:pt idx="16">
                  <c:v>28</c:v>
                </c:pt>
                <c:pt idx="17">
                  <c:v>27</c:v>
                </c:pt>
                <c:pt idx="18">
                  <c:v>34</c:v>
                </c:pt>
                <c:pt idx="19">
                  <c:v>25.153373999999999</c:v>
                </c:pt>
                <c:pt idx="20">
                  <c:v>9.5</c:v>
                </c:pt>
                <c:pt idx="21">
                  <c:v>9.8000000000000007</c:v>
                </c:pt>
                <c:pt idx="22">
                  <c:v>14</c:v>
                </c:pt>
                <c:pt idx="23">
                  <c:v>12.531301487601358</c:v>
                </c:pt>
                <c:pt idx="24">
                  <c:v>16.207545040514603</c:v>
                </c:pt>
                <c:pt idx="25">
                  <c:v>5.7519843315122188</c:v>
                </c:pt>
                <c:pt idx="26" formatCode="General">
                  <c:v>-3</c:v>
                </c:pt>
                <c:pt idx="27" formatCode="0.0">
                  <c:v>1</c:v>
                </c:pt>
                <c:pt idx="28" formatCode="General">
                  <c:v>15</c:v>
                </c:pt>
                <c:pt idx="29" formatCode="General">
                  <c:v>30</c:v>
                </c:pt>
                <c:pt idx="30" formatCode="General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719936"/>
        <c:axId val="89721472"/>
      </c:lineChart>
      <c:catAx>
        <c:axId val="89719936"/>
        <c:scaling>
          <c:orientation val="minMax"/>
        </c:scaling>
        <c:delete val="0"/>
        <c:axPos val="b"/>
        <c:majorTickMark val="none"/>
        <c:minorTickMark val="none"/>
        <c:tickLblPos val="low"/>
        <c:crossAx val="89721472"/>
        <c:crosses val="autoZero"/>
        <c:auto val="1"/>
        <c:lblAlgn val="ctr"/>
        <c:lblOffset val="100"/>
        <c:tickLblSkip val="1"/>
        <c:noMultiLvlLbl val="0"/>
      </c:catAx>
      <c:valAx>
        <c:axId val="8972147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89719936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1702393839412459"/>
        </c:manualLayout>
      </c:layout>
      <c:lineChart>
        <c:grouping val="standard"/>
        <c:varyColors val="0"/>
        <c:ser>
          <c:idx val="0"/>
          <c:order val="0"/>
          <c:tx>
            <c:strRef>
              <c:f>Taul1!$X$2</c:f>
              <c:strCache>
                <c:ptCount val="1"/>
                <c:pt idx="0">
                  <c:v>Liikevaihto, 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Taul1!$X$3:$X$33</c:f>
              <c:numCache>
                <c:formatCode>0</c:formatCode>
                <c:ptCount val="31"/>
                <c:pt idx="0">
                  <c:v>40</c:v>
                </c:pt>
                <c:pt idx="1">
                  <c:v>36</c:v>
                </c:pt>
                <c:pt idx="2">
                  <c:v>35</c:v>
                </c:pt>
                <c:pt idx="3">
                  <c:v>37</c:v>
                </c:pt>
                <c:pt idx="4">
                  <c:v>41</c:v>
                </c:pt>
                <c:pt idx="5">
                  <c:v>44.615012</c:v>
                </c:pt>
                <c:pt idx="6">
                  <c:v>44.665585</c:v>
                </c:pt>
                <c:pt idx="7">
                  <c:v>47</c:v>
                </c:pt>
                <c:pt idx="8">
                  <c:v>52</c:v>
                </c:pt>
                <c:pt idx="9">
                  <c:v>52</c:v>
                </c:pt>
                <c:pt idx="10">
                  <c:v>50</c:v>
                </c:pt>
                <c:pt idx="11">
                  <c:v>50</c:v>
                </c:pt>
                <c:pt idx="12">
                  <c:v>52</c:v>
                </c:pt>
                <c:pt idx="13">
                  <c:v>35</c:v>
                </c:pt>
                <c:pt idx="14">
                  <c:v>-9</c:v>
                </c:pt>
                <c:pt idx="15">
                  <c:v>1</c:v>
                </c:pt>
                <c:pt idx="16">
                  <c:v>33</c:v>
                </c:pt>
                <c:pt idx="17">
                  <c:v>46</c:v>
                </c:pt>
                <c:pt idx="18">
                  <c:v>44</c:v>
                </c:pt>
                <c:pt idx="19">
                  <c:v>39.262990000000002</c:v>
                </c:pt>
                <c:pt idx="20">
                  <c:v>23.6</c:v>
                </c:pt>
                <c:pt idx="21">
                  <c:v>21.4</c:v>
                </c:pt>
                <c:pt idx="22">
                  <c:v>25</c:v>
                </c:pt>
                <c:pt idx="23">
                  <c:v>23.332681808717499</c:v>
                </c:pt>
                <c:pt idx="24">
                  <c:v>30.879075314559067</c:v>
                </c:pt>
                <c:pt idx="25">
                  <c:v>22.041738580789723</c:v>
                </c:pt>
                <c:pt idx="26" formatCode="General">
                  <c:v>11</c:v>
                </c:pt>
                <c:pt idx="27" formatCode="0.0">
                  <c:v>20</c:v>
                </c:pt>
                <c:pt idx="28" formatCode="General">
                  <c:v>28</c:v>
                </c:pt>
                <c:pt idx="29" formatCode="General">
                  <c:v>36</c:v>
                </c:pt>
                <c:pt idx="30" formatCode="General">
                  <c:v>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Taul1!$Y$2</c:f>
              <c:strCache>
                <c:ptCount val="1"/>
                <c:pt idx="0">
                  <c:v>Kannattavuus, Koko maa</c:v>
                </c:pt>
              </c:strCache>
            </c:strRef>
          </c:tx>
          <c:spPr>
            <a:ln w="57150">
              <a:solidFill>
                <a:srgbClr val="00A3DA"/>
              </a:solidFill>
              <a:prstDash val="sysDash"/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Taul1!$Y$3:$Y$33</c:f>
              <c:numCache>
                <c:formatCode>0</c:formatCode>
                <c:ptCount val="31"/>
                <c:pt idx="0">
                  <c:v>29</c:v>
                </c:pt>
                <c:pt idx="1">
                  <c:v>26</c:v>
                </c:pt>
                <c:pt idx="2">
                  <c:v>26</c:v>
                </c:pt>
                <c:pt idx="3">
                  <c:v>28</c:v>
                </c:pt>
                <c:pt idx="4">
                  <c:v>32</c:v>
                </c:pt>
                <c:pt idx="5">
                  <c:v>31.961099000000001</c:v>
                </c:pt>
                <c:pt idx="6">
                  <c:v>35.446980000000003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32</c:v>
                </c:pt>
                <c:pt idx="11">
                  <c:v>31</c:v>
                </c:pt>
                <c:pt idx="12">
                  <c:v>33</c:v>
                </c:pt>
                <c:pt idx="13">
                  <c:v>14</c:v>
                </c:pt>
                <c:pt idx="14">
                  <c:v>-12</c:v>
                </c:pt>
                <c:pt idx="15">
                  <c:v>-5</c:v>
                </c:pt>
                <c:pt idx="16">
                  <c:v>21</c:v>
                </c:pt>
                <c:pt idx="17">
                  <c:v>32</c:v>
                </c:pt>
                <c:pt idx="18">
                  <c:v>28</c:v>
                </c:pt>
                <c:pt idx="19">
                  <c:v>19.388297999999999</c:v>
                </c:pt>
                <c:pt idx="20">
                  <c:v>11</c:v>
                </c:pt>
                <c:pt idx="21">
                  <c:v>6.3</c:v>
                </c:pt>
                <c:pt idx="22">
                  <c:v>10</c:v>
                </c:pt>
                <c:pt idx="23">
                  <c:v>5.563038245640918</c:v>
                </c:pt>
                <c:pt idx="24">
                  <c:v>14.811888242645985</c:v>
                </c:pt>
                <c:pt idx="25">
                  <c:v>5.911541891138409</c:v>
                </c:pt>
                <c:pt idx="26" formatCode="General">
                  <c:v>-5</c:v>
                </c:pt>
                <c:pt idx="27" formatCode="0.0">
                  <c:v>4</c:v>
                </c:pt>
                <c:pt idx="28" formatCode="General">
                  <c:v>11</c:v>
                </c:pt>
                <c:pt idx="29" formatCode="General">
                  <c:v>23</c:v>
                </c:pt>
                <c:pt idx="30" formatCode="General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38816"/>
        <c:axId val="90340352"/>
      </c:lineChart>
      <c:catAx>
        <c:axId val="90338816"/>
        <c:scaling>
          <c:orientation val="minMax"/>
        </c:scaling>
        <c:delete val="0"/>
        <c:axPos val="b"/>
        <c:majorTickMark val="none"/>
        <c:minorTickMark val="none"/>
        <c:tickLblPos val="low"/>
        <c:crossAx val="90340352"/>
        <c:crosses val="autoZero"/>
        <c:auto val="1"/>
        <c:lblAlgn val="ctr"/>
        <c:lblOffset val="100"/>
        <c:tickLblSkip val="1"/>
        <c:noMultiLvlLbl val="0"/>
      </c:catAx>
      <c:valAx>
        <c:axId val="9034035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90338816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68679397201770165"/>
        </c:manualLayout>
      </c:layout>
      <c:lineChart>
        <c:grouping val="standard"/>
        <c:varyColors val="0"/>
        <c:ser>
          <c:idx val="0"/>
          <c:order val="0"/>
          <c:tx>
            <c:strRef>
              <c:f>Taul1!$I$2</c:f>
              <c:strCache>
                <c:ptCount val="1"/>
                <c:pt idx="0">
                  <c:v>Pohjois-Pohjanmaa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Taul1!$I$3:$I$33</c:f>
              <c:numCache>
                <c:formatCode>0</c:formatCode>
                <c:ptCount val="31"/>
                <c:pt idx="0">
                  <c:v>53</c:v>
                </c:pt>
                <c:pt idx="1">
                  <c:v>53</c:v>
                </c:pt>
                <c:pt idx="2">
                  <c:v>53</c:v>
                </c:pt>
                <c:pt idx="3">
                  <c:v>57</c:v>
                </c:pt>
                <c:pt idx="4">
                  <c:v>52</c:v>
                </c:pt>
                <c:pt idx="5">
                  <c:v>54</c:v>
                </c:pt>
                <c:pt idx="6">
                  <c:v>57</c:v>
                </c:pt>
                <c:pt idx="7">
                  <c:v>60</c:v>
                </c:pt>
                <c:pt idx="8">
                  <c:v>53</c:v>
                </c:pt>
                <c:pt idx="9">
                  <c:v>57</c:v>
                </c:pt>
                <c:pt idx="10">
                  <c:v>45</c:v>
                </c:pt>
                <c:pt idx="11">
                  <c:v>40</c:v>
                </c:pt>
                <c:pt idx="12">
                  <c:v>62</c:v>
                </c:pt>
                <c:pt idx="13">
                  <c:v>52</c:v>
                </c:pt>
                <c:pt idx="14">
                  <c:v>50</c:v>
                </c:pt>
                <c:pt idx="15">
                  <c:v>39</c:v>
                </c:pt>
                <c:pt idx="16">
                  <c:v>57</c:v>
                </c:pt>
                <c:pt idx="17">
                  <c:v>55</c:v>
                </c:pt>
                <c:pt idx="18">
                  <c:v>57</c:v>
                </c:pt>
                <c:pt idx="19">
                  <c:v>55</c:v>
                </c:pt>
                <c:pt idx="20">
                  <c:v>50.9</c:v>
                </c:pt>
                <c:pt idx="21">
                  <c:v>50.9</c:v>
                </c:pt>
                <c:pt idx="22">
                  <c:v>45</c:v>
                </c:pt>
                <c:pt idx="23">
                  <c:v>48.504058297292502</c:v>
                </c:pt>
                <c:pt idx="24">
                  <c:v>44.133784911490871</c:v>
                </c:pt>
                <c:pt idx="25">
                  <c:v>44.051338593715045</c:v>
                </c:pt>
                <c:pt idx="26" formatCode="General">
                  <c:v>43.07788</c:v>
                </c:pt>
                <c:pt idx="27" formatCode="0.0">
                  <c:v>37.064819999999997</c:v>
                </c:pt>
                <c:pt idx="28" formatCode="General">
                  <c:v>44.295960000000001</c:v>
                </c:pt>
                <c:pt idx="29" formatCode="General">
                  <c:v>55.748249999999999</c:v>
                </c:pt>
                <c:pt idx="30" formatCode="General">
                  <c:v>47.430230000000002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Taul1!$Z$2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Taul1!$B$3:$B$33</c:f>
              <c:strCache>
                <c:ptCount val="31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30">
                  <c:v>1/17</c:v>
                </c:pt>
              </c:strCache>
            </c:strRef>
          </c:cat>
          <c:val>
            <c:numRef>
              <c:f>Taul1!$Z$3:$Z$33</c:f>
              <c:numCache>
                <c:formatCode>0</c:formatCode>
                <c:ptCount val="31"/>
                <c:pt idx="0">
                  <c:v>55</c:v>
                </c:pt>
                <c:pt idx="1">
                  <c:v>52</c:v>
                </c:pt>
                <c:pt idx="2">
                  <c:v>54</c:v>
                </c:pt>
                <c:pt idx="3">
                  <c:v>53</c:v>
                </c:pt>
                <c:pt idx="4">
                  <c:v>54</c:v>
                </c:pt>
                <c:pt idx="5">
                  <c:v>54.774451999999997</c:v>
                </c:pt>
                <c:pt idx="6">
                  <c:v>55.731627000000003</c:v>
                </c:pt>
                <c:pt idx="7">
                  <c:v>57.080030000000001</c:v>
                </c:pt>
                <c:pt idx="8">
                  <c:v>50</c:v>
                </c:pt>
                <c:pt idx="9">
                  <c:v>52</c:v>
                </c:pt>
                <c:pt idx="10">
                  <c:v>49</c:v>
                </c:pt>
                <c:pt idx="11">
                  <c:v>48</c:v>
                </c:pt>
                <c:pt idx="12">
                  <c:v>59</c:v>
                </c:pt>
                <c:pt idx="13">
                  <c:v>44</c:v>
                </c:pt>
                <c:pt idx="14">
                  <c:v>40</c:v>
                </c:pt>
                <c:pt idx="15">
                  <c:v>40</c:v>
                </c:pt>
                <c:pt idx="16">
                  <c:v>52</c:v>
                </c:pt>
                <c:pt idx="17">
                  <c:v>51</c:v>
                </c:pt>
                <c:pt idx="18">
                  <c:v>52</c:v>
                </c:pt>
                <c:pt idx="19">
                  <c:v>51</c:v>
                </c:pt>
                <c:pt idx="20">
                  <c:v>50.8</c:v>
                </c:pt>
                <c:pt idx="21">
                  <c:v>46</c:v>
                </c:pt>
                <c:pt idx="22">
                  <c:v>47</c:v>
                </c:pt>
                <c:pt idx="23">
                  <c:v>45.231610785308128</c:v>
                </c:pt>
                <c:pt idx="24">
                  <c:v>47.220532270325137</c:v>
                </c:pt>
                <c:pt idx="25">
                  <c:v>45.455355670266748</c:v>
                </c:pt>
                <c:pt idx="26" formatCode="General">
                  <c:v>42.554110000000001</c:v>
                </c:pt>
                <c:pt idx="27" formatCode="0.0">
                  <c:v>42.015029999999996</c:v>
                </c:pt>
                <c:pt idx="28" formatCode="General">
                  <c:v>45.412559999999999</c:v>
                </c:pt>
                <c:pt idx="29" formatCode="General">
                  <c:v>49.52758</c:v>
                </c:pt>
                <c:pt idx="30" formatCode="General">
                  <c:v>49.634540000000001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82560"/>
        <c:axId val="90484096"/>
      </c:lineChart>
      <c:catAx>
        <c:axId val="90482560"/>
        <c:scaling>
          <c:orientation val="minMax"/>
        </c:scaling>
        <c:delete val="0"/>
        <c:axPos val="b"/>
        <c:majorTickMark val="none"/>
        <c:minorTickMark val="none"/>
        <c:tickLblPos val="low"/>
        <c:crossAx val="90484096"/>
        <c:crosses val="autoZero"/>
        <c:auto val="1"/>
        <c:lblAlgn val="ctr"/>
        <c:lblOffset val="100"/>
        <c:tickLblSkip val="1"/>
        <c:noMultiLvlLbl val="0"/>
      </c:catAx>
      <c:valAx>
        <c:axId val="90484096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9048256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6.7095412637266857E-2"/>
          <c:y val="0.91674899807367061"/>
          <c:w val="0.91615666250641237"/>
          <c:h val="8.19747760787551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87534208302897"/>
          <c:y val="1.2061818243120193E-2"/>
          <c:w val="0.53764621402641177"/>
          <c:h val="0.8592789454551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Taul1!$A$26:$A$32</c:f>
              <c:strCache>
                <c:ptCount val="7"/>
                <c:pt idx="0">
                  <c:v>Vientiä tai liiketoimintaa ulkomailla</c:v>
                </c:pt>
                <c:pt idx="2">
                  <c:v>Suora vientitoiminta</c:v>
                </c:pt>
                <c:pt idx="3">
                  <c:v>Ulkomainen yhteisyritys tai tytäryritys</c:v>
                </c:pt>
                <c:pt idx="4">
                  <c:v>Palkka- tai sopimusvalmistus</c:v>
                </c:pt>
                <c:pt idx="5">
                  <c:v>Lisensointi tai franchising</c:v>
                </c:pt>
                <c:pt idx="6">
                  <c:v>Muu</c:v>
                </c:pt>
              </c:strCache>
            </c:strRef>
          </c:cat>
          <c:val>
            <c:numRef>
              <c:f>Taul1!$B$26:$B$32</c:f>
              <c:numCache>
                <c:formatCode>General</c:formatCode>
                <c:ptCount val="7"/>
                <c:pt idx="0">
                  <c:v>19.111339999999998</c:v>
                </c:pt>
                <c:pt idx="2" formatCode="0.00000">
                  <c:v>54.674520000000001</c:v>
                </c:pt>
                <c:pt idx="3" formatCode="0.00000">
                  <c:v>18.895779999999998</c:v>
                </c:pt>
                <c:pt idx="4" formatCode="0.00000">
                  <c:v>5.44747</c:v>
                </c:pt>
                <c:pt idx="5" formatCode="0.00000">
                  <c:v>1.57325</c:v>
                </c:pt>
                <c:pt idx="6" formatCode="0.00000">
                  <c:v>34.024610000000003</c:v>
                </c:pt>
              </c:numCache>
            </c:numRef>
          </c:val>
        </c:ser>
        <c:ser>
          <c:idx val="1"/>
          <c:order val="1"/>
          <c:tx>
            <c:strRef>
              <c:f>Taul1!$C$25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Taul1!$A$26:$A$32</c:f>
              <c:strCache>
                <c:ptCount val="7"/>
                <c:pt idx="0">
                  <c:v>Vientiä tai liiketoimintaa ulkomailla</c:v>
                </c:pt>
                <c:pt idx="2">
                  <c:v>Suora vientitoiminta</c:v>
                </c:pt>
                <c:pt idx="3">
                  <c:v>Ulkomainen yhteisyritys tai tytäryritys</c:v>
                </c:pt>
                <c:pt idx="4">
                  <c:v>Palkka- tai sopimusvalmistus</c:v>
                </c:pt>
                <c:pt idx="5">
                  <c:v>Lisensointi tai franchising</c:v>
                </c:pt>
                <c:pt idx="6">
                  <c:v>Muu</c:v>
                </c:pt>
              </c:strCache>
            </c:strRef>
          </c:cat>
          <c:val>
            <c:numRef>
              <c:f>Taul1!$C$26:$C$32</c:f>
              <c:numCache>
                <c:formatCode>General</c:formatCode>
                <c:ptCount val="7"/>
                <c:pt idx="0">
                  <c:v>23.047899999999998</c:v>
                </c:pt>
                <c:pt idx="2" formatCode="0.00000">
                  <c:v>53.580249999999999</c:v>
                </c:pt>
                <c:pt idx="3" formatCode="0.00000">
                  <c:v>15.55109</c:v>
                </c:pt>
                <c:pt idx="4" formatCode="0.00000">
                  <c:v>9.3292199999999994</c:v>
                </c:pt>
                <c:pt idx="5" formatCode="0.00000">
                  <c:v>5.6878700000000002</c:v>
                </c:pt>
                <c:pt idx="6" formatCode="0.00000">
                  <c:v>31.526720000000001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3198976"/>
        <c:axId val="93204864"/>
      </c:barChart>
      <c:catAx>
        <c:axId val="93198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93204864"/>
        <c:crosses val="autoZero"/>
        <c:auto val="1"/>
        <c:lblAlgn val="ctr"/>
        <c:lblOffset val="100"/>
        <c:noMultiLvlLbl val="0"/>
      </c:catAx>
      <c:valAx>
        <c:axId val="93204864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3198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99696704235818"/>
          <c:y val="1.2061818243120193E-2"/>
          <c:w val="0.81752465028254884"/>
          <c:h val="0.84653883657422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Taul1!$A$46:$A$48</c:f>
              <c:strCache>
                <c:ptCount val="3"/>
                <c:pt idx="0">
                  <c:v>&lt;9%</c:v>
                </c:pt>
                <c:pt idx="1">
                  <c:v>10-49%</c:v>
                </c:pt>
                <c:pt idx="2">
                  <c:v>= &gt; 50%</c:v>
                </c:pt>
              </c:strCache>
            </c:strRef>
          </c:cat>
          <c:val>
            <c:numRef>
              <c:f>Taul1!$B$46:$B$48</c:f>
              <c:numCache>
                <c:formatCode>0.00000</c:formatCode>
                <c:ptCount val="3"/>
                <c:pt idx="0">
                  <c:v>25.891819999999999</c:v>
                </c:pt>
                <c:pt idx="1">
                  <c:v>47.071309999999997</c:v>
                </c:pt>
                <c:pt idx="2">
                  <c:v>27.03687</c:v>
                </c:pt>
              </c:numCache>
            </c:numRef>
          </c:val>
        </c:ser>
        <c:ser>
          <c:idx val="1"/>
          <c:order val="1"/>
          <c:tx>
            <c:strRef>
              <c:f>Taul1!$C$45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Taul1!$A$46:$A$48</c:f>
              <c:strCache>
                <c:ptCount val="3"/>
                <c:pt idx="0">
                  <c:v>&lt;9%</c:v>
                </c:pt>
                <c:pt idx="1">
                  <c:v>10-49%</c:v>
                </c:pt>
                <c:pt idx="2">
                  <c:v>= &gt; 50%</c:v>
                </c:pt>
              </c:strCache>
            </c:strRef>
          </c:cat>
          <c:val>
            <c:numRef>
              <c:f>Taul1!$C$46:$C$48</c:f>
              <c:numCache>
                <c:formatCode>0.00000</c:formatCode>
                <c:ptCount val="3"/>
                <c:pt idx="0">
                  <c:v>44.263689999999997</c:v>
                </c:pt>
                <c:pt idx="1">
                  <c:v>31.721609999999998</c:v>
                </c:pt>
                <c:pt idx="2">
                  <c:v>24.014700000000001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3352704"/>
        <c:axId val="93354240"/>
      </c:barChart>
      <c:catAx>
        <c:axId val="93352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93354240"/>
        <c:crosses val="autoZero"/>
        <c:auto val="1"/>
        <c:lblAlgn val="ctr"/>
        <c:lblOffset val="100"/>
        <c:noMultiLvlLbl val="0"/>
      </c:catAx>
      <c:valAx>
        <c:axId val="93354240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33527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580714521895076"/>
          <c:y val="1.2061818243120193E-2"/>
          <c:w val="0.46071447210595623"/>
          <c:h val="0.86417940785093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Taul1!$B$65</c:f>
              <c:strCache>
                <c:ptCount val="1"/>
                <c:pt idx="0">
                  <c:v>Pohjois-Pohjanmaa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Taul1!$A$66:$A$76</c:f>
              <c:strCache>
                <c:ptCount val="11"/>
                <c:pt idx="0">
                  <c:v>Työn sivukulut</c:v>
                </c:pt>
                <c:pt idx="1">
                  <c:v>Ei ole tarvetta työllistää</c:v>
                </c:pt>
                <c:pt idx="2">
                  <c:v>Kysynnän riittämättömyys tai epävakaisuus</c:v>
                </c:pt>
                <c:pt idx="3">
                  <c:v>Työvoiman saatavuus</c:v>
                </c:pt>
                <c:pt idx="4">
                  <c:v>Irtisanomisen vaikeus</c:v>
                </c:pt>
                <c:pt idx="5">
                  <c:v>Osa-aikaisen työntekijän palkkauksen vaikeus</c:v>
                </c:pt>
                <c:pt idx="6">
                  <c:v>Muut työlainsäädännön tai työehtosopimusten velvoitteet kuin irtisanomisen vaikeus</c:v>
                </c:pt>
                <c:pt idx="7">
                  <c:v>Palkkataso</c:v>
                </c:pt>
                <c:pt idx="8">
                  <c:v>Verotus</c:v>
                </c:pt>
                <c:pt idx="9">
                  <c:v>Yhtiön toimitilat (ahtaus/tilanpuute)</c:v>
                </c:pt>
                <c:pt idx="10">
                  <c:v>Muu</c:v>
                </c:pt>
              </c:strCache>
            </c:strRef>
          </c:cat>
          <c:val>
            <c:numRef>
              <c:f>Taul1!$B$66:$B$76</c:f>
              <c:numCache>
                <c:formatCode>0.00000</c:formatCode>
                <c:ptCount val="11"/>
                <c:pt idx="0">
                  <c:v>31.042680000000001</c:v>
                </c:pt>
                <c:pt idx="1">
                  <c:v>32.120690000000003</c:v>
                </c:pt>
                <c:pt idx="2">
                  <c:v>34.514130000000002</c:v>
                </c:pt>
                <c:pt idx="3">
                  <c:v>26.942740000000001</c:v>
                </c:pt>
                <c:pt idx="4">
                  <c:v>22.27347</c:v>
                </c:pt>
                <c:pt idx="5">
                  <c:v>18.558350000000001</c:v>
                </c:pt>
                <c:pt idx="6">
                  <c:v>12.74896</c:v>
                </c:pt>
                <c:pt idx="7">
                  <c:v>11.727930000000001</c:v>
                </c:pt>
                <c:pt idx="8">
                  <c:v>6.8212299999999999</c:v>
                </c:pt>
                <c:pt idx="9">
                  <c:v>8.0767600000000002</c:v>
                </c:pt>
                <c:pt idx="10">
                  <c:v>6.5378600000000002</c:v>
                </c:pt>
              </c:numCache>
            </c:numRef>
          </c:val>
        </c:ser>
        <c:ser>
          <c:idx val="1"/>
          <c:order val="1"/>
          <c:tx>
            <c:strRef>
              <c:f>Taul1!$C$65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Taul1!$A$66:$A$76</c:f>
              <c:strCache>
                <c:ptCount val="11"/>
                <c:pt idx="0">
                  <c:v>Työn sivukulut</c:v>
                </c:pt>
                <c:pt idx="1">
                  <c:v>Ei ole tarvetta työllistää</c:v>
                </c:pt>
                <c:pt idx="2">
                  <c:v>Kysynnän riittämättömyys tai epävakaisuus</c:v>
                </c:pt>
                <c:pt idx="3">
                  <c:v>Työvoiman saatavuus</c:v>
                </c:pt>
                <c:pt idx="4">
                  <c:v>Irtisanomisen vaikeus</c:v>
                </c:pt>
                <c:pt idx="5">
                  <c:v>Osa-aikaisen työntekijän palkkauksen vaikeus</c:v>
                </c:pt>
                <c:pt idx="6">
                  <c:v>Muut työlainsäädännön tai työehtosopimusten velvoitteet kuin irtisanomisen vaikeus</c:v>
                </c:pt>
                <c:pt idx="7">
                  <c:v>Palkkataso</c:v>
                </c:pt>
                <c:pt idx="8">
                  <c:v>Verotus</c:v>
                </c:pt>
                <c:pt idx="9">
                  <c:v>Yhtiön toimitilat (ahtaus/tilanpuute)</c:v>
                </c:pt>
                <c:pt idx="10">
                  <c:v>Muu</c:v>
                </c:pt>
              </c:strCache>
            </c:strRef>
          </c:cat>
          <c:val>
            <c:numRef>
              <c:f>Taul1!$C$66:$C$76</c:f>
              <c:numCache>
                <c:formatCode>0.00000</c:formatCode>
                <c:ptCount val="11"/>
                <c:pt idx="0">
                  <c:v>35.086820000000003</c:v>
                </c:pt>
                <c:pt idx="1">
                  <c:v>34.153579999999998</c:v>
                </c:pt>
                <c:pt idx="2">
                  <c:v>33.987679999999997</c:v>
                </c:pt>
                <c:pt idx="3">
                  <c:v>25.19913</c:v>
                </c:pt>
                <c:pt idx="4">
                  <c:v>22.40662</c:v>
                </c:pt>
                <c:pt idx="5">
                  <c:v>16.07328</c:v>
                </c:pt>
                <c:pt idx="6">
                  <c:v>15.415509999999999</c:v>
                </c:pt>
                <c:pt idx="7">
                  <c:v>14.78326</c:v>
                </c:pt>
                <c:pt idx="8">
                  <c:v>9.3022399999999994</c:v>
                </c:pt>
                <c:pt idx="9">
                  <c:v>5.49749</c:v>
                </c:pt>
                <c:pt idx="10">
                  <c:v>5.2080799999999998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3534080"/>
        <c:axId val="93535616"/>
      </c:barChart>
      <c:catAx>
        <c:axId val="93534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93535616"/>
        <c:crosses val="autoZero"/>
        <c:auto val="1"/>
        <c:lblAlgn val="ctr"/>
        <c:lblOffset val="100"/>
        <c:noMultiLvlLbl val="0"/>
      </c:catAx>
      <c:valAx>
        <c:axId val="93535616"/>
        <c:scaling>
          <c:orientation val="minMax"/>
        </c:scaling>
        <c:delete val="1"/>
        <c:axPos val="t"/>
        <c:numFmt formatCode="0" sourceLinked="0"/>
        <c:majorTickMark val="none"/>
        <c:minorTickMark val="none"/>
        <c:tickLblPos val="none"/>
        <c:crossAx val="93534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fi-F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0.05113</cdr:x>
      <cdr:y>0.82649</cdr:y>
    </cdr:from>
    <cdr:to>
      <cdr:x>0.83725</cdr:x>
      <cdr:y>0.89488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75081" y="3570111"/>
          <a:ext cx="8841836" cy="295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800" smtClean="0"/>
            <a:t>Voimakkaasti tai mahdollisuuksien mukaan kasvavien yritysten osuus kaikista yrityksistä</a:t>
          </a:r>
          <a:endParaRPr lang="fi-FI" sz="18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B864A-9F96-434E-8163-6CB6B65796CE}" type="datetimeFigureOut">
              <a:rPr lang="fi-FI" smtClean="0"/>
              <a:t>3.2.2017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24C4F-A7B3-E84A-8765-33B55DF604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692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24C4F-A7B3-E84A-8765-33B55DF6048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55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59734" y="6512754"/>
            <a:ext cx="1213340" cy="324000"/>
          </a:xfrm>
        </p:spPr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8904" y="6515944"/>
            <a:ext cx="4950071" cy="324000"/>
          </a:xfrm>
        </p:spPr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29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3598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468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0802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137600"/>
            <a:ext cx="7008000" cy="2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0155336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5519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1239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912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740832"/>
            <a:ext cx="5544000" cy="5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/>
              <a:t>etunimi.sukunimi@yrittajat.fi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yrittajat.fi</a:t>
            </a:r>
            <a:br>
              <a:rPr lang="fi-FI" dirty="0"/>
            </a:b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740832"/>
            <a:ext cx="6096000" cy="5088000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035684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4865" cy="23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7250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2886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799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002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468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9970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137600"/>
            <a:ext cx="7008000" cy="2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4446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327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55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6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42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740832"/>
            <a:ext cx="5544000" cy="5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/>
              <a:t>etunimi.sukunimi@yrittajat.fi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yrittajat.fi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740832"/>
            <a:ext cx="6096000" cy="5088000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50966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0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552453" y="1246188"/>
            <a:ext cx="10991849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552453" y="5716588"/>
            <a:ext cx="10991849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52000" y="1440000"/>
            <a:ext cx="10992000" cy="421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552000" y="5751016"/>
            <a:ext cx="10992000" cy="39600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552000" y="297224"/>
            <a:ext cx="109728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4"/>
          </p:nvPr>
        </p:nvSpPr>
        <p:spPr>
          <a:xfrm>
            <a:off x="6960096" y="6376990"/>
            <a:ext cx="1540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13.2.2017</a:t>
            </a:r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5"/>
          </p:nvPr>
        </p:nvSpPr>
        <p:spPr>
          <a:xfrm>
            <a:off x="1123952" y="6376990"/>
            <a:ext cx="583614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6650AE-4E50-8246-858D-35EFC7394D1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337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311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44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283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72435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372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rgbClr val="FED1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58778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575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527051"/>
            <a:ext cx="11248354" cy="530436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467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5892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297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6568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5430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7090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0152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4042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468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883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137600"/>
            <a:ext cx="7008000" cy="2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013752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21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9903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752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20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740832"/>
            <a:ext cx="5544000" cy="5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/>
              <a:t>etunimi.sukunimi@yrittajat.fi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yrittajat.fi</a:t>
            </a:r>
            <a:br>
              <a:rPr lang="fi-FI" dirty="0"/>
            </a:b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740832"/>
            <a:ext cx="6096000" cy="5088000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74421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71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05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919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07480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192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032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58778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6254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989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527051"/>
            <a:ext cx="11248354" cy="53043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75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182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0599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208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30240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69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07380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41848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468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090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137600"/>
            <a:ext cx="7008000" cy="2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5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29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58778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51249" y="6512754"/>
            <a:ext cx="1213340" cy="324000"/>
          </a:xfrm>
        </p:spPr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88146" y="6515944"/>
            <a:ext cx="4941587" cy="324000"/>
          </a:xfrm>
        </p:spPr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75166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1274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7210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994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740832"/>
            <a:ext cx="5544000" cy="5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/>
              <a:t>etunimi.sukunimi@yrittajat.fi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yrittajat.fi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740832"/>
            <a:ext cx="6096000" cy="5088000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118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705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132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652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1944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213555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15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527051"/>
            <a:ext cx="11248354" cy="53043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434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58778"/>
            <a:ext cx="2346257" cy="91144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4140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527051"/>
            <a:ext cx="11248354" cy="5304367"/>
          </a:xfr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1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286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93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17834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021927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95043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78544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98434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468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8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2164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, 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545600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456000"/>
            <a:ext cx="7008000" cy="960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137600"/>
            <a:ext cx="7008000" cy="2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6013205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6348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220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8240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740832"/>
            <a:ext cx="5544000" cy="50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/>
              <a:t>etunimi.sukunimi@yrittajat.fi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yrittajat.fi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740832"/>
            <a:ext cx="6096000" cy="5088000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960383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547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1902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738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046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1340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96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1821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552000"/>
            <a:ext cx="8725203" cy="120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800000"/>
            <a:ext cx="8725203" cy="1344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9139203" y="0"/>
            <a:ext cx="305279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err="1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39203" cy="3429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10584" indent="0" algn="ctr">
              <a:buNone/>
              <a:tabLst/>
              <a:defRPr/>
            </a:lvl1pPr>
          </a:lstStyle>
          <a:p>
            <a:r>
              <a:rPr lang="fi-FI" dirty="0"/>
              <a:t>Vedä kuva paikkamerkkiin tai 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6000"/>
            <a:ext cx="576000" cy="324000"/>
          </a:xfr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38" y="1260000"/>
            <a:ext cx="2344593" cy="9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0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14000" y="527051"/>
            <a:ext cx="11248354" cy="530436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00" y="6231600"/>
            <a:ext cx="1584000" cy="5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532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04801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3108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400"/>
            </a:lvl2pPr>
            <a:lvl3pPr marL="539987" indent="-179996">
              <a:spcBef>
                <a:spcPts val="0"/>
              </a:spcBef>
              <a:defRPr sz="2400"/>
            </a:lvl3pPr>
            <a:lvl4pPr marL="719982" indent="-179996">
              <a:spcBef>
                <a:spcPts val="0"/>
              </a:spcBef>
              <a:defRPr sz="2400"/>
            </a:lvl4pPr>
            <a:lvl5pPr marL="899978" indent="-179996">
              <a:spcBef>
                <a:spcPts val="0"/>
              </a:spcBef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93094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658029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3850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000" y="162000"/>
            <a:ext cx="8040000" cy="1872000"/>
          </a:xfrm>
        </p:spPr>
        <p:txBody>
          <a:bodyPr anchor="t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72987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7479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41" y="6314740"/>
            <a:ext cx="4812176" cy="610949"/>
          </a:xfrm>
          <a:prstGeom prst="rect">
            <a:avLst/>
          </a:prstGeom>
        </p:spPr>
      </p:pic>
      <p:sp>
        <p:nvSpPr>
          <p:cNvPr id="11" name="Suorakulmainen kolmio 10"/>
          <p:cNvSpPr/>
          <p:nvPr/>
        </p:nvSpPr>
        <p:spPr>
          <a:xfrm rot="10800000">
            <a:off x="8496267" y="2"/>
            <a:ext cx="3695733" cy="67220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4" descr="Logo_R230 G15 B40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807" y="6096000"/>
            <a:ext cx="1292325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äivämäärän paikkamerkki 3"/>
          <p:cNvSpPr txBox="1">
            <a:spLocks/>
          </p:cNvSpPr>
          <p:nvPr userDrawn="1"/>
        </p:nvSpPr>
        <p:spPr>
          <a:xfrm>
            <a:off x="8754207" y="6002290"/>
            <a:ext cx="1996922" cy="370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/>
              <a:t>Tutkimuksen toteuttaja: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28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882" r:id="rId22"/>
  </p:sldLayoutIdLst>
  <p:hf hdr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2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 rot="10800000">
            <a:off x="8496267" y="2"/>
            <a:ext cx="3695733" cy="67220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022" y="6230472"/>
            <a:ext cx="1584000" cy="5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</p:sldLayoutIdLst>
  <p:hf hdr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24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 rot="10800000">
            <a:off x="8496267" y="2"/>
            <a:ext cx="3695733" cy="67220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41" y="6314740"/>
            <a:ext cx="4812176" cy="610949"/>
          </a:xfrm>
          <a:prstGeom prst="rect">
            <a:avLst/>
          </a:prstGeom>
        </p:spPr>
      </p:pic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527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</p:sldLayoutIdLst>
  <p:hf hdr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24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 rot="10800000">
            <a:off x="8496267" y="2"/>
            <a:ext cx="3695733" cy="67220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022" y="6230472"/>
            <a:ext cx="1584000" cy="5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</p:sldLayoutIdLst>
  <p:hf hdr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24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ainen kolmio 10"/>
          <p:cNvSpPr/>
          <p:nvPr/>
        </p:nvSpPr>
        <p:spPr>
          <a:xfrm rot="10800000">
            <a:off x="8496267" y="2"/>
            <a:ext cx="3695733" cy="67220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80000" y="6515944"/>
            <a:ext cx="124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28000" y="6515944"/>
            <a:ext cx="7752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022" y="6230472"/>
            <a:ext cx="1584000" cy="5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</p:sldLayoutIdLst>
  <p:hf hdr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accent6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chemeClr val="accent6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2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Pk-yritysbarometri, kevät 2017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3999" y="4875000"/>
            <a:ext cx="8725203" cy="1344000"/>
          </a:xfrm>
        </p:spPr>
        <p:txBody>
          <a:bodyPr/>
          <a:lstStyle/>
          <a:p>
            <a:r>
              <a:rPr lang="fi-FI" smtClean="0"/>
              <a:t>Alueraportti, </a:t>
            </a:r>
            <a:r>
              <a:rPr lang="fi-FI"/>
              <a:t>Pohjois-Pohjanmaa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Pk-yritysbarometri, kevät 2017 alueraportti, Pohjois-Pohjanmaa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82E3-9E00-42C2-B472-7419D5A2215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41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9: Yrityksen merkittävin työllistämisen este, </a:t>
            </a:r>
            <a:br>
              <a:rPr lang="fi-FI" sz="2800">
                <a:solidFill>
                  <a:srgbClr val="262626"/>
                </a:solidFill>
              </a:rPr>
            </a:br>
            <a:r>
              <a:rPr lang="fi-FI" sz="2800">
                <a:solidFill>
                  <a:srgbClr val="262626"/>
                </a:solidFill>
              </a:rPr>
              <a:t>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913898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10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5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10: Onko yritykselle tarjolla riittävästi osaavaa työvoimaa, </a:t>
            </a:r>
            <a:br>
              <a:rPr lang="fi-FI" sz="2800"/>
            </a:br>
            <a:r>
              <a:rPr lang="fi-FI" sz="2800"/>
              <a:t>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03712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11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0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11: Yrityksen tarpeita vastaavan työvoiman saatavuus, </a:t>
            </a:r>
            <a:br>
              <a:rPr lang="fi-FI" sz="2800"/>
            </a:br>
            <a:r>
              <a:rPr lang="fi-FI" sz="2800"/>
              <a:t>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361950"/>
              </p:ext>
            </p:extLst>
          </p:nvPr>
        </p:nvGraphicFramePr>
        <p:xfrm>
          <a:off x="44984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12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3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12: Pk-yritysten suunnittelemat sopeuttamistoimet, </a:t>
            </a:r>
            <a:br>
              <a:rPr lang="fi-FI" sz="2800"/>
            </a:br>
            <a:r>
              <a:rPr lang="fi-FI" sz="2800"/>
              <a:t>% yrityksistä, jotka suunnittelevat tekevänsä toimia*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20437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13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8" name="Tekstin paikkamerkki 6"/>
          <p:cNvSpPr txBox="1">
            <a:spLocks/>
          </p:cNvSpPr>
          <p:nvPr/>
        </p:nvSpPr>
        <p:spPr>
          <a:xfrm>
            <a:off x="5423400" y="5857474"/>
            <a:ext cx="4857000" cy="3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None/>
              <a:defRPr sz="16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1991" indent="0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9984" indent="0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977" indent="0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5970" indent="0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794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93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3924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915" indent="-239994" algn="l" defTabSz="914377" rtl="0" eaLnBrk="1" latinLnBrk="0" hangingPunct="1">
              <a:spcBef>
                <a:spcPct val="20000"/>
              </a:spcBef>
              <a:buClr>
                <a:schemeClr val="accent6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/>
              <a:t>*) Vastaajat ovat voineet valita useita vaihtoehtoja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1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13: Onko yrityksellänne ollut viimeisten 12 kk:n aikana </a:t>
            </a:r>
            <a:br>
              <a:rPr lang="fi-FI" sz="2800"/>
            </a:br>
            <a:r>
              <a:rPr lang="fi-FI" sz="2800"/>
              <a:t>tarve hankkia rahoitusta?, 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084311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14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0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14: Ulkoisen rahoituksen aiottu käyttötarkoitus, % yrityksistä, </a:t>
            </a:r>
            <a:br>
              <a:rPr lang="fi-FI" sz="2800"/>
            </a:br>
            <a:r>
              <a:rPr lang="fi-FI" sz="2800"/>
              <a:t>jotka aikovat ottaa rahoitusta seuraavan 12 kk:n aikana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29097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15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7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600"/>
              <a:t>15: Tärkeimmät syyt sille, että ei ole hakenut tai saanut rahoitusta, </a:t>
            </a:r>
            <a:br>
              <a:rPr lang="fi-FI" sz="2600"/>
            </a:br>
            <a:r>
              <a:rPr lang="fi-FI" sz="2600"/>
              <a:t>% yrityksistä, jotka eivät ole hakeneet tai saaneet rahoitusta</a:t>
            </a:r>
            <a:endParaRPr lang="fi-FI" sz="26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619094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16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87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200">
                <a:solidFill>
                  <a:srgbClr val="262626"/>
                </a:solidFill>
              </a:rPr>
              <a:t>16: Onko yrityksenne jättänyt toteuttamatta viimeisen kuluneen 12 kuukauden aikana tärkeitä investointi-, tutkimus- ja kehitys-, markkinointi- tai muita hankkeita ulkoisen rahoituksen heikon saatavuuden vuoksi?, % yrityksistä</a:t>
            </a:r>
            <a:endParaRPr lang="fi-FI" sz="22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194559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17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9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>
                <a:solidFill>
                  <a:srgbClr val="262626"/>
                </a:solidFill>
              </a:rPr>
              <a:t>17: Koskiko toteutumatta jääneen hankkeen rahoitusongelmat </a:t>
            </a:r>
            <a:br>
              <a:rPr lang="fi-FI" sz="2400">
                <a:solidFill>
                  <a:srgbClr val="262626"/>
                </a:solidFill>
              </a:rPr>
            </a:br>
            <a:r>
              <a:rPr lang="fi-FI" sz="2400">
                <a:solidFill>
                  <a:srgbClr val="262626"/>
                </a:solidFill>
              </a:rPr>
              <a:t>ensisijaisesti velka- vai oman pääoman ehtoista rahoitusta?, </a:t>
            </a:r>
            <a:br>
              <a:rPr lang="fi-FI" sz="2400">
                <a:solidFill>
                  <a:srgbClr val="262626"/>
                </a:solidFill>
              </a:rPr>
            </a:br>
            <a:r>
              <a:rPr lang="fi-FI" sz="2400">
                <a:solidFill>
                  <a:srgbClr val="262626"/>
                </a:solidFill>
              </a:rPr>
              <a:t>% yrityksistä, jotka ovat jättäneet toteuttamatta hankkeita</a:t>
            </a:r>
            <a:endParaRPr lang="fi-FI" sz="24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378118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18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58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18: Omistajan vaihdoksen suunnittelu, </a:t>
            </a:r>
            <a:br>
              <a:rPr lang="fi-FI" sz="2800">
                <a:solidFill>
                  <a:srgbClr val="262626"/>
                </a:solidFill>
              </a:rPr>
            </a:br>
            <a:r>
              <a:rPr lang="fi-FI" sz="2800">
                <a:solidFill>
                  <a:srgbClr val="262626"/>
                </a:solidFill>
              </a:rPr>
              <a:t>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977364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19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11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800" smtClean="0">
                <a:solidFill>
                  <a:srgbClr val="262626"/>
                </a:solidFill>
              </a:rPr>
              <a:t>1: Yritysten osuudet eri toimialoilla, %</a:t>
            </a: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473165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2709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2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8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19: Tahot, joiden puoleen käännyttäisiin omistajanvaihdostilanteessa, 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419181"/>
              </p:ext>
            </p:extLst>
          </p:nvPr>
        </p:nvGraphicFramePr>
        <p:xfrm>
          <a:off x="440971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20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78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20: Yrityksen tai liiketoiminnan ostamisen suunnittelu, </a:t>
            </a:r>
            <a:br>
              <a:rPr lang="fi-FI" sz="2800">
                <a:solidFill>
                  <a:srgbClr val="262626"/>
                </a:solidFill>
              </a:rPr>
            </a:br>
            <a:r>
              <a:rPr lang="fi-FI" sz="2800">
                <a:solidFill>
                  <a:srgbClr val="262626"/>
                </a:solidFill>
              </a:rPr>
              <a:t>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232515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21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2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21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2: Henkilökunnan määrän muutosodotukset </a:t>
            </a:r>
            <a:br>
              <a:rPr lang="fi-FI" sz="2800"/>
            </a:br>
            <a:r>
              <a:rPr lang="fi-FI" sz="2800"/>
              <a:t>seuraavan vuoden aikana, saldoluku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972173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3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6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3: Yleiset suhdannenäkymät </a:t>
            </a:r>
            <a:br>
              <a:rPr lang="fi-FI" sz="2800">
                <a:solidFill>
                  <a:srgbClr val="262626"/>
                </a:solidFill>
              </a:rPr>
            </a:br>
            <a:r>
              <a:rPr lang="fi-FI" sz="2800">
                <a:solidFill>
                  <a:srgbClr val="262626"/>
                </a:solidFill>
              </a:rPr>
              <a:t>lähimmän vuoden aikana, </a:t>
            </a:r>
            <a:r>
              <a:rPr lang="fi-FI" sz="2800"/>
              <a:t>saldoluku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785052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4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9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414000" y="5856000"/>
            <a:ext cx="9714000" cy="396000"/>
          </a:xfrm>
        </p:spPr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3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4: Alueen suhdannenäkymät </a:t>
            </a:r>
            <a:br>
              <a:rPr lang="fi-FI" sz="2800">
                <a:solidFill>
                  <a:srgbClr val="262626"/>
                </a:solidFill>
              </a:rPr>
            </a:br>
            <a:r>
              <a:rPr lang="fi-FI" sz="2800">
                <a:solidFill>
                  <a:srgbClr val="262626"/>
                </a:solidFill>
              </a:rPr>
              <a:t>seuraavan vuoden aikana, saldoluku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076830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5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4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5: Koko maan suhdannenäkymät </a:t>
            </a:r>
            <a:br>
              <a:rPr lang="fi-FI" sz="2800">
                <a:solidFill>
                  <a:srgbClr val="262626"/>
                </a:solidFill>
              </a:rPr>
            </a:br>
            <a:r>
              <a:rPr lang="fi-FI" sz="2800">
                <a:solidFill>
                  <a:srgbClr val="262626"/>
                </a:solidFill>
              </a:rPr>
              <a:t>seuraavan vuoden aikana, saldoluku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468018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6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7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6: Pk-yritysten kasvuhakuisuus, %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548598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7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>
                <a:solidFill>
                  <a:srgbClr val="262626"/>
                </a:solidFill>
              </a:rPr>
              <a:t>7: Pk-yritysten toiminta ulkomailla, 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</a:t>
            </a:r>
            <a:endParaRPr lang="en-GB" dirty="0"/>
          </a:p>
        </p:txBody>
      </p:sp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8</a:t>
            </a:fld>
            <a:endParaRPr lang="fi-FI" smtClean="0">
              <a:solidFill>
                <a:srgbClr val="898989"/>
              </a:solidFill>
            </a:endParaRPr>
          </a:p>
        </p:txBody>
      </p:sp>
      <p:graphicFrame>
        <p:nvGraphicFramePr>
          <p:cNvPr id="9" name="Sisällön paikkamerkki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309771"/>
              </p:ext>
            </p:extLst>
          </p:nvPr>
        </p:nvGraphicFramePr>
        <p:xfrm>
          <a:off x="552452" y="1439865"/>
          <a:ext cx="10991849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665314" y="1898493"/>
            <a:ext cx="451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prstClr val="black"/>
                </a:solidFill>
                <a:ea typeface="MS PGothic" charset="0"/>
              </a:rPr>
              <a:t>Liiketoiminnan muodot ulkomailla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prstClr val="black"/>
                </a:solidFill>
                <a:ea typeface="MS PGothic" charset="0"/>
              </a:rPr>
              <a:t>toimivilla pk-yrityksillä</a:t>
            </a:r>
          </a:p>
        </p:txBody>
      </p:sp>
    </p:spTree>
    <p:extLst>
      <p:ext uri="{BB962C8B-B14F-4D97-AF65-F5344CB8AC3E}">
        <p14:creationId xmlns:p14="http://schemas.microsoft.com/office/powerpoint/2010/main" val="6673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8: Viennin osuus suoraa vientitoimintaa harjoittavien</a:t>
            </a:r>
            <a:br>
              <a:rPr lang="fi-FI" sz="2800"/>
            </a:br>
            <a:r>
              <a:rPr lang="fi-FI" sz="2800"/>
              <a:t>yritysten kokonaisliikevaihdosta vuonna 2016, % yrityksistä</a:t>
            </a:r>
            <a:endParaRPr lang="fi-FI" sz="2800" smtClean="0">
              <a:solidFill>
                <a:srgbClr val="262626"/>
              </a:solidFill>
            </a:endParaRPr>
          </a:p>
        </p:txBody>
      </p:sp>
      <p:graphicFrame>
        <p:nvGraphicFramePr>
          <p:cNvPr id="3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003557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kevät 2017</a:t>
            </a:r>
            <a:endParaRPr lang="fi-FI"/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kevät 2017 alueraportti, Pohjois-Pohjanmaa</a:t>
            </a:r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9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13.2.2017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7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omenYrittajat169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Y_laajakuva.potx" id="{E9C3D359-4DF0-4C1B-995A-DBDB1822945B}" vid="{7816225F-C338-4221-8CDC-48521A3BD4C1}"/>
    </a:ext>
  </a:extLst>
</a:theme>
</file>

<file path=ppt/theme/theme2.xml><?xml version="1.0" encoding="utf-8"?>
<a:theme xmlns:a="http://schemas.openxmlformats.org/drawingml/2006/main" name="Keltainen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Y_laajakuva.potx" id="{E9C3D359-4DF0-4C1B-995A-DBDB1822945B}" vid="{EA97D9F1-8AE8-49A8-A996-F8ABA5CA3C9D}"/>
    </a:ext>
  </a:extLst>
</a:theme>
</file>

<file path=ppt/theme/theme3.xml><?xml version="1.0" encoding="utf-8"?>
<a:theme xmlns:a="http://schemas.openxmlformats.org/drawingml/2006/main" name="Oranssi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Y_laajakuva.potx" id="{E9C3D359-4DF0-4C1B-995A-DBDB1822945B}" vid="{B22C074A-8111-4D4B-B85B-7190D6F2C996}"/>
    </a:ext>
  </a:extLst>
</a:theme>
</file>

<file path=ppt/theme/theme4.xml><?xml version="1.0" encoding="utf-8"?>
<a:theme xmlns:a="http://schemas.openxmlformats.org/drawingml/2006/main" name="Vihreä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Y_laajakuva.potx" id="{E9C3D359-4DF0-4C1B-995A-DBDB1822945B}" vid="{237CC1C4-38EE-44FE-9D65-317575F3635A}"/>
    </a:ext>
  </a:extLst>
</a:theme>
</file>

<file path=ppt/theme/theme5.xml><?xml version="1.0" encoding="utf-8"?>
<a:theme xmlns:a="http://schemas.openxmlformats.org/drawingml/2006/main" name="Vaalean sininen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Y_laajakuva.potx" id="{E9C3D359-4DF0-4C1B-995A-DBDB1822945B}" vid="{26996D07-E54D-404B-81F7-DA6F253C3397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SY_laajakuva</Template>
  <TotalTime>1310</TotalTime>
  <Words>511</Words>
  <Application>Microsoft Office PowerPoint</Application>
  <PresentationFormat>Mukautettu</PresentationFormat>
  <Paragraphs>111</Paragraphs>
  <Slides>22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5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SuomenYrittajat169</vt:lpstr>
      <vt:lpstr>Keltainen</vt:lpstr>
      <vt:lpstr>Oranssi</vt:lpstr>
      <vt:lpstr>Vihreä</vt:lpstr>
      <vt:lpstr>Vaalean sininen</vt:lpstr>
      <vt:lpstr>Pk-yritysbarometri, kevät 2017</vt:lpstr>
      <vt:lpstr>1: Yritysten osuudet eri toimialoilla, %</vt:lpstr>
      <vt:lpstr>2: Henkilökunnan määrän muutosodotukset  seuraavan vuoden aikana, saldoluku</vt:lpstr>
      <vt:lpstr>3: Yleiset suhdannenäkymät  lähimmän vuoden aikana, saldoluku</vt:lpstr>
      <vt:lpstr>4: Alueen suhdannenäkymät  seuraavan vuoden aikana, saldoluku</vt:lpstr>
      <vt:lpstr>5: Koko maan suhdannenäkymät  seuraavan vuoden aikana, saldoluku</vt:lpstr>
      <vt:lpstr>6: Pk-yritysten kasvuhakuisuus, %</vt:lpstr>
      <vt:lpstr>7: Pk-yritysten toiminta ulkomailla, % yrityksistä</vt:lpstr>
      <vt:lpstr>8: Viennin osuus suoraa vientitoimintaa harjoittavien yritysten kokonaisliikevaihdosta vuonna 2016, % yrityksistä</vt:lpstr>
      <vt:lpstr>9: Yrityksen merkittävin työllistämisen este,  % yrityksistä</vt:lpstr>
      <vt:lpstr>10: Onko yritykselle tarjolla riittävästi osaavaa työvoimaa,  % yrityksistä</vt:lpstr>
      <vt:lpstr>11: Yrityksen tarpeita vastaavan työvoiman saatavuus,  % yrityksistä</vt:lpstr>
      <vt:lpstr>12: Pk-yritysten suunnittelemat sopeuttamistoimet,  % yrityksistä, jotka suunnittelevat tekevänsä toimia*</vt:lpstr>
      <vt:lpstr>13: Onko yrityksellänne ollut viimeisten 12 kk:n aikana  tarve hankkia rahoitusta?, % yrityksistä</vt:lpstr>
      <vt:lpstr>14: Ulkoisen rahoituksen aiottu käyttötarkoitus, % yrityksistä,  jotka aikovat ottaa rahoitusta seuraavan 12 kk:n aikana</vt:lpstr>
      <vt:lpstr>15: Tärkeimmät syyt sille, että ei ole hakenut tai saanut rahoitusta,  % yrityksistä, jotka eivät ole hakeneet tai saaneet rahoitusta</vt:lpstr>
      <vt:lpstr>16: Onko yrityksenne jättänyt toteuttamatta viimeisen kuluneen 12 kuukauden aikana tärkeitä investointi-, tutkimus- ja kehitys-, markkinointi- tai muita hankkeita ulkoisen rahoituksen heikon saatavuuden vuoksi?, % yrityksistä</vt:lpstr>
      <vt:lpstr>17: Koskiko toteutumatta jääneen hankkeen rahoitusongelmat  ensisijaisesti velka- vai oman pääoman ehtoista rahoitusta?,  % yrityksistä, jotka ovat jättäneet toteuttamatta hankkeita</vt:lpstr>
      <vt:lpstr>18: Omistajan vaihdoksen suunnittelu,  % yrityksistä</vt:lpstr>
      <vt:lpstr>19: Tahot, joiden puoleen käännyttäisiin omistajanvaihdostilanteessa, % yrityksistä</vt:lpstr>
      <vt:lpstr>20: Yrityksen tai liiketoiminnan ostamisen suunnittelu,  % yrityksistä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Näin ryhdyt yrittäjäksi</dc:title>
  <dc:creator>Lea Hult</dc:creator>
  <cp:lastModifiedBy>Veli-Pekka Lötjönen</cp:lastModifiedBy>
  <cp:revision>57</cp:revision>
  <dcterms:created xsi:type="dcterms:W3CDTF">2016-12-19T10:38:19Z</dcterms:created>
  <dcterms:modified xsi:type="dcterms:W3CDTF">2017-02-03T12:31:09Z</dcterms:modified>
</cp:coreProperties>
</file>