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  <p:sldMasterId id="2147484214" r:id="rId2"/>
    <p:sldMasterId id="2147484231" r:id="rId3"/>
    <p:sldMasterId id="2147484247" r:id="rId4"/>
    <p:sldMasterId id="2147484263" r:id="rId5"/>
  </p:sldMasterIdLst>
  <p:notesMasterIdLst>
    <p:notesMasterId r:id="rId25"/>
  </p:notesMasterIdLst>
  <p:sldIdLst>
    <p:sldId id="273" r:id="rId6"/>
    <p:sldId id="275" r:id="rId7"/>
    <p:sldId id="276" r:id="rId8"/>
    <p:sldId id="284" r:id="rId9"/>
    <p:sldId id="277" r:id="rId10"/>
    <p:sldId id="278" r:id="rId11"/>
    <p:sldId id="264" r:id="rId12"/>
    <p:sldId id="265" r:id="rId13"/>
    <p:sldId id="279" r:id="rId14"/>
    <p:sldId id="286" r:id="rId15"/>
    <p:sldId id="280" r:id="rId16"/>
    <p:sldId id="281" r:id="rId17"/>
    <p:sldId id="287" r:id="rId18"/>
    <p:sldId id="282" r:id="rId19"/>
    <p:sldId id="269" r:id="rId20"/>
    <p:sldId id="285" r:id="rId21"/>
    <p:sldId id="271" r:id="rId22"/>
    <p:sldId id="27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3.4.2017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16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96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43DE-7A72-44C2-8492-ABBA3B04B7A1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92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D3DB-1FCB-44DA-B952-8CFB34382577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61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114E-E2AA-48D4-8229-D0938576DC09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270631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FCE7-1A30-4FB2-816B-8A65B8167A3E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86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DEAC-31E4-4CE4-B670-6BE958CDF6DE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Suomen_Yrittajat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4117FB-506E-49C4-A276-CA9F97A85F5C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15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D85CD-7AB8-462E-AC4B-0C755D43B70E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77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231BF5-572A-403B-BA9A-C6016385E6DD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3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300A19-30C6-40F6-A1B4-EBC2F673A248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69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F7D4AB-2C00-4BCC-B991-721940F8266B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291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9573-D84E-4951-ABAB-671E68B90202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96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8DEF-C6D8-4B65-8267-4C0AF620D8E8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50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A54-90D1-4E81-9F45-F6352BD8F418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42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F5BA-C284-4C49-BD76-E4A18494FE54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77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3BB9-C922-4E5A-979E-EAC49CD0A70C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32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52C1-D087-41E8-9B8F-E43BFA58E7E5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448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DAA-8D12-4A4E-BCCD-569C6D333C44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1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BAFB-01C1-480B-9238-150A2726A0EF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35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6206-D03E-4B43-94D1-740BF414B78A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7635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70B5-D75B-4F95-A0E6-64B65883C7D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839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6E7E-9B4F-4ADB-9D90-5495A26400BE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16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3F8400-A274-4D75-9553-95A3736B5295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2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EFA-26F2-42BA-8BFC-5299EE6B06AF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86776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2E7F-DA71-456A-ACC9-B7242F95D494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18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4353-D6FA-4D8E-A588-FC6D86B864C4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424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E9D6708-15C1-45BC-AE22-C01099D9D157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8D9F5FA-93C5-433B-BD37-4825E7FB077C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770A6B1-6EEF-4224-86AA-BA92DDF132B2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BB82754-EBE9-4E33-B576-958797CCC9A2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FB1C9C2-9059-4D34-A715-605EA8AF776E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5849-3854-4F2B-B9E8-FC3D45504125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384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F0F0-DA25-4560-A7AD-4084E568EF9A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32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5CA-6FE3-4FD4-9FAF-F7F3E7337900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80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10AB-63E6-49C2-8214-5A0153C21138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7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F6E4-24E2-4FFA-A6C1-D8D54525D73B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15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7AB4-DD70-4E10-8086-AC823D0A597B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0434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A469-CA25-4952-94E3-E7A363B4FBB7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4318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E2EA-CB29-4BFB-874B-0438B0A574E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834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accent6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accent6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4AB368B-4FF3-4200-BCE6-052332B5A26A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294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F449-73A4-413A-A4EA-AAB460B2B5AB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423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B5B0-F73A-4E57-B99D-8ED36588B9F6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10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83E14-B513-4538-95DE-30A232A6A3EE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186F846-544B-44F2-9E7A-6BE05279C688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94" y="1277734"/>
            <a:ext cx="6296671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E8A81DE-78A2-426B-942F-7F801AFB8A74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llinen 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C5FF-A6DF-4560-9119-6E8A27443FFB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6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5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0DFD7B5-5F1D-41A1-8837-39626CCEBAA0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9D838A0-BF39-4CC3-BE15-42F3A3AC5AC7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7BA-5D86-4881-AF28-CF5F4A3060E8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058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DD93-A552-4DC0-9F6C-B284DDFA59B5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340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9366-D767-4ADE-9459-9C812CCEBE97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466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86FF-6A2A-447A-8B74-B2D8853B00F6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71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2B65-53A8-4889-926B-C16F6A40B009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286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B824-445F-4D80-8900-D4620308B52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7572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2B4B-3D8F-4CE4-B22F-E68B2268068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407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7BAA5D1-DD22-4795-906D-5183F0496474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77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475383-46D1-4CD7-BE00-D8637E30B857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154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32FC-8E8C-456C-8100-85B9D3FA5C6F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547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F5DC-F280-44F2-BA3F-8BD264B8E594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808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86C7B8B-06CA-4899-B995-1FC1D0C485CF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07680D2-387B-4242-A8FD-53B5F59D571F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BAD9A3-E5C5-4E3C-BB99-E9306E290B9B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5F9014A-7642-4823-B8E8-A82F49B1735E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C957590-6D0D-4120-B473-5BE723BB3AC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5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3634-4A5E-4C98-B19D-709888C23707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943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5EFA-22FD-44D3-9377-406A6B6477F3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820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A9C-AA38-4150-8E89-29B2F1C915B9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8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EF14-C365-41D5-809D-91864478F179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7090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0" y="1602000"/>
            <a:ext cx="4038600" cy="453508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E02A-0008-40CD-8323-CD5499366B8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017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5253-AF49-4DB7-BDA9-397ADA201EF8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368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C561-0B08-453A-999B-CD7DA949C824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341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4"/>
            <a:ext cx="5760000" cy="39874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73784"/>
            <a:ext cx="2352318" cy="4480954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02F6-7B4C-4B14-92DE-F2EBEA040611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14000" y="1628800"/>
            <a:ext cx="5760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14000" y="5716577"/>
            <a:ext cx="576000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199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414000" y="1844824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000" y="485773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ADA3B21A-4886-4535-AEF7-A4942B1A405A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990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4FD7-02FB-4DB6-BC29-12D8EE501635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807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880B-61D3-48BF-BB4B-7B3BEEB52CF6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608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5" y="1843491"/>
            <a:ext cx="6132909" cy="2888714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7AD019D-5A4D-40EA-B17F-7BEBD5C52A1E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773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8" y="1368723"/>
            <a:ext cx="6261496" cy="350043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A52D3B3-87C3-4B6F-B633-0E5E07C262AA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27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Yrittäjyys_luo_elinvoimaa_tex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2256" y="1277734"/>
            <a:ext cx="6296748" cy="4084048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5642BA1-23FD-45CE-B41B-1BF87B80B072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6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>
            <a:noAutofit/>
          </a:bodyPr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E8D1-B5F2-4CD9-8F6B-FAFE1F33B733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445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8" y="2205261"/>
            <a:ext cx="6165056" cy="230385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86B0B7A-BD66-46F8-9894-1BCF7C3E7D16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43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Y_slogan_lisaa_voimaa_yrittajyyt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56" y="2225459"/>
            <a:ext cx="6097191" cy="223956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E813D9-2013-458C-A190-051BF4DFD9BC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1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9937-B2C1-417F-ACAC-6E9B28EA8689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14000" y="1245900"/>
            <a:ext cx="82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0" y="5201866"/>
            <a:ext cx="4751388" cy="936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41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3642-7BA8-46F0-BEBC-2974EFD43E09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377037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A345-B33B-41B9-A5EA-949CEDA1034B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25570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9DD7-279B-4FCE-BDB8-6721A8179DCA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11718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E118-0140-48A5-BBCD-B0CC492E48D2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38434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1224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602512"/>
            <a:ext cx="8244000" cy="4536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400" y="6376243"/>
            <a:ext cx="1155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1FDC-FF29-4638-B2B1-4BFE58EEFC80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400" y="6376243"/>
            <a:ext cx="32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[Alatunnisteteksti]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376243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Suomen_Yrittajat_logo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9" y="6391364"/>
            <a:ext cx="999518" cy="255301"/>
          </a:xfrm>
          <a:prstGeom prst="rect">
            <a:avLst/>
          </a:prstGeom>
        </p:spPr>
      </p:pic>
      <p:sp>
        <p:nvSpPr>
          <p:cNvPr id="9" name="Suorakulmio 6"/>
          <p:cNvSpPr/>
          <p:nvPr/>
        </p:nvSpPr>
        <p:spPr>
          <a:xfrm>
            <a:off x="4869176" y="48"/>
            <a:ext cx="4306824" cy="396000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13916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880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880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15.png"/><Relationship Id="rId4" Type="http://schemas.openxmlformats.org/officeDocument/2006/relationships/image" Target="../media/image34.jp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Kanta-Helsingin </a:t>
            </a:r>
            <a:r>
              <a:rPr lang="fi-FI" dirty="0"/>
              <a:t>Yrittäjät </a:t>
            </a:r>
            <a:r>
              <a:rPr lang="fi-FI" dirty="0" smtClean="0"/>
              <a:t>ry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124744"/>
            <a:ext cx="8244000" cy="5013768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        </a:t>
            </a:r>
            <a:r>
              <a:rPr lang="fi-FI" sz="4400" b="1" dirty="0" smtClean="0"/>
              <a:t>Toimintakertomus 2016</a:t>
            </a:r>
          </a:p>
          <a:p>
            <a:pPr marL="0" indent="0">
              <a:buNone/>
            </a:pPr>
            <a:endParaRPr lang="fi-FI" sz="4400" b="1" dirty="0"/>
          </a:p>
          <a:p>
            <a:pPr marL="0" indent="0">
              <a:buNone/>
            </a:pPr>
            <a:endParaRPr lang="fi-FI" sz="4400" b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06802"/>
            <a:ext cx="5400600" cy="39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06800" y="980728"/>
            <a:ext cx="8244000" cy="4212000"/>
          </a:xfrm>
        </p:spPr>
        <p:txBody>
          <a:bodyPr/>
          <a:lstStyle/>
          <a:p>
            <a:pPr marL="0" indent="0">
              <a:buNone/>
            </a:pPr>
            <a:endParaRPr lang="fi-FI" sz="1600" b="1" dirty="0" smtClean="0"/>
          </a:p>
          <a:p>
            <a:pPr marL="0" indent="0">
              <a:buNone/>
            </a:pPr>
            <a:r>
              <a:rPr lang="fi-FI" sz="1400" dirty="0" smtClean="0"/>
              <a:t>Yhdistyksellämme </a:t>
            </a:r>
            <a:r>
              <a:rPr lang="fi-FI" sz="1400" dirty="0"/>
              <a:t>on 11 nimettyä nimikkoyrittäjää. Nimikkoyrittäjän </a:t>
            </a:r>
            <a:r>
              <a:rPr lang="fi-FI" sz="1400" dirty="0" smtClean="0"/>
              <a:t>tehtävä </a:t>
            </a:r>
            <a:r>
              <a:rPr lang="fi-FI" sz="1400" dirty="0"/>
              <a:t>on välittää </a:t>
            </a:r>
            <a:r>
              <a:rPr lang="fi-FI" sz="1400" dirty="0" smtClean="0"/>
              <a:t>helsinkiläiselle kansanedustajalleen </a:t>
            </a:r>
            <a:r>
              <a:rPr lang="fi-FI" sz="1400" dirty="0"/>
              <a:t>konkreettista tietoa yrittäjän arjesta ja kertoa, mitä </a:t>
            </a:r>
            <a:r>
              <a:rPr lang="fi-FI" sz="1400" dirty="0" smtClean="0"/>
              <a:t>yrittäjyyden edistämiseksi </a:t>
            </a:r>
            <a:r>
              <a:rPr lang="fi-FI" sz="1400" dirty="0"/>
              <a:t>kannattaisi tehdä.</a:t>
            </a:r>
          </a:p>
          <a:p>
            <a:pPr marL="0" indent="0">
              <a:buNone/>
            </a:pPr>
            <a:r>
              <a:rPr lang="fi-FI" sz="1800" b="1" dirty="0"/>
              <a:t>26.05. </a:t>
            </a:r>
            <a:r>
              <a:rPr lang="fi-FI" sz="1800" dirty="0"/>
              <a:t>Nimikkoyrittäjien </a:t>
            </a:r>
            <a:r>
              <a:rPr lang="fi-FI" sz="1800" dirty="0" smtClean="0"/>
              <a:t>Yrittäjän </a:t>
            </a:r>
            <a:r>
              <a:rPr lang="fi-FI" sz="1800" dirty="0"/>
              <a:t>ääni -tilaisuus Yrittäjätilassa.</a:t>
            </a:r>
          </a:p>
          <a:p>
            <a:pPr marL="0" indent="0">
              <a:buNone/>
            </a:pPr>
            <a:r>
              <a:rPr lang="fi-FI" sz="1800" b="1" dirty="0"/>
              <a:t>20.09</a:t>
            </a:r>
            <a:r>
              <a:rPr lang="fi-FI" sz="1800" dirty="0"/>
              <a:t>. </a:t>
            </a:r>
            <a:r>
              <a:rPr lang="fi-FI" sz="1800" dirty="0" smtClean="0"/>
              <a:t>Valtakunnallinen Yrittäjän </a:t>
            </a:r>
            <a:r>
              <a:rPr lang="fi-FI" sz="1800" dirty="0"/>
              <a:t>ääni -tilaisuus Finlandia talolla</a:t>
            </a:r>
          </a:p>
          <a:p>
            <a:pPr marL="0" indent="0" fontAlgn="ctr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10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1" i="0" dirty="0" smtClean="0"/>
              <a:t>                 </a:t>
            </a:r>
            <a:r>
              <a:rPr lang="fi-FI" b="1" dirty="0" smtClean="0">
                <a:solidFill>
                  <a:schemeClr val="accent3">
                    <a:lumMod val="75000"/>
                  </a:schemeClr>
                </a:solidFill>
              </a:rPr>
              <a:t>Vauhtia 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sääntelyn järkeistämiseen – mahdollisuus vaikuttaa! </a:t>
            </a:r>
            <a:endParaRPr lang="fi-FI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i="0" dirty="0"/>
              <a:t> </a:t>
            </a:r>
            <a:r>
              <a:rPr lang="fi-FI" b="1" i="0" dirty="0" smtClean="0"/>
              <a:t> </a:t>
            </a:r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59647"/>
              </p:ext>
            </p:extLst>
          </p:nvPr>
        </p:nvGraphicFramePr>
        <p:xfrm>
          <a:off x="425339" y="2607507"/>
          <a:ext cx="6096000" cy="30288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/>
                <a:gridCol w="2032000"/>
                <a:gridCol w="2032000"/>
              </a:tblGrid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Kansanedustaja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Nimikkoyrittäjä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Rehn Olli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Kesk.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Puha Tero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Pelkonen Jaana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Kok.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Kaikkonen Sanni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Vartiainen Juhana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Kok.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Hyökyvaara Jarmo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Sarkomaa Sari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Kok.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Reinikkala Sarianne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Rydman Wille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Kok.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Seppänen Markus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Terho Sampo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Kangas Janne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Tuomioja Erkki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SDP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Toivola Tuure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Heinäluoma Eero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SDP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Danielsson Jan-Eric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Razmyar Nasima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SDP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Järvinen Heikki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Alanko-Kahiluoto Outi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Vihr.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Mertama Jaana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2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Vartia Antero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Vihr.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Laaksonen Mari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39" y="3086728"/>
            <a:ext cx="2483768" cy="17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707320"/>
          </a:xfrm>
        </p:spPr>
        <p:txBody>
          <a:bodyPr/>
          <a:lstStyle/>
          <a:p>
            <a:pPr marL="0" indent="0">
              <a:buNone/>
            </a:pPr>
            <a:endParaRPr lang="fi-FI" sz="1400" b="1" dirty="0" smtClean="0"/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 smtClean="0"/>
              <a:t>01.05. – 30.09. </a:t>
            </a:r>
            <a:r>
              <a:rPr lang="fi-FI" sz="1400" dirty="0" smtClean="0"/>
              <a:t>Kilsajahti </a:t>
            </a:r>
            <a:r>
              <a:rPr lang="fi-FI" sz="1400" dirty="0"/>
              <a:t>haaste </a:t>
            </a:r>
            <a:r>
              <a:rPr lang="fi-FI" sz="1400" dirty="0" smtClean="0"/>
              <a:t>Suomen </a:t>
            </a:r>
            <a:r>
              <a:rPr lang="fi-FI" sz="1400" dirty="0"/>
              <a:t>Yrittäjien </a:t>
            </a:r>
            <a:r>
              <a:rPr lang="fi-FI" sz="1400" dirty="0" smtClean="0"/>
              <a:t>jäsenille. Haasteen aikana kerättiin kävelykilometrejä lähes 60000</a:t>
            </a:r>
          </a:p>
          <a:p>
            <a:pPr marL="0" indent="0">
              <a:buNone/>
            </a:pPr>
            <a:endParaRPr lang="fi-FI" sz="1400" dirty="0" smtClean="0"/>
          </a:p>
          <a:p>
            <a:r>
              <a:rPr lang="fi-FI" sz="1400" b="1" dirty="0"/>
              <a:t>08.05. </a:t>
            </a:r>
            <a:r>
              <a:rPr lang="fi-FI" sz="1400" dirty="0"/>
              <a:t>Osallistuimme Yritystä Stadiin tapahtumaan </a:t>
            </a:r>
          </a:p>
          <a:p>
            <a:pPr marL="0" indent="0">
              <a:buNone/>
            </a:pPr>
            <a:r>
              <a:rPr lang="fi-FI" sz="1400" dirty="0"/>
              <a:t>       paikallisyhdistyksien yhteisellä </a:t>
            </a:r>
            <a:r>
              <a:rPr lang="fi-FI" sz="1400" dirty="0" err="1" smtClean="0"/>
              <a:t>ständilla</a:t>
            </a:r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  <a:p>
            <a:r>
              <a:rPr lang="fi-FI" sz="1400" b="1" dirty="0" smtClean="0"/>
              <a:t>21.05</a:t>
            </a:r>
            <a:r>
              <a:rPr lang="fi-FI" sz="1400" dirty="0" smtClean="0"/>
              <a:t>. Luontoretki Nuuksioissa</a:t>
            </a:r>
          </a:p>
          <a:p>
            <a:pPr marL="0" indent="0">
              <a:buNone/>
            </a:pPr>
            <a:endParaRPr lang="fi-FI" sz="1400" dirty="0" smtClean="0"/>
          </a:p>
          <a:p>
            <a:r>
              <a:rPr lang="fi-FI" sz="1400" b="1" dirty="0" smtClean="0"/>
              <a:t>24.05</a:t>
            </a:r>
            <a:r>
              <a:rPr lang="fi-FI" sz="1400" dirty="0" smtClean="0"/>
              <a:t>. Kansainvälinen HEI - Verkosto</a:t>
            </a:r>
          </a:p>
          <a:p>
            <a:endParaRPr lang="en-US" sz="1400" dirty="0"/>
          </a:p>
          <a:p>
            <a:r>
              <a:rPr lang="en-US" sz="1400" b="1" dirty="0"/>
              <a:t>10.06. </a:t>
            </a:r>
            <a:r>
              <a:rPr lang="en-US" sz="1400" dirty="0" err="1"/>
              <a:t>Kesänavaus</a:t>
            </a:r>
            <a:r>
              <a:rPr lang="en-US" sz="1400" dirty="0"/>
              <a:t> </a:t>
            </a:r>
            <a:r>
              <a:rPr lang="en-US" sz="1400" dirty="0" err="1"/>
              <a:t>risteily</a:t>
            </a:r>
            <a:r>
              <a:rPr lang="en-US" sz="1400" dirty="0"/>
              <a:t> – </a:t>
            </a:r>
            <a:r>
              <a:rPr lang="en-US" sz="1400" dirty="0" err="1"/>
              <a:t>tilaisuudessa</a:t>
            </a:r>
            <a:r>
              <a:rPr lang="en-US" sz="1400" dirty="0"/>
              <a:t> </a:t>
            </a:r>
            <a:r>
              <a:rPr lang="en-US" sz="1400" dirty="0" err="1"/>
              <a:t>palkittiin</a:t>
            </a:r>
            <a:r>
              <a:rPr lang="en-US" sz="1400" dirty="0"/>
              <a:t> </a:t>
            </a:r>
            <a:r>
              <a:rPr lang="en-US" sz="1400" dirty="0" err="1"/>
              <a:t>vuoden</a:t>
            </a:r>
            <a:r>
              <a:rPr lang="en-US" sz="1400" dirty="0"/>
              <a:t> </a:t>
            </a:r>
            <a:r>
              <a:rPr lang="en-US" sz="1400" dirty="0" err="1"/>
              <a:t>mikroyrittäjä</a:t>
            </a:r>
            <a:r>
              <a:rPr lang="en-US" sz="1400" dirty="0"/>
              <a:t> </a:t>
            </a:r>
            <a:r>
              <a:rPr lang="en-US" sz="1400" dirty="0" err="1" smtClean="0"/>
              <a:t>Lilu</a:t>
            </a:r>
            <a:r>
              <a:rPr lang="en-US" sz="1400" dirty="0" smtClean="0"/>
              <a:t> </a:t>
            </a:r>
            <a:r>
              <a:rPr lang="en-US" sz="1400" dirty="0" err="1" smtClean="0"/>
              <a:t>Nissinen-Turja</a:t>
            </a:r>
            <a:r>
              <a:rPr lang="en-US" sz="1400" dirty="0" smtClean="0"/>
              <a:t>. </a:t>
            </a:r>
            <a:r>
              <a:rPr lang="en-US" sz="1400" dirty="0" err="1"/>
              <a:t>Tilaisuus</a:t>
            </a:r>
            <a:r>
              <a:rPr lang="en-US" sz="1400" dirty="0"/>
              <a:t> </a:t>
            </a:r>
            <a:r>
              <a:rPr lang="en-US" sz="1400" dirty="0" err="1"/>
              <a:t>järjestettiin</a:t>
            </a:r>
            <a:r>
              <a:rPr lang="en-US" sz="1400" dirty="0"/>
              <a:t> </a:t>
            </a:r>
            <a:r>
              <a:rPr lang="en-US" sz="1400" dirty="0" err="1" smtClean="0"/>
              <a:t>yhteistyössä</a:t>
            </a:r>
            <a:r>
              <a:rPr lang="en-US" sz="1400" dirty="0" smtClean="0"/>
              <a:t> </a:t>
            </a:r>
            <a:r>
              <a:rPr lang="en-US" sz="1400" dirty="0" err="1" smtClean="0"/>
              <a:t>Keski</a:t>
            </a:r>
            <a:r>
              <a:rPr lang="en-US" sz="1400" dirty="0" smtClean="0"/>
              <a:t>- ja </a:t>
            </a:r>
            <a:r>
              <a:rPr lang="en-US" sz="1400" dirty="0" err="1" smtClean="0"/>
              <a:t>Itä-Helsingin</a:t>
            </a:r>
            <a:r>
              <a:rPr lang="en-US" sz="1400" dirty="0" smtClean="0"/>
              <a:t> </a:t>
            </a:r>
            <a:r>
              <a:rPr lang="en-US" sz="1400" dirty="0" err="1" smtClean="0"/>
              <a:t>Yrittäjien</a:t>
            </a:r>
            <a:r>
              <a:rPr lang="en-US" sz="1400" dirty="0" smtClean="0"/>
              <a:t> </a:t>
            </a:r>
            <a:r>
              <a:rPr lang="en-US" sz="1400" dirty="0" err="1" smtClean="0"/>
              <a:t>kanssa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 smtClean="0"/>
              <a:t>25.08</a:t>
            </a:r>
            <a:r>
              <a:rPr lang="fi-FI" sz="1400" b="1" dirty="0"/>
              <a:t>. </a:t>
            </a:r>
            <a:r>
              <a:rPr lang="fi-FI" sz="1400" dirty="0"/>
              <a:t>Perinteiset Eversti Erkin sikajuhlat Santahaminassa.</a:t>
            </a:r>
          </a:p>
          <a:p>
            <a:pPr marL="0" indent="0">
              <a:buNone/>
            </a:pPr>
            <a:endParaRPr lang="fi-FI" sz="1400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11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 TOIMINTA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64" y="1601513"/>
            <a:ext cx="2592288" cy="1728192"/>
          </a:xfr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49" y="3411617"/>
            <a:ext cx="2102918" cy="28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814184" cy="5067360"/>
          </a:xfrm>
        </p:spPr>
        <p:txBody>
          <a:bodyPr/>
          <a:lstStyle/>
          <a:p>
            <a:pPr marL="0" indent="0">
              <a:buNone/>
            </a:pPr>
            <a:endParaRPr lang="fi-FI" sz="1400" b="1" dirty="0" smtClean="0"/>
          </a:p>
          <a:p>
            <a:endParaRPr lang="fi-FI" sz="1400" b="1" dirty="0" smtClean="0"/>
          </a:p>
          <a:p>
            <a:r>
              <a:rPr lang="fi-FI" sz="1400" b="1" dirty="0" smtClean="0"/>
              <a:t>8.9. </a:t>
            </a:r>
            <a:r>
              <a:rPr lang="fi-FI" sz="1400" dirty="0" smtClean="0"/>
              <a:t>Koulutustilaisuus – kirjanpitolain uudistukset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 smtClean="0"/>
              <a:t>10.09</a:t>
            </a:r>
            <a:r>
              <a:rPr lang="fi-FI" sz="1400" dirty="0" smtClean="0"/>
              <a:t> Majakkaretki </a:t>
            </a:r>
          </a:p>
          <a:p>
            <a:endParaRPr lang="fi-FI" sz="1400" dirty="0"/>
          </a:p>
          <a:p>
            <a:r>
              <a:rPr lang="fi-FI" sz="1400" b="1" dirty="0" smtClean="0"/>
              <a:t>1 – 3.9.</a:t>
            </a:r>
            <a:r>
              <a:rPr lang="fi-FI" sz="1400" dirty="0" smtClean="0"/>
              <a:t> Yrittäjämatka Tallinnaan</a:t>
            </a:r>
          </a:p>
          <a:p>
            <a:endParaRPr lang="fi-FI" sz="1400" dirty="0"/>
          </a:p>
          <a:p>
            <a:r>
              <a:rPr lang="fi-FI" sz="1400" b="1" dirty="0" smtClean="0"/>
              <a:t>29.09.</a:t>
            </a:r>
            <a:r>
              <a:rPr lang="fi-FI" sz="1400" dirty="0" smtClean="0"/>
              <a:t> Kauneus ja hyvinvointi-ilta</a:t>
            </a:r>
          </a:p>
          <a:p>
            <a:endParaRPr lang="fi-FI" sz="1400" dirty="0"/>
          </a:p>
          <a:p>
            <a:r>
              <a:rPr lang="fi-FI" sz="1400" b="1" dirty="0"/>
              <a:t>25.09. </a:t>
            </a:r>
            <a:r>
              <a:rPr lang="fi-FI" sz="1400" dirty="0"/>
              <a:t>Syyskauden avaus teatteriravintola Nyyrikissä. Tilaisuus järjestettiin yhteistyössä </a:t>
            </a:r>
            <a:r>
              <a:rPr lang="fi-FI" sz="1400" dirty="0" err="1"/>
              <a:t>Keski</a:t>
            </a:r>
            <a:r>
              <a:rPr lang="fi-FI" sz="1400" dirty="0"/>
              <a:t>-Helsingin Yrittäjien kanssa. Tilaisuudessa palkittiin vuoden kantahelsinkiläinen yritys </a:t>
            </a:r>
            <a:r>
              <a:rPr lang="fi-FI" sz="1400" dirty="0" smtClean="0"/>
              <a:t>NOMART Oy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400" b="1" dirty="0" smtClean="0"/>
              <a:t>21.10</a:t>
            </a:r>
            <a:r>
              <a:rPr lang="fi-FI" sz="1400" dirty="0" smtClean="0"/>
              <a:t> Liisa Ihmemaassa baletti</a:t>
            </a:r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800" dirty="0"/>
              <a:t/>
            </a:r>
            <a:br>
              <a:rPr lang="fi-FI" sz="1800" dirty="0"/>
            </a:b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TOIMINTA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2374900" cy="3166533"/>
          </a:xfrm>
        </p:spPr>
      </p:pic>
    </p:spTree>
    <p:extLst>
      <p:ext uri="{BB962C8B-B14F-4D97-AF65-F5344CB8AC3E}">
        <p14:creationId xmlns:p14="http://schemas.microsoft.com/office/powerpoint/2010/main" val="753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8046432" cy="4536000"/>
          </a:xfrm>
        </p:spPr>
        <p:txBody>
          <a:bodyPr/>
          <a:lstStyle/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r>
              <a:rPr lang="fi-FI" sz="1600" b="1" dirty="0" smtClean="0"/>
              <a:t>18.11. </a:t>
            </a:r>
            <a:r>
              <a:rPr lang="fi-FI" sz="1600" dirty="0"/>
              <a:t>Vietettiin Kanta-Helsingin Yrittäjien </a:t>
            </a:r>
            <a:r>
              <a:rPr lang="fi-FI" sz="1600" dirty="0" smtClean="0"/>
              <a:t>vauhdikkaita pikkujouluja   legendaarisessa semifinaalissa.</a:t>
            </a:r>
          </a:p>
          <a:p>
            <a:pPr marL="0" indent="0">
              <a:buNone/>
            </a:pPr>
            <a:r>
              <a:rPr lang="fi-FI" sz="1600" dirty="0"/>
              <a:t> </a:t>
            </a:r>
            <a:r>
              <a:rPr lang="fi-FI" sz="1600" dirty="0" smtClean="0"/>
              <a:t>     </a:t>
            </a:r>
            <a:r>
              <a:rPr lang="fi-FI" sz="1600" dirty="0" smtClean="0">
                <a:solidFill>
                  <a:schemeClr val="accent6"/>
                </a:solidFill>
              </a:rPr>
              <a:t>Paikalle </a:t>
            </a:r>
            <a:r>
              <a:rPr lang="fi-FI" sz="1600" dirty="0">
                <a:solidFill>
                  <a:schemeClr val="accent6"/>
                </a:solidFill>
              </a:rPr>
              <a:t>saapui </a:t>
            </a:r>
            <a:r>
              <a:rPr lang="fi-FI" sz="1600" dirty="0" smtClean="0">
                <a:solidFill>
                  <a:schemeClr val="accent6"/>
                </a:solidFill>
              </a:rPr>
              <a:t>reilu 100 yrittäjää</a:t>
            </a:r>
            <a:r>
              <a:rPr lang="fi-FI" sz="1600" dirty="0">
                <a:solidFill>
                  <a:schemeClr val="accent6"/>
                </a:solidFill>
              </a:rPr>
              <a:t>. Iltaamme </a:t>
            </a:r>
            <a:r>
              <a:rPr lang="fi-FI" sz="1600" dirty="0" smtClean="0">
                <a:solidFill>
                  <a:schemeClr val="accent6"/>
                </a:solidFill>
              </a:rPr>
              <a:t>viihdytti Ali </a:t>
            </a:r>
            <a:r>
              <a:rPr lang="fi-FI" sz="1600" dirty="0" err="1" smtClean="0">
                <a:solidFill>
                  <a:schemeClr val="accent6"/>
                </a:solidFill>
              </a:rPr>
              <a:t>Jahangiri</a:t>
            </a:r>
            <a:r>
              <a:rPr lang="fi-FI" sz="1600" dirty="0" smtClean="0">
                <a:solidFill>
                  <a:schemeClr val="accent6"/>
                </a:solidFill>
              </a:rPr>
              <a:t> sekä </a:t>
            </a:r>
          </a:p>
          <a:p>
            <a:pPr marL="0" indent="0">
              <a:buNone/>
            </a:pPr>
            <a:r>
              <a:rPr lang="fi-FI" sz="1600" dirty="0">
                <a:solidFill>
                  <a:schemeClr val="accent6"/>
                </a:solidFill>
              </a:rPr>
              <a:t> </a:t>
            </a:r>
            <a:r>
              <a:rPr lang="fi-FI" sz="1600" dirty="0" smtClean="0">
                <a:solidFill>
                  <a:schemeClr val="accent6"/>
                </a:solidFill>
              </a:rPr>
              <a:t>     </a:t>
            </a:r>
            <a:r>
              <a:rPr lang="fi-FI" sz="1600" dirty="0" err="1" smtClean="0">
                <a:solidFill>
                  <a:schemeClr val="accent6"/>
                </a:solidFill>
              </a:rPr>
              <a:t>NaMu</a:t>
            </a:r>
            <a:r>
              <a:rPr lang="fi-FI" sz="1600" dirty="0" smtClean="0">
                <a:solidFill>
                  <a:schemeClr val="accent6"/>
                </a:solidFill>
              </a:rPr>
              <a:t>-bändi</a:t>
            </a:r>
          </a:p>
          <a:p>
            <a:pPr marL="0" indent="0">
              <a:buNone/>
            </a:pPr>
            <a:r>
              <a:rPr lang="fi-FI" sz="1600" dirty="0">
                <a:solidFill>
                  <a:schemeClr val="accent6"/>
                </a:solidFill>
              </a:rPr>
              <a:t> </a:t>
            </a:r>
            <a:r>
              <a:rPr lang="fi-FI" sz="1600" dirty="0" smtClean="0">
                <a:solidFill>
                  <a:schemeClr val="accent6"/>
                </a:solidFill>
              </a:rPr>
              <a:t>     </a:t>
            </a:r>
            <a:endParaRPr lang="fi-FI" sz="1600" dirty="0">
              <a:solidFill>
                <a:schemeClr val="accent6"/>
              </a:solidFill>
            </a:endParaRPr>
          </a:p>
          <a:p>
            <a:r>
              <a:rPr lang="fi-FI" sz="1600" b="1" dirty="0"/>
              <a:t>22.11. </a:t>
            </a:r>
            <a:r>
              <a:rPr lang="fi-FI" sz="1600" dirty="0"/>
              <a:t>Sääntömääräinen </a:t>
            </a:r>
            <a:r>
              <a:rPr lang="fi-FI" sz="1600" dirty="0" smtClean="0"/>
              <a:t>syyskokous pidettiin Scandic </a:t>
            </a:r>
            <a:r>
              <a:rPr lang="fi-FI" sz="1600" dirty="0" err="1" smtClean="0"/>
              <a:t>Simonkentän</a:t>
            </a:r>
            <a:r>
              <a:rPr lang="fi-FI" sz="1600" dirty="0" smtClean="0"/>
              <a:t> kokoustiloissa Kampissa.</a:t>
            </a:r>
            <a:endParaRPr lang="fi-FI" sz="1600" dirty="0"/>
          </a:p>
          <a:p>
            <a:endParaRPr lang="fi-FI" sz="1600" dirty="0">
              <a:solidFill>
                <a:schemeClr val="accent6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13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 TOIMINTA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8" y="4149080"/>
            <a:ext cx="2304256" cy="191061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68" y="4158857"/>
            <a:ext cx="2570669" cy="19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TOIMINTA- Vuoden yrittäjä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39999"/>
            <a:ext cx="8229600" cy="493624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      25.09. </a:t>
            </a:r>
            <a:r>
              <a:rPr lang="fi-FI" dirty="0"/>
              <a:t>Palkittiin vuoden </a:t>
            </a:r>
            <a:r>
              <a:rPr lang="fi-FI" dirty="0" smtClean="0">
                <a:solidFill>
                  <a:schemeClr val="accent6"/>
                </a:solidFill>
              </a:rPr>
              <a:t>kantahelsinkiläinen</a:t>
            </a:r>
            <a:r>
              <a:rPr lang="fi-FI" dirty="0" smtClean="0"/>
              <a:t> </a:t>
            </a:r>
            <a:r>
              <a:rPr lang="fi-FI" dirty="0"/>
              <a:t>yritys.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		NOMART Oy</a:t>
            </a:r>
          </a:p>
          <a:p>
            <a:pPr marL="0" indent="0">
              <a:buNone/>
            </a:pPr>
            <a:r>
              <a:rPr lang="fi-FI" sz="1100" dirty="0" smtClean="0"/>
              <a:t>         NOMART </a:t>
            </a:r>
            <a:r>
              <a:rPr lang="fi-FI" sz="1100" dirty="0"/>
              <a:t>Oy on 1987 perustettu, julkisten tilojen kalusteiden maahantuontiin ja markkinointiin erikoistunut yritys</a:t>
            </a:r>
            <a:endParaRPr lang="fi-FI" sz="1100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14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                                  NOMART Oy perustettu </a:t>
            </a:r>
            <a:r>
              <a:rPr lang="fi-FI" dirty="0" smtClean="0"/>
              <a:t>1987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3942"/>
            <a:ext cx="4032448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368088"/>
            <a:ext cx="8244000" cy="578883"/>
          </a:xfrm>
        </p:spPr>
        <p:txBody>
          <a:bodyPr/>
          <a:lstStyle/>
          <a:p>
            <a:r>
              <a:rPr lang="fi-FI" dirty="0" smtClean="0"/>
              <a:t>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46970"/>
            <a:ext cx="8244000" cy="5506365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 smtClean="0"/>
              <a:t>Edellä mainittujen tapahtumien lisäksi Kanta-Helsingin yrittäjien hallitus sekä jäsenet ovat ottaneet osaa lukuisiin tapahtumiin ja työryhmiin vuoden 2016 aikana.</a:t>
            </a:r>
          </a:p>
          <a:p>
            <a:r>
              <a:rPr lang="fi-FI" sz="1600" dirty="0" smtClean="0"/>
              <a:t>Jäsen työryhmä</a:t>
            </a:r>
          </a:p>
          <a:p>
            <a:r>
              <a:rPr lang="fi-FI" sz="1600" dirty="0" smtClean="0"/>
              <a:t>XL - </a:t>
            </a:r>
            <a:r>
              <a:rPr lang="fi-FI" sz="1600" dirty="0" err="1" smtClean="0"/>
              <a:t>Knowhow</a:t>
            </a:r>
            <a:endParaRPr lang="fi-FI" sz="1600" dirty="0" smtClean="0"/>
          </a:p>
          <a:p>
            <a:r>
              <a:rPr lang="fi-FI" sz="1600" dirty="0" smtClean="0"/>
              <a:t>SOTE työryhmä</a:t>
            </a:r>
          </a:p>
          <a:p>
            <a:r>
              <a:rPr lang="fi-FI" sz="1600" dirty="0" err="1" smtClean="0"/>
              <a:t>Visit</a:t>
            </a:r>
            <a:r>
              <a:rPr lang="fi-FI" sz="1600" dirty="0" smtClean="0"/>
              <a:t> Helsinki Cruise Network</a:t>
            </a:r>
          </a:p>
          <a:p>
            <a:r>
              <a:rPr lang="fi-FI" sz="1600" dirty="0" err="1" smtClean="0"/>
              <a:t>Pestaamo</a:t>
            </a:r>
            <a:r>
              <a:rPr lang="fi-FI" sz="1600" dirty="0" smtClean="0"/>
              <a:t> työryhmä</a:t>
            </a:r>
          </a:p>
          <a:p>
            <a:r>
              <a:rPr lang="fi-FI" sz="1600" dirty="0" smtClean="0"/>
              <a:t>Digiopisto</a:t>
            </a:r>
          </a:p>
          <a:p>
            <a:r>
              <a:rPr lang="fi-FI" sz="1600" dirty="0" smtClean="0"/>
              <a:t>Kunnallisjohdon seminaari Porissa</a:t>
            </a:r>
          </a:p>
          <a:p>
            <a:r>
              <a:rPr lang="fi-FI" sz="1600" dirty="0"/>
              <a:t>MKL (maankäyttö-, kaavoitus- ja liikenne) -</a:t>
            </a:r>
            <a:r>
              <a:rPr lang="fi-FI" sz="1600" dirty="0" smtClean="0"/>
              <a:t>verkosto</a:t>
            </a:r>
          </a:p>
          <a:p>
            <a:r>
              <a:rPr lang="fi-FI" sz="1600" dirty="0" smtClean="0"/>
              <a:t>Merellinen Helsinki - verkosto</a:t>
            </a:r>
          </a:p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r>
              <a:rPr lang="fi-FI" sz="1600" b="1" dirty="0"/>
              <a:t>Jätkäsaari-Hernesaari -projekti</a:t>
            </a:r>
          </a:p>
          <a:p>
            <a:pPr marL="0" indent="0">
              <a:buNone/>
            </a:pPr>
            <a:r>
              <a:rPr lang="fi-FI" sz="1600" dirty="0"/>
              <a:t>Kanta-Helsingin </a:t>
            </a:r>
            <a:r>
              <a:rPr lang="fi-FI" sz="1600" dirty="0" smtClean="0"/>
              <a:t>Yrittäjien projekti.</a:t>
            </a:r>
          </a:p>
          <a:p>
            <a:pPr marL="0" indent="0">
              <a:buNone/>
            </a:pPr>
            <a:r>
              <a:rPr lang="fi-FI" sz="1600" dirty="0"/>
              <a:t>Helsingin </a:t>
            </a:r>
            <a:r>
              <a:rPr lang="fi-FI" sz="1600" dirty="0" smtClean="0"/>
              <a:t>Sataman, </a:t>
            </a:r>
            <a:r>
              <a:rPr lang="fi-FI" sz="1600" dirty="0"/>
              <a:t>Helsingin </a:t>
            </a:r>
            <a:r>
              <a:rPr lang="fi-FI" sz="1600" dirty="0" smtClean="0"/>
              <a:t>Markkinoinnin </a:t>
            </a:r>
            <a:r>
              <a:rPr lang="fi-FI" sz="1600" dirty="0"/>
              <a:t>ja Helsingin </a:t>
            </a:r>
            <a:r>
              <a:rPr lang="fi-FI" sz="1600" dirty="0" smtClean="0"/>
              <a:t>Yrittäjien yhteinen</a:t>
            </a:r>
          </a:p>
          <a:p>
            <a:pPr marL="0" indent="0">
              <a:buNone/>
            </a:pPr>
            <a:r>
              <a:rPr lang="fi-FI" sz="1600" dirty="0" smtClean="0"/>
              <a:t>ensimmäinen kokous pidettiin 29.5.2015 Kanta-Helsingin kutsumana. </a:t>
            </a:r>
          </a:p>
          <a:p>
            <a:pPr marL="0" indent="0">
              <a:buNone/>
            </a:pPr>
            <a:r>
              <a:rPr lang="fi-FI" sz="1600" dirty="0" smtClean="0"/>
              <a:t>Projektin visiona on rakentaa kumppanuussuhde kaupungin sidosryhmiin </a:t>
            </a:r>
          </a:p>
          <a:p>
            <a:pPr marL="0" indent="0">
              <a:buNone/>
            </a:pPr>
            <a:r>
              <a:rPr lang="fi-FI" sz="1600" dirty="0" smtClean="0"/>
              <a:t>ja </a:t>
            </a:r>
            <a:r>
              <a:rPr lang="fi-FI" sz="1600" dirty="0"/>
              <a:t>kohdentaa </a:t>
            </a:r>
            <a:r>
              <a:rPr lang="fi-FI" sz="1600" dirty="0" smtClean="0"/>
              <a:t>mm. yrittäjien tarjoamia palveluita risteilymatkustajien saataville.</a:t>
            </a:r>
            <a:r>
              <a:rPr lang="fi-FI" sz="1600" dirty="0"/>
              <a:t> </a:t>
            </a:r>
            <a:endParaRPr lang="fi-FI" sz="1600" dirty="0" smtClean="0"/>
          </a:p>
          <a:p>
            <a:pPr marL="0" indent="0">
              <a:buNone/>
            </a:pPr>
            <a:r>
              <a:rPr lang="fi-FI" sz="1600" dirty="0" smtClean="0"/>
              <a:t>Projektin vetäjänä toimi Janne Kangas.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1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673783"/>
            <a:ext cx="5598160" cy="4702459"/>
          </a:xfrm>
        </p:spPr>
        <p:txBody>
          <a:bodyPr/>
          <a:lstStyle/>
          <a:p>
            <a:endParaRPr lang="fi-FI" sz="1400" dirty="0" smtClean="0"/>
          </a:p>
          <a:p>
            <a:r>
              <a:rPr lang="fi-FI" sz="1400" dirty="0" smtClean="0"/>
              <a:t>Nimikkoyrittäjät – Kansanedustajat  </a:t>
            </a:r>
          </a:p>
          <a:p>
            <a:r>
              <a:rPr lang="fi-FI" sz="1400" dirty="0" smtClean="0"/>
              <a:t>Ehdotukset palkittavista yrityksistä aluejärjestölle</a:t>
            </a:r>
          </a:p>
          <a:p>
            <a:r>
              <a:rPr lang="fi-FI" sz="1400" dirty="0" smtClean="0"/>
              <a:t>Helsingin </a:t>
            </a:r>
            <a:r>
              <a:rPr lang="fi-FI" sz="1400" dirty="0"/>
              <a:t>Yrittäjien </a:t>
            </a:r>
            <a:r>
              <a:rPr lang="fi-FI" sz="1400" dirty="0" smtClean="0"/>
              <a:t>77 </a:t>
            </a:r>
            <a:r>
              <a:rPr lang="fi-FI" sz="1400" dirty="0" err="1"/>
              <a:t>vuotis</a:t>
            </a:r>
            <a:r>
              <a:rPr lang="fi-FI" sz="1400" dirty="0"/>
              <a:t>- ja itsenäisyyspäiväjuhlat. </a:t>
            </a:r>
          </a:p>
          <a:p>
            <a:r>
              <a:rPr lang="fi-FI" sz="1400" dirty="0" smtClean="0"/>
              <a:t>Kilsajahti- haaste</a:t>
            </a:r>
          </a:p>
          <a:p>
            <a:r>
              <a:rPr lang="fi-FI" sz="1400" dirty="0" smtClean="0"/>
              <a:t>Vaikuttamisverkoston kautta omat yhteishenkilöt TE-keskuksessa</a:t>
            </a:r>
          </a:p>
          <a:p>
            <a:r>
              <a:rPr lang="fi-FI" sz="1400" dirty="0" smtClean="0"/>
              <a:t>Yrittäjäpäivä</a:t>
            </a:r>
          </a:p>
          <a:p>
            <a:r>
              <a:rPr lang="fi-FI" sz="1400" dirty="0" smtClean="0"/>
              <a:t>Tutustuminen Vallisaareen</a:t>
            </a:r>
            <a:endParaRPr lang="fi-FI" sz="1400" dirty="0"/>
          </a:p>
          <a:p>
            <a:r>
              <a:rPr lang="fi-FI" sz="1400" dirty="0" smtClean="0"/>
              <a:t>Oma Yritys messut</a:t>
            </a:r>
          </a:p>
          <a:p>
            <a:r>
              <a:rPr lang="fi-FI" sz="1400" dirty="0" smtClean="0"/>
              <a:t>Yritystä </a:t>
            </a:r>
            <a:r>
              <a:rPr lang="fi-FI" sz="1400" dirty="0"/>
              <a:t>Stadiin</a:t>
            </a:r>
          </a:p>
          <a:p>
            <a:r>
              <a:rPr lang="fi-FI" sz="1400" dirty="0" smtClean="0"/>
              <a:t>Valtakunnalliset </a:t>
            </a:r>
            <a:r>
              <a:rPr lang="fi-FI" sz="1400" dirty="0"/>
              <a:t>yrittäjäpäivät </a:t>
            </a:r>
            <a:r>
              <a:rPr lang="fi-FI" sz="1400" dirty="0" smtClean="0">
                <a:solidFill>
                  <a:schemeClr val="accent6"/>
                </a:solidFill>
              </a:rPr>
              <a:t>Vaasassa</a:t>
            </a:r>
            <a:endParaRPr lang="fi-FI" sz="1400" dirty="0">
              <a:solidFill>
                <a:schemeClr val="accent6"/>
              </a:solidFill>
            </a:endParaRPr>
          </a:p>
          <a:p>
            <a:r>
              <a:rPr lang="fi-FI" sz="1400" dirty="0"/>
              <a:t>Julkiset kannanotot ja lausunnot</a:t>
            </a:r>
          </a:p>
          <a:p>
            <a:r>
              <a:rPr lang="fi-FI" sz="1400" dirty="0"/>
              <a:t>Valtakunnallinen ja paikallinen Media </a:t>
            </a:r>
            <a:endParaRPr lang="fi-FI" sz="1400" dirty="0" smtClean="0"/>
          </a:p>
          <a:p>
            <a:endParaRPr lang="fi-FI" sz="1400" dirty="0" smtClean="0"/>
          </a:p>
          <a:p>
            <a:endParaRPr lang="fi-FI" sz="1800" dirty="0"/>
          </a:p>
          <a:p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16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14000" y="5980243"/>
            <a:ext cx="6174224" cy="396000"/>
          </a:xfrm>
        </p:spPr>
        <p:txBody>
          <a:bodyPr/>
          <a:lstStyle/>
          <a:p>
            <a:r>
              <a:rPr lang="fi-FI" sz="1400" dirty="0" smtClean="0"/>
              <a:t>Kanta-Helsingin Yrittäjät – monessa mukana: aktiivinen paikallisyhdistys</a:t>
            </a:r>
            <a:endParaRPr lang="fi-FI" sz="1400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</a:t>
            </a:r>
            <a:r>
              <a:rPr lang="fi-FI" sz="4000" dirty="0" smtClean="0"/>
              <a:t>TOIMINTA</a:t>
            </a:r>
            <a:endParaRPr lang="fi-FI" sz="40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2976"/>
            <a:ext cx="2669754" cy="20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TIEDOTUS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400" dirty="0" smtClean="0"/>
              <a:t>Yhdistyksen </a:t>
            </a:r>
            <a:r>
              <a:rPr lang="fi-FI" sz="1400" dirty="0"/>
              <a:t>kotisivujen päivittämisestä ja yhdistyksen tiedottamisesta </a:t>
            </a:r>
            <a:r>
              <a:rPr lang="fi-FI" sz="1400" dirty="0" smtClean="0"/>
              <a:t>vastasi</a:t>
            </a:r>
            <a:endParaRPr lang="fi-FI" sz="1400" dirty="0"/>
          </a:p>
          <a:p>
            <a:r>
              <a:rPr lang="fi-FI" sz="1400" dirty="0" smtClean="0"/>
              <a:t>Mari Laaksonen, Outi Aalto  &amp; Sarianne </a:t>
            </a:r>
            <a:r>
              <a:rPr lang="fi-FI" sz="1400" dirty="0" err="1" smtClean="0"/>
              <a:t>Reinikkala</a:t>
            </a:r>
            <a:endParaRPr lang="fi-FI" sz="1400" dirty="0"/>
          </a:p>
          <a:p>
            <a:r>
              <a:rPr lang="fi-FI" sz="1400" dirty="0"/>
              <a:t>Tapahtumista ja toiminnasta on tiedotettu Helsingin </a:t>
            </a:r>
            <a:r>
              <a:rPr lang="fi-FI" sz="1400" dirty="0" err="1"/>
              <a:t>YrittäjäInfo</a:t>
            </a:r>
            <a:r>
              <a:rPr lang="fi-FI" sz="1400" dirty="0"/>
              <a:t> </a:t>
            </a:r>
            <a:r>
              <a:rPr lang="fi-FI" sz="1400" dirty="0" smtClean="0"/>
              <a:t>–lehdessä, uutiskirjeissä. Nopeaan tiedottamiseen on käytetty sähköpostia </a:t>
            </a:r>
            <a:r>
              <a:rPr lang="fi-FI" sz="1400" dirty="0"/>
              <a:t>ja tapahtumat ovat olleet jatkuvasti esillä myös yhdistyksen</a:t>
            </a:r>
          </a:p>
          <a:p>
            <a:r>
              <a:rPr lang="fi-FI" sz="1400" dirty="0" smtClean="0"/>
              <a:t>Kotisivuilla. Lisäksi aktiivinen </a:t>
            </a:r>
            <a:r>
              <a:rPr lang="fi-FI" sz="1400" dirty="0" err="1" smtClean="0"/>
              <a:t>some-ryhmämme</a:t>
            </a:r>
            <a:r>
              <a:rPr lang="fi-FI" sz="1400" dirty="0" smtClean="0"/>
              <a:t> on </a:t>
            </a:r>
            <a:r>
              <a:rPr lang="fi-FI" sz="1400" dirty="0" err="1" smtClean="0"/>
              <a:t>Facebookissa</a:t>
            </a:r>
            <a:r>
              <a:rPr lang="fi-FI" sz="1400" dirty="0" smtClean="0"/>
              <a:t>.</a:t>
            </a:r>
            <a:endParaRPr lang="fi-FI" sz="1400" dirty="0"/>
          </a:p>
          <a:p>
            <a:endParaRPr lang="fi-FI" sz="14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7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179512" y="2161741"/>
            <a:ext cx="4032448" cy="4392488"/>
          </a:xfrm>
        </p:spPr>
        <p:txBody>
          <a:bodyPr/>
          <a:lstStyle/>
          <a:p>
            <a:r>
              <a:rPr lang="fi-FI" sz="1400" dirty="0" smtClean="0"/>
              <a:t>Tasavuosia täyttäneitä jäsenyrityksiä sekä yrittäjiä </a:t>
            </a:r>
            <a:r>
              <a:rPr lang="fi-FI" sz="1400" dirty="0"/>
              <a:t>muistettiin </a:t>
            </a:r>
            <a:r>
              <a:rPr lang="fi-FI" sz="1400" dirty="0" smtClean="0"/>
              <a:t>adressilla.</a:t>
            </a:r>
          </a:p>
          <a:p>
            <a:pPr marL="0" indent="0">
              <a:buNone/>
            </a:pPr>
            <a:endParaRPr lang="fi-FI" sz="1400" dirty="0" smtClean="0"/>
          </a:p>
          <a:p>
            <a:r>
              <a:rPr lang="fi-FI" sz="1400" dirty="0"/>
              <a:t>Kantahelsinkiläisille yrittäjille vuoden </a:t>
            </a:r>
            <a:r>
              <a:rPr lang="fi-FI" sz="1400" dirty="0" smtClean="0"/>
              <a:t>2016 </a:t>
            </a:r>
            <a:r>
              <a:rPr lang="fi-FI" sz="1400" dirty="0"/>
              <a:t>myönnettyjä </a:t>
            </a:r>
            <a:r>
              <a:rPr lang="fi-FI" sz="1400" dirty="0" smtClean="0"/>
              <a:t>yrittäjäristejä</a:t>
            </a:r>
            <a:endParaRPr lang="fi-FI" sz="1200" dirty="0" smtClean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sz="1200" i="1" dirty="0"/>
              <a:t>Yrittäjäristin Timanttiristi </a:t>
            </a:r>
            <a:r>
              <a:rPr lang="fi-FI" sz="1200" i="1" dirty="0" smtClean="0"/>
              <a:t>40v. yrittäjätoiminnasta</a:t>
            </a:r>
            <a:endParaRPr lang="fi-FI" sz="1200" dirty="0"/>
          </a:p>
          <a:p>
            <a:pPr marL="0" indent="0">
              <a:buNone/>
            </a:pPr>
            <a:r>
              <a:rPr lang="fi-FI" sz="1200" dirty="0"/>
              <a:t> - Harri Aalto </a:t>
            </a:r>
          </a:p>
          <a:p>
            <a:pPr>
              <a:buFontTx/>
              <a:buChar char="-"/>
            </a:pPr>
            <a:endParaRPr lang="fi-FI" sz="1400" dirty="0"/>
          </a:p>
          <a:p>
            <a:pPr marL="0" indent="0">
              <a:buNone/>
            </a:pPr>
            <a:r>
              <a:rPr lang="fi-FI" sz="1200" i="1" dirty="0"/>
              <a:t>Kultainen yrittäjäristi </a:t>
            </a:r>
            <a:r>
              <a:rPr lang="fi-FI" sz="1200" i="1" dirty="0" smtClean="0"/>
              <a:t>20v. yrittäjätoiminnasta</a:t>
            </a:r>
            <a:endParaRPr lang="fi-FI" sz="1200" dirty="0"/>
          </a:p>
          <a:p>
            <a:pPr marL="0" indent="0">
              <a:buNone/>
            </a:pPr>
            <a:r>
              <a:rPr lang="fi-FI" sz="1200" dirty="0" smtClean="0"/>
              <a:t> - Outi Aalto</a:t>
            </a:r>
          </a:p>
          <a:p>
            <a:pPr marL="0" indent="0">
              <a:buNone/>
            </a:pPr>
            <a:r>
              <a:rPr lang="fi-FI" sz="1200" dirty="0" smtClean="0"/>
              <a:t> - Sarianne </a:t>
            </a:r>
            <a:r>
              <a:rPr lang="fi-FI" sz="1200" dirty="0" err="1" smtClean="0"/>
              <a:t>Reinikkala</a:t>
            </a:r>
            <a:endParaRPr lang="fi-FI" sz="1200" dirty="0" smtClean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200" dirty="0" smtClean="0"/>
              <a:t>Ulla Leppäkoski-Juvoselle luovutettiin </a:t>
            </a:r>
            <a:r>
              <a:rPr lang="fi-FI" sz="1200" dirty="0"/>
              <a:t>pronssinen jäsenansiomerkki tunnustuksena yli 5 vuoden jäsenjärjestössä yrittäjyyden hyväksi tehdystä ansiokkaasta ja tuloksellisesta </a:t>
            </a:r>
            <a:r>
              <a:rPr lang="fi-FI" sz="1200" dirty="0" smtClean="0"/>
              <a:t>työstä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18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                 HUOMIONOSOITUKSET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391562" cy="2088232"/>
          </a:xfrm>
        </p:spPr>
      </p:pic>
    </p:spTree>
    <p:extLst>
      <p:ext uri="{BB962C8B-B14F-4D97-AF65-F5344CB8AC3E}">
        <p14:creationId xmlns:p14="http://schemas.microsoft.com/office/powerpoint/2010/main" val="5885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accent6"/>
                </a:solidFill>
              </a:rPr>
              <a:t>Kanta-Helsingin</a:t>
            </a:r>
            <a:r>
              <a:rPr lang="fi-FI" dirty="0" smtClean="0"/>
              <a:t> Yrittäjät ry:n </a:t>
            </a:r>
            <a:r>
              <a:rPr lang="fi-FI" dirty="0"/>
              <a:t>hallitus kiittää jäseniä kiinnostuksesta </a:t>
            </a:r>
            <a:r>
              <a:rPr lang="fi-FI" dirty="0" smtClean="0"/>
              <a:t>yhdistystoimintaa kohtaan</a:t>
            </a:r>
            <a:r>
              <a:rPr lang="fi-FI" dirty="0"/>
              <a:t>. Samalla esitämme parhaimmat kiitokset tukijoillemme </a:t>
            </a:r>
            <a:r>
              <a:rPr lang="fi-FI" dirty="0" smtClean="0"/>
              <a:t>sekä yhteistyökumppaneillemme.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19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LOPPUTOTEAMA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" y="4288948"/>
            <a:ext cx="1706749" cy="85606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40609"/>
            <a:ext cx="3895725" cy="117157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58" y="4288948"/>
            <a:ext cx="1656184" cy="93056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27816"/>
            <a:ext cx="1928784" cy="64807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92" y="5219513"/>
            <a:ext cx="2705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Päättynyt toimintavuosi oli </a:t>
            </a:r>
            <a:r>
              <a:rPr lang="fi-FI" sz="2000" dirty="0" smtClean="0">
                <a:solidFill>
                  <a:schemeClr val="accent6"/>
                </a:solidFill>
              </a:rPr>
              <a:t>Kanta-Helsingin </a:t>
            </a:r>
            <a:r>
              <a:rPr lang="fi-FI" sz="2000" dirty="0"/>
              <a:t>Yrittäjät ry:n - </a:t>
            </a:r>
            <a:r>
              <a:rPr lang="fi-FI" sz="2000" dirty="0" smtClean="0"/>
              <a:t>kuudestoista </a:t>
            </a:r>
            <a:r>
              <a:rPr lang="fi-FI" sz="2000" dirty="0"/>
              <a:t>itsenäisenä yhdistyksenä. Yhdistyksen jäsenillä on ollut toimintavuoden aikana runsas edustus aluejärjestön eri työryhmissä ja valiokunnissa. </a:t>
            </a:r>
          </a:p>
          <a:p>
            <a:pPr marL="0" indent="0">
              <a:buNone/>
            </a:pPr>
            <a:r>
              <a:rPr lang="fi-FI" sz="2000" dirty="0"/>
              <a:t>Hallituksen puheenjohtaja ja hallituksen jäsenet osallistuivat vuoden aikana yrittäjien koulutustilaisuuksiin ja jäsenet alueen yhteisiin tapahtumiin. </a:t>
            </a:r>
          </a:p>
          <a:p>
            <a:pPr marL="0" indent="0">
              <a:buNone/>
            </a:pPr>
            <a:r>
              <a:rPr lang="fi-FI" sz="2000" dirty="0"/>
              <a:t>Siten varmistettiin yhtenäisen järjestötoiminnan toteuttaminen alueellemme.</a:t>
            </a:r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99" y="2348880"/>
            <a:ext cx="2143093" cy="72008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2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KANTA-HELSINGIN YRITTÄJÄT RY </a:t>
            </a:r>
            <a:r>
              <a:rPr lang="fi-FI" dirty="0" smtClean="0"/>
              <a:t> PERUSTETTU  17.04.2000</a:t>
            </a: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 YLEISTÄ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12976"/>
            <a:ext cx="2555776" cy="1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b="1" dirty="0"/>
              <a:t>Sääntömääräiset kokoukset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Kanta-Helsingin </a:t>
            </a:r>
            <a:r>
              <a:rPr lang="fi-FI" sz="1400" dirty="0" smtClean="0"/>
              <a:t>Yrittäjät ry </a:t>
            </a:r>
            <a:r>
              <a:rPr lang="fi-FI" sz="1400" dirty="0"/>
              <a:t>sääntömääräinen </a:t>
            </a:r>
            <a:r>
              <a:rPr lang="fi-FI" sz="1400" i="1" dirty="0"/>
              <a:t>kevätkokous</a:t>
            </a:r>
            <a:r>
              <a:rPr lang="fi-FI" sz="1400" dirty="0"/>
              <a:t> pidettiin </a:t>
            </a:r>
            <a:r>
              <a:rPr lang="fi-FI" sz="1400" dirty="0" smtClean="0"/>
              <a:t>26.4</a:t>
            </a:r>
            <a:r>
              <a:rPr lang="fi-FI" sz="1400" dirty="0"/>
              <a:t>. </a:t>
            </a:r>
            <a:r>
              <a:rPr lang="fi-FI" sz="1400" dirty="0" smtClean="0"/>
              <a:t>Fennian kokoustiloissa Pasilassa. Kokouksen puheenjohtajana toimi Paula </a:t>
            </a:r>
            <a:r>
              <a:rPr lang="fi-FI" sz="1400" dirty="0" err="1" smtClean="0"/>
              <a:t>Hjelt-Putilin</a:t>
            </a:r>
            <a:r>
              <a:rPr lang="fi-FI" sz="1400" dirty="0" smtClean="0"/>
              <a:t>.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Kokouksessa hyväksyttiin hallituksen valmistelema toimintakertomus ja tilinpäätös vuodelta </a:t>
            </a:r>
            <a:r>
              <a:rPr lang="fi-FI" sz="1400" dirty="0" smtClean="0"/>
              <a:t>2015 </a:t>
            </a:r>
            <a:r>
              <a:rPr lang="fi-FI" sz="1400" dirty="0"/>
              <a:t>j</a:t>
            </a:r>
            <a:r>
              <a:rPr lang="fi-FI" sz="1400" dirty="0" smtClean="0"/>
              <a:t>a </a:t>
            </a:r>
            <a:r>
              <a:rPr lang="fi-FI" sz="1400" dirty="0"/>
              <a:t>myönnettiin vastuuvapaus hallituksen jäsenille. Osallistujia oli reilu </a:t>
            </a:r>
            <a:r>
              <a:rPr lang="fi-FI" sz="1400" dirty="0" smtClean="0"/>
              <a:t>50 </a:t>
            </a:r>
            <a:r>
              <a:rPr lang="fi-FI" sz="1400" dirty="0"/>
              <a:t>henkeä</a:t>
            </a:r>
            <a:r>
              <a:rPr lang="fi-FI" sz="1400" dirty="0" smtClean="0"/>
              <a:t>. Kokouksen jälkeen </a:t>
            </a:r>
            <a:r>
              <a:rPr lang="fi-FI" sz="1400" dirty="0" err="1" smtClean="0"/>
              <a:t>Jethro</a:t>
            </a:r>
            <a:r>
              <a:rPr lang="fi-FI" sz="1400" dirty="0" smtClean="0"/>
              <a:t> </a:t>
            </a:r>
            <a:r>
              <a:rPr lang="fi-FI" sz="1400" dirty="0" err="1" smtClean="0"/>
              <a:t>Roostedtin</a:t>
            </a:r>
            <a:r>
              <a:rPr lang="fi-FI" sz="1400" dirty="0" smtClean="0"/>
              <a:t> johdolla osallistuimme myyntikoulutuksen.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Sääntömääräinen </a:t>
            </a:r>
            <a:r>
              <a:rPr lang="fi-FI" sz="1400" i="1" dirty="0"/>
              <a:t>syyskokous</a:t>
            </a:r>
            <a:r>
              <a:rPr lang="fi-FI" sz="1400" dirty="0"/>
              <a:t> pidettiin </a:t>
            </a:r>
            <a:r>
              <a:rPr lang="fi-FI" sz="1400" dirty="0" smtClean="0"/>
              <a:t>22.11</a:t>
            </a:r>
            <a:r>
              <a:rPr lang="fi-FI" sz="1400" dirty="0"/>
              <a:t>. </a:t>
            </a:r>
            <a:r>
              <a:rPr lang="fi-FI" sz="1400" dirty="0" smtClean="0"/>
              <a:t>Scandic </a:t>
            </a:r>
            <a:r>
              <a:rPr lang="fi-FI" sz="1400" dirty="0" err="1" smtClean="0"/>
              <a:t>Simonkentän</a:t>
            </a:r>
            <a:r>
              <a:rPr lang="fi-FI" sz="1400" dirty="0" smtClean="0"/>
              <a:t> kokoustiloissa Kampissa. Kokouksen puheenjohtajana </a:t>
            </a:r>
            <a:r>
              <a:rPr lang="fi-FI" sz="1400" dirty="0"/>
              <a:t>toimi </a:t>
            </a:r>
            <a:r>
              <a:rPr lang="fi-FI" sz="1400" dirty="0" smtClean="0"/>
              <a:t>Paula </a:t>
            </a:r>
            <a:r>
              <a:rPr lang="fi-FI" sz="1400" dirty="0" err="1" smtClean="0"/>
              <a:t>Hjelt-Putilin</a:t>
            </a:r>
            <a:r>
              <a:rPr lang="fi-FI" sz="1400" dirty="0" smtClean="0"/>
              <a:t>. </a:t>
            </a:r>
            <a:r>
              <a:rPr lang="fi-FI" sz="1400" dirty="0"/>
              <a:t>Kokouksessa vahvistettiin toimintasuunnitelma ja talousarvio vuodelle </a:t>
            </a:r>
            <a:r>
              <a:rPr lang="fi-FI" sz="1400" dirty="0" smtClean="0"/>
              <a:t>2016 </a:t>
            </a:r>
            <a:r>
              <a:rPr lang="fi-FI" sz="1400" dirty="0"/>
              <a:t>sekä valittiin yhdistykselle puheenjohtaja, hallitus, tilintarkastajat sekä </a:t>
            </a:r>
            <a:r>
              <a:rPr lang="fi-FI" sz="1400" dirty="0" smtClean="0"/>
              <a:t>varatilintarkastajat.</a:t>
            </a:r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3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KANTA-HELSINGIN YRITTÄJÄT RY  </a:t>
            </a:r>
            <a:r>
              <a:rPr lang="fi-FI" dirty="0" smtClean="0"/>
              <a:t>PERUSTETTU  </a:t>
            </a:r>
            <a:r>
              <a:rPr lang="fi-FI" dirty="0"/>
              <a:t>17.04.2000</a:t>
            </a: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HALLINTO 1/2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6"/>
            <a:ext cx="21431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8118440" cy="4203264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smtClean="0"/>
              <a:t>Hallitukseen </a:t>
            </a:r>
            <a:r>
              <a:rPr lang="fi-FI" sz="1400" dirty="0"/>
              <a:t>valittiin 11 jäsentä sekä puheenjohtaja</a:t>
            </a:r>
            <a:r>
              <a:rPr lang="fi-FI" sz="1400" dirty="0" smtClean="0"/>
              <a:t>. </a:t>
            </a:r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Hallituksessa jatkavat kaudet 2016-2017 Tero </a:t>
            </a:r>
            <a:r>
              <a:rPr lang="fi-FI" sz="1400" dirty="0" err="1" smtClean="0"/>
              <a:t>Puha</a:t>
            </a:r>
            <a:r>
              <a:rPr lang="fi-FI" sz="1400" dirty="0" smtClean="0"/>
              <a:t>, Janne Kangas, Ulla leppäkoski-Juvonen, Outi Aalto, Katja Kalliokoski. </a:t>
            </a:r>
            <a:r>
              <a:rPr lang="fi-FI" sz="1400" dirty="0"/>
              <a:t>Yksivuotiskaudelle 2017 valittiin Jan-Eric Danielsson. 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/>
              <a:t>Puheenjohtajana jatkaa 2017 Mari </a:t>
            </a:r>
            <a:r>
              <a:rPr lang="fi-FI" sz="1400" dirty="0" smtClean="0"/>
              <a:t>Laaksonen. Hallituspaikkansa uusivat 2017–2018 Tuure </a:t>
            </a:r>
            <a:r>
              <a:rPr lang="fi-FI" sz="1400" dirty="0" smtClean="0"/>
              <a:t>Toivola ja </a:t>
            </a:r>
            <a:r>
              <a:rPr lang="fi-FI" sz="1400" dirty="0" smtClean="0"/>
              <a:t>Henrik Keinonen. Uusina hallitukseen valittiin 2017-2018 Jani Honkanen, Raija Lehtinen sekä Hanne Nuutinen.</a:t>
            </a:r>
          </a:p>
          <a:p>
            <a:pPr marL="0" indent="0">
              <a:buNone/>
            </a:pPr>
            <a:r>
              <a:rPr lang="fi-FI" sz="1400" dirty="0" smtClean="0"/>
              <a:t>Kokouksen alussa Sami </a:t>
            </a:r>
            <a:r>
              <a:rPr lang="fi-FI" sz="1400" dirty="0"/>
              <a:t>Kuronen </a:t>
            </a:r>
            <a:r>
              <a:rPr lang="fi-FI" sz="1400" dirty="0" smtClean="0"/>
              <a:t>esitteli Rantalainen-yhtiöiden </a:t>
            </a:r>
            <a:r>
              <a:rPr lang="fi-FI" sz="1400" dirty="0"/>
              <a:t>toimintaa. 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Yritys </a:t>
            </a:r>
            <a:r>
              <a:rPr lang="fi-FI" sz="1400" dirty="0"/>
              <a:t>on perustettu 1974 </a:t>
            </a:r>
            <a:r>
              <a:rPr lang="fi-FI" sz="1400" dirty="0" smtClean="0"/>
              <a:t>toimialanaan </a:t>
            </a:r>
            <a:r>
              <a:rPr lang="fi-FI" sz="1400" dirty="0" smtClean="0"/>
              <a:t>taloushallinto.</a:t>
            </a: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smtClean="0"/>
              <a:t>Osallistujia </a:t>
            </a:r>
            <a:r>
              <a:rPr lang="fi-FI" sz="1400" dirty="0"/>
              <a:t>oli </a:t>
            </a:r>
            <a:r>
              <a:rPr lang="fi-FI" sz="1400" dirty="0" smtClean="0"/>
              <a:t>reilu 50 henkeä.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4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HALLINTO 2/2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65" y="4386642"/>
            <a:ext cx="2507486" cy="1880615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2" y="4400491"/>
            <a:ext cx="2517151" cy="188786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3" y="4384419"/>
            <a:ext cx="2510451" cy="18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340768"/>
            <a:ext cx="5742176" cy="4536000"/>
          </a:xfrm>
        </p:spPr>
        <p:txBody>
          <a:bodyPr/>
          <a:lstStyle/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Kanta-Helsingin </a:t>
            </a:r>
            <a:r>
              <a:rPr lang="fi-FI" sz="1400" dirty="0"/>
              <a:t>Yrittäjät ry:n hallitukseen kuuluivat vuonna </a:t>
            </a:r>
            <a:r>
              <a:rPr lang="fi-FI" sz="1400" dirty="0" smtClean="0"/>
              <a:t>2016 </a:t>
            </a:r>
            <a:r>
              <a:rPr lang="fi-FI" sz="1400" dirty="0"/>
              <a:t>seuraavat henkilöt</a:t>
            </a:r>
            <a:r>
              <a:rPr lang="fi-FI" sz="1400" dirty="0" smtClean="0"/>
              <a:t>:</a:t>
            </a:r>
            <a:endParaRPr lang="fi-FI" sz="1400" i="1" dirty="0"/>
          </a:p>
          <a:p>
            <a:pPr marL="0" indent="0">
              <a:buNone/>
            </a:pPr>
            <a:endParaRPr lang="fi-FI" sz="1400" b="1" i="1" dirty="0" smtClean="0"/>
          </a:p>
          <a:p>
            <a:pPr marL="0" indent="0">
              <a:buNone/>
            </a:pPr>
            <a:r>
              <a:rPr lang="fi-FI" sz="1400" b="1" i="1" dirty="0" smtClean="0"/>
              <a:t>Mari </a:t>
            </a:r>
            <a:r>
              <a:rPr lang="fi-FI" sz="1400" b="1" i="1" dirty="0"/>
              <a:t>Laaksonen </a:t>
            </a:r>
            <a:r>
              <a:rPr lang="fi-FI" sz="1400" dirty="0" err="1"/>
              <a:t>CleanMarin</a:t>
            </a:r>
            <a:r>
              <a:rPr lang="fi-FI" sz="1400" dirty="0"/>
              <a:t> Oy, </a:t>
            </a:r>
            <a:r>
              <a:rPr lang="fi-FI" sz="1400" dirty="0" smtClean="0"/>
              <a:t>puheenjohtaja </a:t>
            </a:r>
            <a:r>
              <a:rPr lang="fi-FI" sz="1400" dirty="0"/>
              <a:t>&amp; tiedottaja</a:t>
            </a:r>
          </a:p>
          <a:p>
            <a:pPr marL="0" indent="0">
              <a:buNone/>
            </a:pPr>
            <a:r>
              <a:rPr lang="fi-FI" sz="1400" b="1" i="1" dirty="0"/>
              <a:t>Tuure Toivola </a:t>
            </a:r>
            <a:r>
              <a:rPr lang="fi-FI" sz="1400" dirty="0" err="1"/>
              <a:t>Sissos</a:t>
            </a:r>
            <a:r>
              <a:rPr lang="fi-FI" sz="1400" dirty="0"/>
              <a:t> Oy, </a:t>
            </a:r>
            <a:r>
              <a:rPr lang="fi-FI" sz="1400" dirty="0" smtClean="0"/>
              <a:t>rahastonhoitaja</a:t>
            </a:r>
          </a:p>
          <a:p>
            <a:pPr marL="0" indent="0">
              <a:buNone/>
            </a:pPr>
            <a:r>
              <a:rPr lang="fi-FI" sz="1400" b="1" i="1" dirty="0" smtClean="0"/>
              <a:t>Outi Aalto</a:t>
            </a:r>
            <a:r>
              <a:rPr lang="fi-FI" sz="1400" b="1" dirty="0" smtClean="0"/>
              <a:t>, </a:t>
            </a:r>
            <a:r>
              <a:rPr lang="fi-FI" sz="1400" dirty="0"/>
              <a:t>A&amp;O </a:t>
            </a:r>
            <a:r>
              <a:rPr lang="fi-FI" sz="1400" dirty="0" err="1"/>
              <a:t>Mediclinics</a:t>
            </a:r>
            <a:r>
              <a:rPr lang="fi-FI" sz="1400" dirty="0"/>
              <a:t> </a:t>
            </a:r>
            <a:r>
              <a:rPr lang="fi-FI" sz="1400" dirty="0" smtClean="0"/>
              <a:t>Oy, viestintävastaava</a:t>
            </a:r>
            <a:endParaRPr lang="fi-FI" sz="1400" dirty="0"/>
          </a:p>
          <a:p>
            <a:pPr marL="0" indent="0">
              <a:buNone/>
            </a:pPr>
            <a:r>
              <a:rPr lang="fi-FI" sz="1400" b="1" i="1" dirty="0"/>
              <a:t>Ulla Leppäkoski – Juvonen</a:t>
            </a:r>
            <a:r>
              <a:rPr lang="fi-FI" sz="1400" dirty="0"/>
              <a:t> </a:t>
            </a:r>
            <a:r>
              <a:rPr lang="fi-FI" sz="1400" dirty="0" err="1"/>
              <a:t>Nail</a:t>
            </a:r>
            <a:r>
              <a:rPr lang="fi-FI" sz="1400" dirty="0"/>
              <a:t> </a:t>
            </a:r>
            <a:r>
              <a:rPr lang="fi-FI" sz="1400" dirty="0" err="1"/>
              <a:t>Station</a:t>
            </a:r>
            <a:r>
              <a:rPr lang="fi-FI" sz="1400" dirty="0"/>
              <a:t> Oy, </a:t>
            </a:r>
            <a:r>
              <a:rPr lang="fi-FI" sz="1400" dirty="0" smtClean="0"/>
              <a:t>jäsen- ja vaikuttamisvastaava</a:t>
            </a:r>
            <a:endParaRPr lang="fi-FI" sz="1400" dirty="0"/>
          </a:p>
          <a:p>
            <a:pPr marL="0" indent="0">
              <a:buNone/>
            </a:pPr>
            <a:r>
              <a:rPr lang="fi-FI" sz="1400" b="1" i="1" dirty="0" smtClean="0"/>
              <a:t>Jan-</a:t>
            </a:r>
            <a:r>
              <a:rPr lang="fi-FI" sz="1400" b="1" i="1" dirty="0" smtClean="0">
                <a:solidFill>
                  <a:schemeClr val="accent6"/>
                </a:solidFill>
              </a:rPr>
              <a:t>Eric</a:t>
            </a:r>
            <a:r>
              <a:rPr lang="fi-FI" sz="1400" b="1" i="1" dirty="0" smtClean="0"/>
              <a:t> </a:t>
            </a:r>
            <a:r>
              <a:rPr lang="fi-FI" sz="1400" b="1" i="1" dirty="0"/>
              <a:t>Danielsson </a:t>
            </a:r>
            <a:r>
              <a:rPr lang="fi-FI" sz="1400" dirty="0" err="1"/>
              <a:t>Intelligent</a:t>
            </a:r>
            <a:r>
              <a:rPr lang="fi-FI" sz="1400" dirty="0"/>
              <a:t> HR Systems Finland Oy, </a:t>
            </a:r>
            <a:r>
              <a:rPr lang="fi-FI" sz="1400" dirty="0" smtClean="0"/>
              <a:t>jäsenasiat</a:t>
            </a:r>
            <a:r>
              <a:rPr lang="fi-FI" sz="1400" dirty="0"/>
              <a:t>, erityisprojektit</a:t>
            </a:r>
          </a:p>
          <a:p>
            <a:pPr marL="0" indent="0">
              <a:buNone/>
            </a:pPr>
            <a:r>
              <a:rPr lang="fi-FI" sz="1400" b="1" i="1" dirty="0"/>
              <a:t>Janne Kangas </a:t>
            </a:r>
            <a:r>
              <a:rPr lang="fi-FI" sz="1400" dirty="0"/>
              <a:t>Asianajotoimisto </a:t>
            </a:r>
            <a:r>
              <a:rPr lang="fi-FI" sz="1400" dirty="0" err="1" smtClean="0"/>
              <a:t>Nordica</a:t>
            </a:r>
            <a:r>
              <a:rPr lang="fi-FI" sz="1400" dirty="0" smtClean="0"/>
              <a:t> Oy, edunvalvontavastaava</a:t>
            </a:r>
            <a:endParaRPr lang="fi-FI" sz="1400" dirty="0"/>
          </a:p>
          <a:p>
            <a:pPr marL="0" indent="0">
              <a:buNone/>
            </a:pPr>
            <a:r>
              <a:rPr lang="fi-FI" sz="1400" b="1" i="1" dirty="0"/>
              <a:t>Tero </a:t>
            </a:r>
            <a:r>
              <a:rPr lang="fi-FI" sz="1400" b="1" i="1" dirty="0" err="1"/>
              <a:t>Puha</a:t>
            </a:r>
            <a:r>
              <a:rPr lang="fi-FI" sz="1400" b="1" i="1" dirty="0"/>
              <a:t> </a:t>
            </a:r>
            <a:r>
              <a:rPr lang="fi-FI" sz="1400" dirty="0"/>
              <a:t>Asianajotoimisto </a:t>
            </a:r>
            <a:r>
              <a:rPr lang="fi-FI" sz="1400" dirty="0" err="1"/>
              <a:t>Puha</a:t>
            </a:r>
            <a:r>
              <a:rPr lang="fi-FI" sz="1400" dirty="0"/>
              <a:t> &amp; Taskinen Oy, </a:t>
            </a:r>
            <a:r>
              <a:rPr lang="fi-FI" sz="1400" dirty="0" smtClean="0"/>
              <a:t>edunvalvontavastaava</a:t>
            </a:r>
          </a:p>
          <a:p>
            <a:pPr marL="0" indent="0">
              <a:buNone/>
            </a:pPr>
            <a:r>
              <a:rPr lang="fi-FI" sz="1400" b="1" i="1" dirty="0" smtClean="0"/>
              <a:t>Katja Kalliokoski</a:t>
            </a:r>
            <a:r>
              <a:rPr lang="fi-FI" sz="1400" dirty="0" smtClean="0"/>
              <a:t>, </a:t>
            </a:r>
            <a:r>
              <a:rPr lang="fi-FI" sz="1400" dirty="0" err="1" smtClean="0"/>
              <a:t>Entertilit</a:t>
            </a:r>
            <a:r>
              <a:rPr lang="fi-FI" sz="1400" dirty="0" smtClean="0"/>
              <a:t> Oy, oppilaitosyhteistyö</a:t>
            </a:r>
          </a:p>
          <a:p>
            <a:pPr marL="0" indent="0">
              <a:buNone/>
            </a:pPr>
            <a:r>
              <a:rPr lang="fi-FI" sz="1400" b="1" i="1" dirty="0" err="1" smtClean="0"/>
              <a:t>Henrk</a:t>
            </a:r>
            <a:r>
              <a:rPr lang="fi-FI" sz="1400" b="1" i="1" dirty="0" smtClean="0"/>
              <a:t> Keinonen</a:t>
            </a:r>
            <a:r>
              <a:rPr lang="fi-FI" sz="1400" dirty="0" smtClean="0"/>
              <a:t>, </a:t>
            </a:r>
            <a:r>
              <a:rPr lang="fi-FI" sz="1400" dirty="0" err="1" smtClean="0"/>
              <a:t>Vendap</a:t>
            </a:r>
            <a:r>
              <a:rPr lang="fi-FI" sz="1400" dirty="0" smtClean="0"/>
              <a:t> Oy, oppilaitosyhteistyö</a:t>
            </a:r>
            <a:endParaRPr lang="fi-FI" sz="1400" dirty="0"/>
          </a:p>
          <a:p>
            <a:pPr marL="0" indent="0">
              <a:buNone/>
            </a:pPr>
            <a:r>
              <a:rPr lang="fi-FI" sz="1400" b="1" i="1" dirty="0" smtClean="0"/>
              <a:t>Anna-Liisa Uskali</a:t>
            </a:r>
            <a:r>
              <a:rPr lang="fi-FI" sz="1400" dirty="0" smtClean="0"/>
              <a:t>, </a:t>
            </a:r>
            <a:r>
              <a:rPr lang="fi-FI" sz="1400" dirty="0" err="1" smtClean="0"/>
              <a:t>Ideanna</a:t>
            </a:r>
            <a:r>
              <a:rPr lang="fi-FI" sz="1400" dirty="0" smtClean="0"/>
              <a:t> Konsultointi </a:t>
            </a:r>
            <a:r>
              <a:rPr lang="fi-FI" sz="1400" dirty="0"/>
              <a:t>K</a:t>
            </a:r>
            <a:r>
              <a:rPr lang="fi-FI" sz="1400" dirty="0" smtClean="0"/>
              <a:t>y, </a:t>
            </a:r>
            <a:r>
              <a:rPr lang="fi-FI" sz="1400" dirty="0" err="1" smtClean="0"/>
              <a:t>vpj</a:t>
            </a:r>
            <a:r>
              <a:rPr lang="fi-FI" sz="1400" dirty="0" smtClean="0"/>
              <a:t> &amp; sihteeri</a:t>
            </a:r>
          </a:p>
          <a:p>
            <a:pPr marL="0" indent="0">
              <a:buNone/>
            </a:pPr>
            <a:r>
              <a:rPr lang="fi-FI" sz="1400" b="1" i="1" dirty="0" smtClean="0"/>
              <a:t>Sarianne </a:t>
            </a:r>
            <a:r>
              <a:rPr lang="fi-FI" sz="1400" b="1" i="1" dirty="0" err="1" smtClean="0"/>
              <a:t>Reinikkala</a:t>
            </a:r>
            <a:r>
              <a:rPr lang="fi-FI" sz="1400" dirty="0" smtClean="0"/>
              <a:t>, </a:t>
            </a:r>
            <a:r>
              <a:rPr lang="fi-FI" sz="1400" dirty="0" err="1" smtClean="0"/>
              <a:t>Finncontainers</a:t>
            </a:r>
            <a:r>
              <a:rPr lang="fi-FI" sz="1400" dirty="0" smtClean="0"/>
              <a:t> Oy, oppilaitosyhteistyö</a:t>
            </a:r>
          </a:p>
          <a:p>
            <a:pPr marL="0" indent="0">
              <a:buNone/>
            </a:pPr>
            <a:r>
              <a:rPr lang="fi-FI" sz="1400" b="1" i="1" dirty="0" smtClean="0"/>
              <a:t>Jaana </a:t>
            </a:r>
            <a:r>
              <a:rPr lang="fi-FI" sz="1400" b="1" i="1" dirty="0" err="1" smtClean="0"/>
              <a:t>Mertama</a:t>
            </a:r>
            <a:r>
              <a:rPr lang="fi-FI" sz="1400" dirty="0" smtClean="0"/>
              <a:t>, Valoisa Arki, vaikuttamisvastaava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Hallitus kokoontui toimintavuoden aikana 10 kertaa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5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HALLITUS 2016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2776"/>
            <a:ext cx="2775456" cy="1849581"/>
          </a:xfrm>
        </p:spPr>
      </p:pic>
    </p:spTree>
    <p:extLst>
      <p:ext uri="{BB962C8B-B14F-4D97-AF65-F5344CB8AC3E}">
        <p14:creationId xmlns:p14="http://schemas.microsoft.com/office/powerpoint/2010/main" val="661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TOIMIHENKILÖT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 smtClean="0"/>
              <a:t>Yhdistyksen kirjanpidosta vastasi </a:t>
            </a:r>
            <a:r>
              <a:rPr lang="fi-FI" sz="1800" dirty="0"/>
              <a:t>Tilipalvelu </a:t>
            </a:r>
            <a:r>
              <a:rPr lang="fi-FI" sz="1800" dirty="0" err="1"/>
              <a:t>Saculus</a:t>
            </a:r>
            <a:r>
              <a:rPr lang="fi-FI" sz="1800" dirty="0"/>
              <a:t> Ky</a:t>
            </a:r>
          </a:p>
          <a:p>
            <a:endParaRPr lang="fi-FI" sz="1800" dirty="0"/>
          </a:p>
          <a:p>
            <a:r>
              <a:rPr lang="fi-FI" sz="1800" dirty="0"/>
              <a:t>ja </a:t>
            </a:r>
            <a:r>
              <a:rPr lang="fi-FI" sz="1800" dirty="0" smtClean="0"/>
              <a:t>tilintarkastajana toimi </a:t>
            </a:r>
            <a:r>
              <a:rPr lang="fi-FI" sz="1800" dirty="0"/>
              <a:t>Ilkka Merimaa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69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EDUSTUKSET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716164"/>
            <a:ext cx="8244000" cy="4665163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smtClean="0"/>
              <a:t>Yhdistyksen </a:t>
            </a:r>
            <a:r>
              <a:rPr lang="fi-FI" sz="1400" dirty="0"/>
              <a:t>edustajina aluejärjestön yleisissä kokouksissa olivat kevätkokouksessa </a:t>
            </a:r>
            <a:r>
              <a:rPr lang="fi-FI" sz="1400" dirty="0" smtClean="0"/>
              <a:t>hallituksesta Mari Laaksonen, Tero </a:t>
            </a:r>
            <a:r>
              <a:rPr lang="fi-FI" sz="1400" dirty="0" err="1" smtClean="0"/>
              <a:t>Puha</a:t>
            </a:r>
            <a:r>
              <a:rPr lang="fi-FI" sz="1400" dirty="0" smtClean="0"/>
              <a:t>, Janne Kangas, Anna-Liisa Uskali, Tuure Toivola ja </a:t>
            </a:r>
            <a:r>
              <a:rPr lang="fi-FI" sz="1400" dirty="0" smtClean="0">
                <a:solidFill>
                  <a:schemeClr val="accent6"/>
                </a:solidFill>
              </a:rPr>
              <a:t>Jan-Eric</a:t>
            </a:r>
            <a:r>
              <a:rPr lang="fi-FI" sz="1400" dirty="0" smtClean="0"/>
              <a:t> Danielsson sekä viralliset nimetyt kokousedustajat.  </a:t>
            </a:r>
          </a:p>
          <a:p>
            <a:pPr marL="0" indent="0">
              <a:buNone/>
            </a:pPr>
            <a:r>
              <a:rPr lang="fi-FI" sz="1400" dirty="0" smtClean="0"/>
              <a:t>Syyskokouksessa hallituksesta Sarianne </a:t>
            </a:r>
            <a:r>
              <a:rPr lang="fi-FI" sz="1400" dirty="0" err="1" smtClean="0"/>
              <a:t>Reinikkala</a:t>
            </a:r>
            <a:r>
              <a:rPr lang="fi-FI" sz="1400" dirty="0" smtClean="0"/>
              <a:t>, Henrik Keinonen, Tuure Toivola, </a:t>
            </a:r>
            <a:r>
              <a:rPr lang="fi-FI" sz="1400" dirty="0" smtClean="0">
                <a:solidFill>
                  <a:schemeClr val="accent6"/>
                </a:solidFill>
              </a:rPr>
              <a:t>Jan-Eric </a:t>
            </a:r>
            <a:r>
              <a:rPr lang="fi-FI" sz="1400" dirty="0" smtClean="0"/>
              <a:t>Danielsson, Anna-Liisa Uskali, Katja Kalliokoski, Janne Kangas, Mari Laaksonen, Ulla Leppäkoski-Juvonen, sekä viralliset nimetyt kokousedustajat.</a:t>
            </a:r>
          </a:p>
          <a:p>
            <a:pPr marL="0" indent="0">
              <a:buNone/>
            </a:pPr>
            <a:endParaRPr lang="fi-FI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sz="1400" dirty="0"/>
              <a:t>Helsingin Yrittäjien hallituksessa edustajana Mari Laaksonen varalla Janne Kangas. </a:t>
            </a:r>
            <a:r>
              <a:rPr lang="fi-FI" sz="1400" dirty="0" smtClean="0"/>
              <a:t>Henrik Keinonen varalla Tero </a:t>
            </a:r>
            <a:r>
              <a:rPr lang="fi-FI" sz="1400" dirty="0" err="1" smtClean="0"/>
              <a:t>Puha</a:t>
            </a:r>
            <a:r>
              <a:rPr lang="fi-FI" sz="1400" dirty="0" smtClean="0"/>
              <a:t>. </a:t>
            </a:r>
            <a:r>
              <a:rPr lang="fi-FI" sz="1400" dirty="0" smtClean="0">
                <a:solidFill>
                  <a:schemeClr val="accent6"/>
                </a:solidFill>
              </a:rPr>
              <a:t>Jan-Eric</a:t>
            </a:r>
            <a:r>
              <a:rPr lang="fi-FI" sz="1400" dirty="0" smtClean="0"/>
              <a:t> Danielsson</a:t>
            </a:r>
            <a:r>
              <a:rPr lang="fi-FI" sz="1400" dirty="0"/>
              <a:t> </a:t>
            </a:r>
            <a:r>
              <a:rPr lang="fi-FI" sz="1400" dirty="0" smtClean="0"/>
              <a:t>varalla </a:t>
            </a:r>
            <a:r>
              <a:rPr lang="fi-FI" sz="1400" dirty="0"/>
              <a:t>Ulla </a:t>
            </a:r>
            <a:r>
              <a:rPr lang="fi-FI" sz="1400" dirty="0" smtClean="0"/>
              <a:t>Leppäkoski-Juvonen. </a:t>
            </a:r>
          </a:p>
          <a:p>
            <a:pPr marL="0" indent="0">
              <a:buNone/>
            </a:pPr>
            <a:r>
              <a:rPr lang="fi-FI" sz="1400" dirty="0" smtClean="0"/>
              <a:t>Helsingin Yrittäjien työvaliokunnassa Mari Laaksonen ja Sarianne </a:t>
            </a:r>
            <a:r>
              <a:rPr lang="fi-FI" sz="1400" dirty="0" err="1" smtClean="0"/>
              <a:t>Reinikkala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Suomen Yrittäjien hallituksessa syksystä 2014 Mari Laaksonen ja syksystä 2015 Sarianne </a:t>
            </a:r>
            <a:r>
              <a:rPr lang="fi-FI" sz="1400" dirty="0" err="1" smtClean="0"/>
              <a:t>Reinikkala</a:t>
            </a:r>
            <a:r>
              <a:rPr lang="fi-FI" sz="1400" dirty="0" smtClean="0"/>
              <a:t>.</a:t>
            </a:r>
          </a:p>
          <a:p>
            <a:pPr marL="0" indent="0">
              <a:buNone/>
            </a:pPr>
            <a:r>
              <a:rPr lang="fi-FI" sz="1400" dirty="0" smtClean="0"/>
              <a:t> </a:t>
            </a:r>
            <a:endParaRPr lang="fi-FI" sz="1400" dirty="0"/>
          </a:p>
          <a:p>
            <a:pPr marL="0" indent="0">
              <a:buNone/>
            </a:pPr>
            <a:r>
              <a:rPr lang="fi-FI" sz="1400" dirty="0" smtClean="0"/>
              <a:t>Työllisyyden edistämistoimikunta: Jan-</a:t>
            </a:r>
            <a:r>
              <a:rPr lang="fi-FI" sz="1400" dirty="0" smtClean="0">
                <a:solidFill>
                  <a:schemeClr val="accent6"/>
                </a:solidFill>
              </a:rPr>
              <a:t>Eric </a:t>
            </a:r>
            <a:r>
              <a:rPr lang="fi-FI" sz="1400" dirty="0" smtClean="0"/>
              <a:t>Danielsson</a:t>
            </a:r>
          </a:p>
          <a:p>
            <a:pPr marL="0" indent="0">
              <a:buNone/>
            </a:pPr>
            <a:r>
              <a:rPr lang="fi-FI" sz="1400" dirty="0" smtClean="0"/>
              <a:t>Kuvallisen ilmaisun alan perustutkinnon uudistamisen ohjausryhmä: Nina </a:t>
            </a:r>
            <a:r>
              <a:rPr lang="fi-FI" sz="1400" dirty="0" err="1" smtClean="0"/>
              <a:t>Stolt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Helsingin Yrittäjien </a:t>
            </a:r>
            <a:r>
              <a:rPr lang="fi-FI" sz="1400" dirty="0" err="1" smtClean="0"/>
              <a:t>XL-Know</a:t>
            </a:r>
            <a:r>
              <a:rPr lang="fi-FI" sz="1400" dirty="0" smtClean="0"/>
              <a:t> </a:t>
            </a:r>
            <a:r>
              <a:rPr lang="fi-FI" sz="1400" dirty="0" err="1" smtClean="0"/>
              <a:t>how</a:t>
            </a:r>
            <a:r>
              <a:rPr lang="fi-FI" sz="1400" dirty="0" smtClean="0"/>
              <a:t> hanke ohjaustyöryhmä: Mari Laaksonen</a:t>
            </a:r>
          </a:p>
          <a:p>
            <a:pPr marL="0" indent="0">
              <a:buNone/>
            </a:pPr>
            <a:r>
              <a:rPr lang="fi-FI" sz="1400" dirty="0"/>
              <a:t>Suomen </a:t>
            </a:r>
            <a:r>
              <a:rPr lang="fi-FI" sz="1400" dirty="0" smtClean="0"/>
              <a:t>Yrittäjien kilpailupolitiikan </a:t>
            </a:r>
            <a:r>
              <a:rPr lang="fi-FI" sz="1400" dirty="0"/>
              <a:t>ja markkinoiden toiminnan </a:t>
            </a:r>
            <a:r>
              <a:rPr lang="fi-FI" sz="1400" dirty="0" smtClean="0"/>
              <a:t>valiokunta: </a:t>
            </a:r>
            <a:r>
              <a:rPr lang="fi-FI" sz="1400" dirty="0"/>
              <a:t>Sarianne Reinikkala</a:t>
            </a:r>
          </a:p>
          <a:p>
            <a:pPr marL="0" indent="0">
              <a:buNone/>
            </a:pPr>
            <a:r>
              <a:rPr lang="fi-FI" sz="1400" dirty="0"/>
              <a:t>Helsingin </a:t>
            </a:r>
            <a:r>
              <a:rPr lang="fi-FI" sz="1400" dirty="0" smtClean="0"/>
              <a:t>Yrittäjät, </a:t>
            </a:r>
            <a:r>
              <a:rPr lang="fi-FI" sz="1400" dirty="0" err="1"/>
              <a:t>SLK:n</a:t>
            </a:r>
            <a:r>
              <a:rPr lang="fi-FI" sz="1400" dirty="0"/>
              <a:t> </a:t>
            </a:r>
            <a:r>
              <a:rPr lang="fi-FI" sz="1400" dirty="0" smtClean="0"/>
              <a:t>ammattiosaamisen </a:t>
            </a:r>
            <a:r>
              <a:rPr lang="fi-FI" sz="1400" dirty="0"/>
              <a:t>näyttöjen </a:t>
            </a:r>
            <a:r>
              <a:rPr lang="fi-FI" sz="1400" dirty="0" smtClean="0"/>
              <a:t>toimielin ja </a:t>
            </a:r>
            <a:r>
              <a:rPr lang="fi-FI" sz="1400" dirty="0"/>
              <a:t>Stadin </a:t>
            </a:r>
            <a:r>
              <a:rPr lang="fi-FI" sz="1400" dirty="0" smtClean="0"/>
              <a:t>ammattiopiston logistiikan </a:t>
            </a:r>
            <a:r>
              <a:rPr lang="fi-FI" sz="1400" dirty="0"/>
              <a:t>neuvottelukunnan jäsen Sarianne Reinikkala</a:t>
            </a:r>
          </a:p>
          <a:p>
            <a:pPr marL="0" indent="0">
              <a:buNone/>
            </a:pPr>
            <a:r>
              <a:rPr lang="fi-FI" sz="1400" dirty="0" smtClean="0"/>
              <a:t>Jäsenhankintatyöryhmä: Jan-Eric Danielsson, Mari Laaksonen, Sarianne Reinikkala</a:t>
            </a:r>
            <a:endParaRPr lang="fi-FI" sz="1400" dirty="0"/>
          </a:p>
          <a:p>
            <a:pPr marL="0" indent="0">
              <a:buNone/>
            </a:pPr>
            <a:endParaRPr lang="fi-FI" sz="1400" dirty="0" smtClean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JÄSENISTÖ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Yhdistyksen </a:t>
            </a:r>
            <a:r>
              <a:rPr lang="fi-FI" dirty="0"/>
              <a:t>jäsenmäärä oli vuoden </a:t>
            </a:r>
            <a:r>
              <a:rPr lang="fi-FI" dirty="0" smtClean="0"/>
              <a:t>lopussa </a:t>
            </a:r>
            <a:r>
              <a:rPr lang="fi-FI" dirty="0" smtClean="0"/>
              <a:t>1867</a:t>
            </a:r>
            <a:r>
              <a:rPr lang="fi-FI" dirty="0" smtClean="0"/>
              <a:t> </a:t>
            </a:r>
            <a:r>
              <a:rPr lang="fi-FI" dirty="0" smtClean="0"/>
              <a:t>jäsentä. </a:t>
            </a:r>
            <a:r>
              <a:rPr lang="fi-FI" dirty="0"/>
              <a:t>Jäsenmaksut olivat </a:t>
            </a:r>
            <a:r>
              <a:rPr lang="fi-FI" dirty="0" smtClean="0"/>
              <a:t>keskusliiton suositusten </a:t>
            </a:r>
            <a:r>
              <a:rPr lang="fi-FI" dirty="0"/>
              <a:t>mukaiset, yritysten henkilökuntamäärän mukaan porrastetut.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Yhdistykselle jäsenmaksuista </a:t>
            </a:r>
            <a:r>
              <a:rPr lang="fi-FI" dirty="0"/>
              <a:t>kertynyt osuus </a:t>
            </a:r>
            <a:r>
              <a:rPr lang="fi-FI" dirty="0" smtClean="0"/>
              <a:t>oli 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 smtClean="0"/>
              <a:t>32 076,-</a:t>
            </a:r>
            <a:r>
              <a:rPr lang="fi-FI" dirty="0" smtClean="0"/>
              <a:t> </a:t>
            </a:r>
            <a:r>
              <a:rPr lang="fi-FI" dirty="0" smtClean="0"/>
              <a:t>euroa.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14000" y="1268760"/>
            <a:ext cx="5742176" cy="4869240"/>
          </a:xfrm>
        </p:spPr>
        <p:txBody>
          <a:bodyPr/>
          <a:lstStyle/>
          <a:p>
            <a:pPr marL="0" indent="0">
              <a:buNone/>
            </a:pPr>
            <a:endParaRPr lang="fi-FI" sz="1400" dirty="0"/>
          </a:p>
          <a:p>
            <a:r>
              <a:rPr lang="fi-FI" sz="1400" b="1" dirty="0" smtClean="0"/>
              <a:t>04.02</a:t>
            </a:r>
            <a:r>
              <a:rPr lang="fi-FI" sz="1400" dirty="0" smtClean="0"/>
              <a:t> Yrittäjien </a:t>
            </a:r>
            <a:r>
              <a:rPr lang="fi-FI" sz="1400" dirty="0" err="1" smtClean="0"/>
              <a:t>rekrytointuki</a:t>
            </a:r>
            <a:r>
              <a:rPr lang="fi-FI" sz="1400" dirty="0" smtClean="0"/>
              <a:t> &amp; Helsinki lisä -info</a:t>
            </a:r>
          </a:p>
          <a:p>
            <a:endParaRPr lang="fi-FI" sz="1400" dirty="0"/>
          </a:p>
          <a:p>
            <a:r>
              <a:rPr lang="fi-FI" sz="1400" b="1" dirty="0" smtClean="0"/>
              <a:t>02.03. </a:t>
            </a:r>
            <a:r>
              <a:rPr lang="fi-FI" sz="1400" dirty="0" smtClean="0"/>
              <a:t>Kauppaa Arabien kanssa -koulutus</a:t>
            </a:r>
          </a:p>
          <a:p>
            <a:pPr marL="0" indent="0">
              <a:buNone/>
            </a:pPr>
            <a:endParaRPr lang="fi-FI" sz="1400" dirty="0" smtClean="0"/>
          </a:p>
          <a:p>
            <a:r>
              <a:rPr lang="en-US" sz="1400" b="1" dirty="0" smtClean="0"/>
              <a:t>09.03. </a:t>
            </a:r>
            <a:r>
              <a:rPr lang="en-US" sz="1400" dirty="0" err="1" smtClean="0"/>
              <a:t>Majakka-iltamat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fi-FI" sz="1400" b="1" dirty="0"/>
              <a:t>29.03</a:t>
            </a:r>
            <a:r>
              <a:rPr lang="fi-FI" sz="1400" dirty="0"/>
              <a:t> </a:t>
            </a:r>
            <a:r>
              <a:rPr lang="fi-FI" sz="1400" dirty="0" smtClean="0"/>
              <a:t>Cruise </a:t>
            </a:r>
            <a:r>
              <a:rPr lang="fi-FI" sz="1400" dirty="0"/>
              <a:t>Network – kauppaa </a:t>
            </a:r>
            <a:r>
              <a:rPr lang="fi-FI" sz="1400" dirty="0" smtClean="0"/>
              <a:t>kivijalkaliikkeisiin</a:t>
            </a:r>
          </a:p>
          <a:p>
            <a:endParaRPr lang="fi-FI" sz="1400" dirty="0"/>
          </a:p>
          <a:p>
            <a:r>
              <a:rPr lang="fi-FI" sz="1400" b="1" dirty="0" smtClean="0"/>
              <a:t>26.03.</a:t>
            </a:r>
            <a:r>
              <a:rPr lang="fi-FI" sz="1400" dirty="0" smtClean="0"/>
              <a:t> </a:t>
            </a:r>
            <a:r>
              <a:rPr lang="fi-FI" sz="1400" dirty="0" err="1" smtClean="0"/>
              <a:t>Hyny</a:t>
            </a:r>
            <a:r>
              <a:rPr lang="fi-FI" sz="1400" dirty="0" smtClean="0"/>
              <a:t> 10 -</a:t>
            </a:r>
            <a:r>
              <a:rPr lang="fi-FI" sz="1400" dirty="0" err="1" smtClean="0"/>
              <a:t>vuotisgaala</a:t>
            </a:r>
            <a:endParaRPr lang="fi-FI" sz="1400" dirty="0" smtClean="0"/>
          </a:p>
          <a:p>
            <a:pPr marL="0" indent="0">
              <a:buNone/>
            </a:pPr>
            <a:endParaRPr lang="fi-FI" sz="1400" b="1" dirty="0" smtClean="0"/>
          </a:p>
          <a:p>
            <a:r>
              <a:rPr lang="fi-FI" sz="1400" b="1" dirty="0" smtClean="0"/>
              <a:t>30.03.</a:t>
            </a:r>
            <a:r>
              <a:rPr lang="fi-FI" sz="1400" dirty="0" smtClean="0"/>
              <a:t> Kokoustekniikkataitoja koulutus </a:t>
            </a:r>
            <a:endParaRPr lang="fi-FI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b="1" dirty="0" smtClean="0"/>
              <a:t>26.04</a:t>
            </a:r>
            <a:r>
              <a:rPr lang="en-US" sz="1400" dirty="0" smtClean="0"/>
              <a:t>. </a:t>
            </a:r>
            <a:r>
              <a:rPr lang="en-US" sz="1400" dirty="0" err="1" smtClean="0"/>
              <a:t>Sääntömääräinen</a:t>
            </a:r>
            <a:r>
              <a:rPr lang="en-US" sz="1400" dirty="0" smtClean="0"/>
              <a:t> </a:t>
            </a:r>
            <a:r>
              <a:rPr lang="en-US" sz="1400" dirty="0" err="1" smtClean="0"/>
              <a:t>kevätkokous</a:t>
            </a:r>
            <a:r>
              <a:rPr lang="en-US" sz="1400" dirty="0" smtClean="0"/>
              <a:t>, </a:t>
            </a:r>
            <a:r>
              <a:rPr lang="en-US" sz="1400" dirty="0" err="1" smtClean="0"/>
              <a:t>Fennia</a:t>
            </a:r>
            <a:r>
              <a:rPr lang="en-US" sz="1400" dirty="0" smtClean="0"/>
              <a:t> </a:t>
            </a:r>
            <a:r>
              <a:rPr lang="en-US" sz="1400" dirty="0" err="1" smtClean="0"/>
              <a:t>Pasila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fi-FI" sz="1400" b="1" dirty="0" smtClean="0"/>
              <a:t>28.04.</a:t>
            </a:r>
            <a:r>
              <a:rPr lang="fi-FI" sz="1400" dirty="0" smtClean="0"/>
              <a:t> Ohjelmallinen Pub-ilta, </a:t>
            </a:r>
            <a:r>
              <a:rPr lang="fi-FI" sz="1400" dirty="0"/>
              <a:t>Sports </a:t>
            </a:r>
            <a:r>
              <a:rPr lang="fi-FI" sz="1400" dirty="0" smtClean="0"/>
              <a:t>Academy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9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   TOIMINTA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551665" cy="20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PowerPoint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ssi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aalean sin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elta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hreä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SYPowerPoint</Template>
  <TotalTime>1007</TotalTime>
  <Words>1132</Words>
  <Application>Microsoft Office PowerPoint</Application>
  <PresentationFormat>Näytössä katseltava diaesitys (4:3)</PresentationFormat>
  <Paragraphs>253</Paragraphs>
  <Slides>19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SYPowerPoint</vt:lpstr>
      <vt:lpstr>Oranssi</vt:lpstr>
      <vt:lpstr>Vaalean sininen</vt:lpstr>
      <vt:lpstr>Keltainen</vt:lpstr>
      <vt:lpstr>Vihreä</vt:lpstr>
      <vt:lpstr>Kanta-Helsingin Yrittäjät ry </vt:lpstr>
      <vt:lpstr>                             YLEISTÄ</vt:lpstr>
      <vt:lpstr>                           HALLINTO 1/2</vt:lpstr>
      <vt:lpstr>                        HALLINTO 2/2</vt:lpstr>
      <vt:lpstr>                     HALLITUS 2016</vt:lpstr>
      <vt:lpstr>TOIMIHENKILÖT</vt:lpstr>
      <vt:lpstr>EDUSTUKSET</vt:lpstr>
      <vt:lpstr>JÄSENISTÖ</vt:lpstr>
      <vt:lpstr>                            TOIMINTA</vt:lpstr>
      <vt:lpstr>                            TOIMINTA</vt:lpstr>
      <vt:lpstr>                             TOIMINTA</vt:lpstr>
      <vt:lpstr>                            TOIMINTA</vt:lpstr>
      <vt:lpstr>                             TOIMINTA</vt:lpstr>
      <vt:lpstr>                TOIMINTA- Vuoden yrittäjä</vt:lpstr>
      <vt:lpstr>TOIMINTA</vt:lpstr>
      <vt:lpstr>                          TOIMINTA</vt:lpstr>
      <vt:lpstr>TIEDOTUS</vt:lpstr>
      <vt:lpstr>                  HUOMIONOSOITUKSET</vt:lpstr>
      <vt:lpstr>                     LOPPUTOTEAMA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Kanta-Helsingin Yrittäjät ry</dc:title>
  <dc:creator>Mari</dc:creator>
  <cp:lastModifiedBy>cleanmarin oy</cp:lastModifiedBy>
  <cp:revision>95</cp:revision>
  <dcterms:created xsi:type="dcterms:W3CDTF">2014-04-16T19:07:10Z</dcterms:created>
  <dcterms:modified xsi:type="dcterms:W3CDTF">2017-04-03T08:44:01Z</dcterms:modified>
</cp:coreProperties>
</file>