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0" r:id="rId4"/>
    <p:sldId id="261" r:id="rId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 ja ala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Otsikkoteksti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aina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r>
              <a:t>– 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”Kirjoita lainaus tähän.”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uva – 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Otsikkoteksti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tsikko – kes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Otsikkoteksti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uva – 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Otsikkoteksti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tsikko – y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Otsikkoteksti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tsikko ja merk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Otsikkoteksti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tsikko, merkit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Otsikkoteksti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uettelomerk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uva – 3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Otsikkoteksti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Leipätekstin taso yksi</a:t>
            </a:r>
          </a:p>
          <a:p>
            <a:pPr lvl="1"/>
            <a:r>
              <a:t>Leipätekstin taso kaksi</a:t>
            </a:r>
          </a:p>
          <a:p>
            <a:pPr lvl="2"/>
            <a:r>
              <a:t>Leipätekstin taso kolme</a:t>
            </a:r>
          </a:p>
          <a:p>
            <a:pPr lvl="3"/>
            <a:r>
              <a:t>Leipätekstin taso neljä</a:t>
            </a:r>
          </a:p>
          <a:p>
            <a:pPr lvl="4"/>
            <a:r>
              <a:t>Leipätekstin taso viisi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9600" b="1" dirty="0" err="1"/>
              <a:t>Iisalmen</a:t>
            </a:r>
            <a:r>
              <a:rPr sz="9600" b="1" dirty="0"/>
              <a:t> </a:t>
            </a:r>
            <a:r>
              <a:rPr sz="9600" b="1" dirty="0" err="1"/>
              <a:t>Yrittäjät</a:t>
            </a:r>
            <a:r>
              <a:rPr sz="9600" b="1" dirty="0"/>
              <a:t> </a:t>
            </a:r>
            <a:r>
              <a:rPr sz="9600" b="1" dirty="0" err="1"/>
              <a:t>ry</a:t>
            </a:r>
            <a:endParaRPr sz="9600" b="1" dirty="0"/>
          </a:p>
        </p:txBody>
      </p:sp>
      <p:sp>
        <p:nvSpPr>
          <p:cNvPr id="120" name="Shape 120"/>
          <p:cNvSpPr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fi-FI" sz="9600" b="1" dirty="0"/>
              <a:t>2017</a:t>
            </a:r>
            <a:endParaRPr sz="9600" b="1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/>
        </p:nvSpPr>
        <p:spPr>
          <a:xfrm>
            <a:off x="8032904" y="1738626"/>
            <a:ext cx="5331265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defRPr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dirty="0" err="1"/>
              <a:t>Soitto</a:t>
            </a:r>
            <a:r>
              <a:rPr dirty="0"/>
              <a:t> </a:t>
            </a:r>
            <a:r>
              <a:rPr dirty="0" err="1"/>
              <a:t>yli</a:t>
            </a:r>
            <a:r>
              <a:rPr dirty="0"/>
              <a:t> </a:t>
            </a:r>
            <a:r>
              <a:rPr dirty="0">
                <a:latin typeface="Avenir Heavy"/>
                <a:ea typeface="Avenir Heavy"/>
                <a:cs typeface="Avenir Heavy"/>
                <a:sym typeface="Avenir Heavy"/>
              </a:rPr>
              <a:t>300</a:t>
            </a:r>
            <a:r>
              <a:rPr dirty="0"/>
              <a:t> </a:t>
            </a:r>
            <a:r>
              <a:rPr dirty="0" err="1"/>
              <a:t>jäsenelle</a:t>
            </a:r>
            <a:endParaRPr dirty="0"/>
          </a:p>
        </p:txBody>
      </p:sp>
      <p:sp>
        <p:nvSpPr>
          <p:cNvPr id="126" name="Shape 126"/>
          <p:cNvSpPr/>
          <p:nvPr/>
        </p:nvSpPr>
        <p:spPr>
          <a:xfrm>
            <a:off x="839057" y="1937930"/>
            <a:ext cx="5540990" cy="1221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80000"/>
              </a:lnSpc>
              <a:defRPr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dirty="0" err="1">
                <a:latin typeface="Avenir Heavy"/>
                <a:ea typeface="Avenir Heavy"/>
                <a:cs typeface="Avenir Heavy"/>
                <a:sym typeface="Avenir Heavy"/>
              </a:rPr>
              <a:t>Juhlalehti</a:t>
            </a:r>
            <a:r>
              <a:rPr dirty="0"/>
              <a:t> </a:t>
            </a:r>
            <a:r>
              <a:rPr dirty="0" err="1"/>
              <a:t>yhteistyössä</a:t>
            </a:r>
            <a:r>
              <a:rPr dirty="0"/>
              <a:t> </a:t>
            </a:r>
          </a:p>
          <a:p>
            <a:pPr>
              <a:lnSpc>
                <a:spcPct val="80000"/>
              </a:lnSpc>
              <a:defRPr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dirty="0" err="1"/>
              <a:t>Iisalmen</a:t>
            </a:r>
            <a:r>
              <a:rPr dirty="0"/>
              <a:t> </a:t>
            </a:r>
            <a:r>
              <a:rPr dirty="0" err="1"/>
              <a:t>Sanomien</a:t>
            </a:r>
            <a:r>
              <a:rPr dirty="0"/>
              <a:t> </a:t>
            </a:r>
            <a:r>
              <a:rPr dirty="0" err="1"/>
              <a:t>kanssa</a:t>
            </a:r>
            <a:endParaRPr dirty="0"/>
          </a:p>
        </p:txBody>
      </p:sp>
      <p:sp>
        <p:nvSpPr>
          <p:cNvPr id="127" name="Shape 127"/>
          <p:cNvSpPr/>
          <p:nvPr/>
        </p:nvSpPr>
        <p:spPr>
          <a:xfrm>
            <a:off x="4096062" y="1006085"/>
            <a:ext cx="516647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dirty="0">
                <a:latin typeface="Avenir Heavy"/>
                <a:ea typeface="Avenir Heavy"/>
                <a:cs typeface="Avenir Heavy"/>
                <a:sym typeface="Avenir Heavy"/>
              </a:rPr>
              <a:t>1</a:t>
            </a:r>
            <a:r>
              <a:rPr lang="fi-FI" dirty="0">
                <a:latin typeface="Avenir Heavy"/>
                <a:ea typeface="Avenir Heavy"/>
                <a:cs typeface="Avenir Heavy"/>
                <a:sym typeface="Avenir Heavy"/>
              </a:rPr>
              <a:t>2</a:t>
            </a:r>
            <a:r>
              <a:rPr dirty="0"/>
              <a:t> </a:t>
            </a:r>
            <a:r>
              <a:rPr dirty="0" err="1"/>
              <a:t>työvaliokunnan</a:t>
            </a:r>
            <a:r>
              <a:rPr dirty="0"/>
              <a:t> </a:t>
            </a:r>
            <a:r>
              <a:rPr dirty="0" err="1"/>
              <a:t>kokousta</a:t>
            </a:r>
            <a:endParaRPr dirty="0"/>
          </a:p>
        </p:txBody>
      </p:sp>
      <p:sp>
        <p:nvSpPr>
          <p:cNvPr id="128" name="Shape 128"/>
          <p:cNvSpPr/>
          <p:nvPr/>
        </p:nvSpPr>
        <p:spPr>
          <a:xfrm>
            <a:off x="5882476" y="250959"/>
            <a:ext cx="43008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dirty="0">
                <a:latin typeface="Avenir Heavy"/>
                <a:ea typeface="Avenir Heavy"/>
                <a:cs typeface="Avenir Heavy"/>
                <a:sym typeface="Avenir Heavy"/>
              </a:rPr>
              <a:t>1</a:t>
            </a:r>
            <a:r>
              <a:rPr lang="fi-FI" dirty="0">
                <a:latin typeface="Avenir Heavy"/>
                <a:ea typeface="Avenir Heavy"/>
                <a:cs typeface="Avenir Heavy"/>
                <a:sym typeface="Avenir Heavy"/>
              </a:rPr>
              <a:t>2</a:t>
            </a:r>
            <a:r>
              <a:rPr dirty="0"/>
              <a:t> </a:t>
            </a:r>
            <a:r>
              <a:rPr dirty="0" err="1"/>
              <a:t>hallituksen</a:t>
            </a:r>
            <a:r>
              <a:rPr dirty="0"/>
              <a:t> </a:t>
            </a:r>
            <a:r>
              <a:rPr dirty="0" err="1"/>
              <a:t>kokousta</a:t>
            </a:r>
            <a:endParaRPr dirty="0"/>
          </a:p>
        </p:txBody>
      </p:sp>
      <p:sp>
        <p:nvSpPr>
          <p:cNvPr id="129" name="Shape 129"/>
          <p:cNvSpPr/>
          <p:nvPr/>
        </p:nvSpPr>
        <p:spPr>
          <a:xfrm>
            <a:off x="7685376" y="3065572"/>
            <a:ext cx="4562146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dirty="0"/>
              <a:t>80 v. </a:t>
            </a:r>
            <a:r>
              <a:rPr dirty="0" err="1"/>
              <a:t>juhla</a:t>
            </a:r>
            <a:r>
              <a:rPr lang="fi-FI" dirty="0"/>
              <a:t>:</a:t>
            </a:r>
            <a:r>
              <a:rPr dirty="0"/>
              <a:t> </a:t>
            </a:r>
            <a:r>
              <a:rPr dirty="0">
                <a:latin typeface="Avenir Heavy"/>
                <a:ea typeface="Avenir Heavy"/>
                <a:cs typeface="Avenir Heavy"/>
                <a:sym typeface="Avenir Heavy"/>
              </a:rPr>
              <a:t>150</a:t>
            </a:r>
            <a:r>
              <a:rPr dirty="0"/>
              <a:t> </a:t>
            </a:r>
            <a:r>
              <a:rPr dirty="0" err="1"/>
              <a:t>vierasta</a:t>
            </a:r>
            <a:endParaRPr dirty="0"/>
          </a:p>
        </p:txBody>
      </p:sp>
      <p:sp>
        <p:nvSpPr>
          <p:cNvPr id="130" name="Shape 130"/>
          <p:cNvSpPr/>
          <p:nvPr/>
        </p:nvSpPr>
        <p:spPr>
          <a:xfrm>
            <a:off x="734835" y="3254345"/>
            <a:ext cx="6393028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latin typeface="Avenir Book"/>
                <a:ea typeface="Avenir Book"/>
                <a:cs typeface="Avenir Book"/>
                <a:sym typeface="Avenir Book"/>
              </a:defRPr>
            </a:pPr>
            <a:r>
              <a:t>Vuoden 2016 </a:t>
            </a:r>
            <a:r>
              <a:rPr>
                <a:latin typeface="Avenir Heavy"/>
                <a:ea typeface="Avenir Heavy"/>
                <a:cs typeface="Avenir Heavy"/>
                <a:sym typeface="Avenir Heavy"/>
              </a:rPr>
              <a:t>paikallisyhdistys</a:t>
            </a:r>
          </a:p>
        </p:txBody>
      </p:sp>
      <p:sp>
        <p:nvSpPr>
          <p:cNvPr id="131" name="Shape 131"/>
          <p:cNvSpPr/>
          <p:nvPr/>
        </p:nvSpPr>
        <p:spPr>
          <a:xfrm>
            <a:off x="839057" y="4661946"/>
            <a:ext cx="11005671" cy="6477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Hyvinvointimatka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Rokualle</a:t>
            </a:r>
            <a:r>
              <a:t> ja ulkomaanmatka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Viroon</a:t>
            </a:r>
          </a:p>
        </p:txBody>
      </p:sp>
      <p:sp>
        <p:nvSpPr>
          <p:cNvPr id="132" name="Shape 132"/>
          <p:cNvSpPr/>
          <p:nvPr/>
        </p:nvSpPr>
        <p:spPr>
          <a:xfrm>
            <a:off x="6694284" y="3944694"/>
            <a:ext cx="5941597" cy="6477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b="1">
                <a:latin typeface="Helvetica"/>
                <a:ea typeface="Helvetica"/>
                <a:cs typeface="Helvetica"/>
                <a:sym typeface="Helvetica"/>
              </a:rPr>
              <a:t>Elokuvailta </a:t>
            </a:r>
            <a:r>
              <a:t>ja etkot Butterfly</a:t>
            </a:r>
          </a:p>
        </p:txBody>
      </p:sp>
      <p:sp>
        <p:nvSpPr>
          <p:cNvPr id="133" name="Shape 133"/>
          <p:cNvSpPr/>
          <p:nvPr/>
        </p:nvSpPr>
        <p:spPr>
          <a:xfrm>
            <a:off x="783232" y="5417299"/>
            <a:ext cx="11117321" cy="6477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b="1">
                <a:latin typeface="Helvetica"/>
                <a:ea typeface="Helvetica"/>
                <a:cs typeface="Helvetica"/>
                <a:sym typeface="Helvetica"/>
              </a:rPr>
              <a:t>Kutsu meidät kylään</a:t>
            </a:r>
            <a:r>
              <a:t> Tiinan Treenipalvelu ja K-Rauta </a:t>
            </a:r>
          </a:p>
        </p:txBody>
      </p:sp>
      <p:sp>
        <p:nvSpPr>
          <p:cNvPr id="134" name="Shape 134"/>
          <p:cNvSpPr/>
          <p:nvPr/>
        </p:nvSpPr>
        <p:spPr>
          <a:xfrm>
            <a:off x="473857" y="6163132"/>
            <a:ext cx="6152574" cy="6477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b="1">
                <a:latin typeface="Helvetica"/>
                <a:ea typeface="Helvetica"/>
                <a:cs typeface="Helvetica"/>
                <a:sym typeface="Helvetica"/>
              </a:rPr>
              <a:t>Nuorten Yrittäjien</a:t>
            </a:r>
            <a:r>
              <a:t> tilaisuudet</a:t>
            </a:r>
          </a:p>
        </p:txBody>
      </p:sp>
      <p:sp>
        <p:nvSpPr>
          <p:cNvPr id="135" name="Shape 135"/>
          <p:cNvSpPr/>
          <p:nvPr/>
        </p:nvSpPr>
        <p:spPr>
          <a:xfrm>
            <a:off x="7127863" y="8257983"/>
            <a:ext cx="5807923" cy="13208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7085620" y="8438663"/>
            <a:ext cx="5943935" cy="948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5500">
                <a:solidFill>
                  <a:srgbClr val="53585F"/>
                </a:solidFill>
              </a:defRPr>
            </a:pPr>
            <a:r>
              <a:rPr lang="fi-FI" dirty="0"/>
              <a:t>Yli 60 u</a:t>
            </a:r>
            <a:r>
              <a:rPr dirty="0" err="1"/>
              <a:t>utta</a:t>
            </a:r>
            <a:r>
              <a:rPr dirty="0"/>
              <a:t> </a:t>
            </a:r>
            <a:r>
              <a:rPr dirty="0" err="1"/>
              <a:t>jäsentä</a:t>
            </a:r>
            <a:endParaRPr dirty="0"/>
          </a:p>
        </p:txBody>
      </p:sp>
      <p:sp>
        <p:nvSpPr>
          <p:cNvPr id="137" name="Shape 137"/>
          <p:cNvSpPr/>
          <p:nvPr/>
        </p:nvSpPr>
        <p:spPr>
          <a:xfrm>
            <a:off x="6994482" y="6102656"/>
            <a:ext cx="5943935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b="1" dirty="0" err="1">
                <a:latin typeface="Helvetica"/>
                <a:ea typeface="Helvetica"/>
                <a:cs typeface="Helvetica"/>
                <a:sym typeface="Helvetica"/>
              </a:rPr>
              <a:t>ToTo</a:t>
            </a:r>
            <a:r>
              <a:rPr lang="fi-FI" b="1" dirty="0">
                <a:latin typeface="Helvetica"/>
                <a:ea typeface="Helvetica"/>
                <a:cs typeface="Helvetica"/>
                <a:sym typeface="Helvetica"/>
              </a:rPr>
              <a:t>-</a:t>
            </a:r>
            <a:r>
              <a:rPr b="1" dirty="0" err="1">
                <a:latin typeface="Helvetica"/>
                <a:ea typeface="Helvetica"/>
                <a:cs typeface="Helvetica"/>
                <a:sym typeface="Helvetica"/>
              </a:rPr>
              <a:t>lounaat</a:t>
            </a:r>
            <a:r>
              <a:rPr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 err="1"/>
              <a:t>kerran</a:t>
            </a:r>
            <a:r>
              <a:rPr dirty="0"/>
              <a:t> </a:t>
            </a:r>
            <a:r>
              <a:rPr dirty="0" err="1"/>
              <a:t>kuussa</a:t>
            </a:r>
            <a:endParaRPr dirty="0"/>
          </a:p>
        </p:txBody>
      </p:sp>
      <p:sp>
        <p:nvSpPr>
          <p:cNvPr id="138" name="Shape 138"/>
          <p:cNvSpPr/>
          <p:nvPr/>
        </p:nvSpPr>
        <p:spPr>
          <a:xfrm>
            <a:off x="325561" y="7600817"/>
            <a:ext cx="6398367" cy="1193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b="1">
                <a:latin typeface="Helvetica"/>
                <a:ea typeface="Helvetica"/>
                <a:cs typeface="Helvetica"/>
                <a:sym typeface="Helvetica"/>
              </a:rPr>
              <a:t>Vuoden yrittäjä, </a:t>
            </a:r>
            <a:r>
              <a:t>nuori yrittäjä </a:t>
            </a:r>
          </a:p>
          <a:p>
            <a:r>
              <a:t>sekä taistelijan tunnustus</a:t>
            </a:r>
          </a:p>
        </p:txBody>
      </p:sp>
      <p:sp>
        <p:nvSpPr>
          <p:cNvPr id="139" name="Shape 139"/>
          <p:cNvSpPr/>
          <p:nvPr/>
        </p:nvSpPr>
        <p:spPr>
          <a:xfrm>
            <a:off x="1596058" y="8879216"/>
            <a:ext cx="511197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lang="fi-FI" b="1" dirty="0">
                <a:latin typeface="Helvetica"/>
                <a:ea typeface="Helvetica"/>
                <a:cs typeface="Helvetica"/>
                <a:sym typeface="Helvetica"/>
              </a:rPr>
              <a:t>53</a:t>
            </a:r>
            <a:r>
              <a:rPr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b="1" dirty="0" err="1">
                <a:latin typeface="Helvetica"/>
                <a:ea typeface="Helvetica"/>
                <a:cs typeface="Helvetica"/>
                <a:sym typeface="Helvetica"/>
              </a:rPr>
              <a:t>tiedotetta</a:t>
            </a:r>
            <a:r>
              <a:rPr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 err="1"/>
              <a:t>jäsenistölle</a:t>
            </a:r>
            <a:endParaRPr dirty="0"/>
          </a:p>
        </p:txBody>
      </p:sp>
      <p:sp>
        <p:nvSpPr>
          <p:cNvPr id="140" name="Shape 140"/>
          <p:cNvSpPr/>
          <p:nvPr/>
        </p:nvSpPr>
        <p:spPr>
          <a:xfrm>
            <a:off x="4251792" y="6897401"/>
            <a:ext cx="8142436" cy="6477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b="1">
                <a:latin typeface="Helvetica"/>
                <a:ea typeface="Helvetica"/>
                <a:cs typeface="Helvetica"/>
                <a:sym typeface="Helvetica"/>
              </a:rPr>
              <a:t>Soitto </a:t>
            </a:r>
            <a:r>
              <a:t>uusille sekä poistuneille jäsenille</a:t>
            </a:r>
          </a:p>
        </p:txBody>
      </p:sp>
      <p:sp>
        <p:nvSpPr>
          <p:cNvPr id="19" name="Shape 147">
            <a:extLst>
              <a:ext uri="{FF2B5EF4-FFF2-40B4-BE49-F238E27FC236}">
                <a16:creationId xmlns:a16="http://schemas.microsoft.com/office/drawing/2014/main" id="{28BC6D3D-777E-4DC7-999F-76F0039D1BD0}"/>
              </a:ext>
            </a:extLst>
          </p:cNvPr>
          <p:cNvSpPr/>
          <p:nvPr/>
        </p:nvSpPr>
        <p:spPr>
          <a:xfrm>
            <a:off x="159027" y="518863"/>
            <a:ext cx="3101960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lnSpc>
                <a:spcPct val="80000"/>
              </a:lnSpc>
              <a:defRPr sz="5000" cap="all" spc="0">
                <a:latin typeface="Impact"/>
                <a:ea typeface="Impact"/>
                <a:cs typeface="Impact"/>
                <a:sym typeface="Impact"/>
              </a:defRPr>
            </a:pPr>
            <a:r>
              <a:rPr lang="fi-FI" dirty="0"/>
              <a:t>toiminta</a:t>
            </a:r>
            <a:endParaRPr dirty="0"/>
          </a:p>
        </p:txBody>
      </p:sp>
      <p:sp>
        <p:nvSpPr>
          <p:cNvPr id="20" name="Shape 125">
            <a:extLst>
              <a:ext uri="{FF2B5EF4-FFF2-40B4-BE49-F238E27FC236}">
                <a16:creationId xmlns:a16="http://schemas.microsoft.com/office/drawing/2014/main" id="{F6AC245D-7C06-4B86-9395-C0C8CB29673B}"/>
              </a:ext>
            </a:extLst>
          </p:cNvPr>
          <p:cNvSpPr/>
          <p:nvPr/>
        </p:nvSpPr>
        <p:spPr>
          <a:xfrm>
            <a:off x="6660988" y="2408407"/>
            <a:ext cx="5331265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defRPr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lang="fi-FI" dirty="0" err="1"/>
              <a:t>Tsemppari</a:t>
            </a:r>
            <a:r>
              <a:rPr lang="fi-FI" dirty="0"/>
              <a:t>-kunniamaininta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30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300"/>
                            </p:stCondLst>
                            <p:childTnLst>
                              <p:par>
                                <p:cTn id="14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600"/>
                            </p:stCondLst>
                            <p:childTnLst>
                              <p:par>
                                <p:cTn id="17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600"/>
                            </p:stCondLst>
                            <p:childTnLst>
                              <p:par>
                                <p:cTn id="20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200"/>
                            </p:stCondLst>
                            <p:childTnLst>
                              <p:par>
                                <p:cTn id="23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9600"/>
                            </p:stCondLst>
                            <p:childTnLst>
                              <p:par>
                                <p:cTn id="26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200"/>
                            </p:stCondLst>
                            <p:childTnLst>
                              <p:par>
                                <p:cTn id="29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6600"/>
                            </p:stCondLst>
                            <p:childTnLst>
                              <p:par>
                                <p:cTn id="32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9300"/>
                            </p:stCondLst>
                            <p:childTnLst>
                              <p:par>
                                <p:cTn id="35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1600"/>
                            </p:stCondLst>
                            <p:childTnLst>
                              <p:par>
                                <p:cTn id="38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6700"/>
                            </p:stCondLst>
                            <p:childTnLst>
                              <p:par>
                                <p:cTn id="41" presetID="1" presetClass="entr" presetSubtype="0" fill="hold" grpId="13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9000"/>
                            </p:stCondLst>
                            <p:childTnLst>
                              <p:par>
                                <p:cTn id="44" presetID="1" presetClass="entr" presetSubtype="0" fill="hold" grpId="14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2700"/>
                            </p:stCondLst>
                            <p:childTnLst>
                              <p:par>
                                <p:cTn id="47" presetID="1" presetClass="entr" presetSubtype="0" fill="hold" grpId="15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3700"/>
                            </p:stCondLst>
                            <p:childTnLst>
                              <p:par>
                                <p:cTn id="50" presetID="23" presetClass="entr" presetSubtype="32" fill="hold" grpId="16" nodeType="afterEffect">
                                  <p:stCondLst>
                                    <p:cond delay="5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2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3" animBg="1" advAuto="0"/>
      <p:bldP spid="126" grpId="4" animBg="1" advAuto="0"/>
      <p:bldP spid="127" grpId="2" animBg="1" advAuto="0"/>
      <p:bldP spid="128" grpId="1" animBg="1" advAuto="0"/>
      <p:bldP spid="129" grpId="5" animBg="1" advAuto="0"/>
      <p:bldP spid="130" grpId="6" animBg="1" advAuto="0"/>
      <p:bldP spid="131" grpId="7" animBg="1" advAuto="0"/>
      <p:bldP spid="132" grpId="8" animBg="1" advAuto="0"/>
      <p:bldP spid="133" grpId="9" animBg="1" advAuto="0"/>
      <p:bldP spid="134" grpId="10" animBg="1" advAuto="0"/>
      <p:bldP spid="135" grpId="15" animBg="1" advAuto="0"/>
      <p:bldP spid="136" grpId="16" animBg="1" advAuto="0"/>
      <p:bldP spid="137" grpId="11" animBg="1" advAuto="0"/>
      <p:bldP spid="138" grpId="12" animBg="1" advAuto="0"/>
      <p:bldP spid="139" grpId="13" animBg="1" advAuto="0"/>
      <p:bldP spid="140" grpId="14" animBg="1" advAuto="0"/>
      <p:bldP spid="20" grpId="0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/>
        </p:nvSpPr>
        <p:spPr>
          <a:xfrm>
            <a:off x="183672" y="474472"/>
            <a:ext cx="4349523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80000"/>
              </a:lnSpc>
              <a:defRPr sz="5000" cap="all" spc="0">
                <a:latin typeface="Impact"/>
                <a:ea typeface="Impact"/>
                <a:cs typeface="Impact"/>
                <a:sym typeface="Impact"/>
              </a:defRPr>
            </a:pPr>
            <a:r>
              <a:rPr lang="fi-FI" dirty="0"/>
              <a:t>Yhteiskunta-</a:t>
            </a:r>
            <a:br>
              <a:rPr lang="fi-FI" dirty="0"/>
            </a:br>
            <a:r>
              <a:rPr lang="fi-FI" dirty="0"/>
              <a:t>vaikuttaminen</a:t>
            </a:r>
            <a:endParaRPr dirty="0"/>
          </a:p>
        </p:txBody>
      </p:sp>
      <p:sp>
        <p:nvSpPr>
          <p:cNvPr id="148" name="Shape 148"/>
          <p:cNvSpPr/>
          <p:nvPr/>
        </p:nvSpPr>
        <p:spPr>
          <a:xfrm>
            <a:off x="844291" y="3073493"/>
            <a:ext cx="11869765" cy="5211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825499" indent="-825499" algn="l">
              <a:buSzPct val="73000"/>
              <a:buBlip>
                <a:blip r:embed="rId2"/>
              </a:buBlip>
              <a:defRPr sz="3000"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sz="3000" dirty="0" err="1">
                <a:latin typeface="Avenir Heavy"/>
              </a:rPr>
              <a:t>Uuden</a:t>
            </a:r>
            <a:r>
              <a:rPr sz="3000" dirty="0">
                <a:latin typeface="Avenir Heavy"/>
              </a:rPr>
              <a:t> </a:t>
            </a:r>
            <a:r>
              <a:rPr sz="3000" dirty="0" err="1">
                <a:latin typeface="Avenir Heavy"/>
                <a:ea typeface="Avenir Heavy"/>
                <a:cs typeface="Avenir Heavy"/>
                <a:sym typeface="Avenir Heavy"/>
              </a:rPr>
              <a:t>kaupunginhallituksen</a:t>
            </a:r>
            <a:r>
              <a:rPr sz="3000" dirty="0">
                <a:latin typeface="Avenir Heavy"/>
              </a:rPr>
              <a:t> </a:t>
            </a:r>
            <a:r>
              <a:rPr sz="3000" dirty="0" err="1">
                <a:latin typeface="Avenir Heavy"/>
              </a:rPr>
              <a:t>tapaaminen</a:t>
            </a:r>
            <a:r>
              <a:rPr sz="3000" dirty="0">
                <a:latin typeface="Avenir Heavy"/>
              </a:rPr>
              <a:t> </a:t>
            </a:r>
            <a:r>
              <a:rPr lang="fi-FI" sz="3000" dirty="0">
                <a:latin typeface="Avenir Heavy"/>
              </a:rPr>
              <a:t>kesäkuussa</a:t>
            </a:r>
            <a:endParaRPr sz="3000" dirty="0">
              <a:latin typeface="Avenir Heavy"/>
            </a:endParaRPr>
          </a:p>
          <a:p>
            <a:pPr marL="825499" indent="-825499" algn="l">
              <a:buSzPct val="73000"/>
              <a:buBlip>
                <a:blip r:embed="rId2"/>
              </a:buBlip>
              <a:defRPr sz="3000"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sz="3000" dirty="0" err="1">
                <a:latin typeface="Avenir Heavy"/>
                <a:ea typeface="Avenir Heavy"/>
                <a:cs typeface="Avenir Heavy"/>
                <a:sym typeface="Avenir Heavy"/>
              </a:rPr>
              <a:t>Kunnallisjohdon</a:t>
            </a:r>
            <a:r>
              <a:rPr sz="3000" dirty="0">
                <a:latin typeface="Avenir Heavy"/>
                <a:ea typeface="Avenir Heavy"/>
                <a:cs typeface="Avenir Heavy"/>
                <a:sym typeface="Avenir Heavy"/>
              </a:rPr>
              <a:t> </a:t>
            </a:r>
            <a:r>
              <a:rPr sz="3000" dirty="0" err="1">
                <a:latin typeface="Avenir Heavy"/>
                <a:ea typeface="Avenir Heavy"/>
                <a:cs typeface="Avenir Heavy"/>
                <a:sym typeface="Avenir Heavy"/>
              </a:rPr>
              <a:t>seminaari</a:t>
            </a:r>
            <a:r>
              <a:rPr sz="3000" dirty="0">
                <a:latin typeface="Avenir Heavy"/>
                <a:ea typeface="Avenir Heavy"/>
                <a:cs typeface="Avenir Heavy"/>
                <a:sym typeface="Avenir Heavy"/>
              </a:rPr>
              <a:t> </a:t>
            </a:r>
            <a:r>
              <a:rPr sz="3000" dirty="0">
                <a:latin typeface="Avenir Heavy"/>
              </a:rPr>
              <a:t>6 </a:t>
            </a:r>
            <a:r>
              <a:rPr sz="3000" dirty="0" err="1">
                <a:latin typeface="Avenir Heavy"/>
              </a:rPr>
              <a:t>osallistujaa</a:t>
            </a:r>
            <a:r>
              <a:rPr sz="3000" dirty="0">
                <a:latin typeface="Avenir Heavy"/>
              </a:rPr>
              <a:t> (2+2+2)</a:t>
            </a:r>
          </a:p>
          <a:p>
            <a:pPr marL="825499" indent="-825499" algn="l">
              <a:buSzPct val="73000"/>
              <a:buBlip>
                <a:blip r:embed="rId2"/>
              </a:buBlip>
              <a:defRPr sz="3000"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sz="3000" dirty="0" err="1">
                <a:latin typeface="Avenir Heavy"/>
              </a:rPr>
              <a:t>Kansanedustaja</a:t>
            </a:r>
            <a:r>
              <a:rPr sz="3000" dirty="0">
                <a:latin typeface="Avenir Heavy"/>
              </a:rPr>
              <a:t> </a:t>
            </a:r>
            <a:r>
              <a:rPr sz="3000" dirty="0" err="1">
                <a:latin typeface="Avenir Heavy"/>
                <a:ea typeface="Avenir Heavy"/>
                <a:cs typeface="Avenir Heavy"/>
                <a:sym typeface="Avenir Heavy"/>
              </a:rPr>
              <a:t>Essayah</a:t>
            </a:r>
            <a:r>
              <a:rPr sz="3000" dirty="0">
                <a:latin typeface="Avenir Heavy"/>
              </a:rPr>
              <a:t> </a:t>
            </a:r>
            <a:r>
              <a:rPr sz="3000" dirty="0" err="1">
                <a:latin typeface="Avenir Heavy"/>
              </a:rPr>
              <a:t>vieraana</a:t>
            </a:r>
            <a:r>
              <a:rPr sz="3000" dirty="0">
                <a:latin typeface="Avenir Heavy"/>
              </a:rPr>
              <a:t> - 7 </a:t>
            </a:r>
            <a:r>
              <a:rPr sz="3000" dirty="0" err="1">
                <a:latin typeface="Avenir Heavy"/>
              </a:rPr>
              <a:t>yritystä</a:t>
            </a:r>
            <a:endParaRPr sz="3000" dirty="0">
              <a:latin typeface="Avenir Heavy"/>
            </a:endParaRPr>
          </a:p>
          <a:p>
            <a:pPr marL="825499" indent="-825499" algn="l">
              <a:buSzPct val="73000"/>
              <a:buBlip>
                <a:blip r:embed="rId2"/>
              </a:buBlip>
              <a:defRPr sz="3000"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sz="3000" dirty="0" err="1">
                <a:latin typeface="Avenir Heavy"/>
                <a:ea typeface="Avenir Heavy"/>
                <a:cs typeface="Avenir Heavy"/>
                <a:sym typeface="Avenir Heavy"/>
              </a:rPr>
              <a:t>Hankintafoorumi</a:t>
            </a:r>
            <a:r>
              <a:rPr sz="3000" dirty="0">
                <a:latin typeface="Avenir Heavy"/>
              </a:rPr>
              <a:t> &gt; </a:t>
            </a:r>
            <a:r>
              <a:rPr sz="3000" dirty="0" err="1">
                <a:latin typeface="Avenir Heavy"/>
              </a:rPr>
              <a:t>yrittäjien</a:t>
            </a:r>
            <a:r>
              <a:rPr sz="3000" dirty="0">
                <a:latin typeface="Avenir Heavy"/>
              </a:rPr>
              <a:t> </a:t>
            </a:r>
            <a:r>
              <a:rPr sz="3000" dirty="0" err="1">
                <a:latin typeface="Avenir Heavy"/>
              </a:rPr>
              <a:t>edustaja</a:t>
            </a:r>
            <a:r>
              <a:rPr lang="fi-FI" sz="3000" dirty="0">
                <a:latin typeface="Avenir Heavy"/>
              </a:rPr>
              <a:t> mukana vaikuttamassa</a:t>
            </a:r>
            <a:endParaRPr sz="3000" dirty="0">
              <a:latin typeface="Avenir Heavy"/>
            </a:endParaRPr>
          </a:p>
          <a:p>
            <a:pPr marL="825499" indent="-825499" algn="l">
              <a:buSzPct val="73000"/>
              <a:buBlip>
                <a:blip r:embed="rId2"/>
              </a:buBlip>
              <a:defRPr sz="3000"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sz="3000" dirty="0" err="1">
                <a:latin typeface="Avenir Heavy"/>
              </a:rPr>
              <a:t>Kaupungin</a:t>
            </a:r>
            <a:r>
              <a:rPr sz="3000" dirty="0">
                <a:latin typeface="Avenir Heavy"/>
              </a:rPr>
              <a:t> </a:t>
            </a:r>
            <a:r>
              <a:rPr sz="3000" dirty="0" err="1">
                <a:latin typeface="Avenir Heavy"/>
                <a:ea typeface="Avenir Heavy"/>
                <a:cs typeface="Avenir Heavy"/>
                <a:sym typeface="Avenir Heavy"/>
              </a:rPr>
              <a:t>hankinnat</a:t>
            </a:r>
            <a:r>
              <a:rPr sz="3000" dirty="0">
                <a:latin typeface="Avenir Heavy"/>
              </a:rPr>
              <a:t> </a:t>
            </a:r>
            <a:r>
              <a:rPr sz="3000" dirty="0" err="1">
                <a:latin typeface="Avenir Heavy"/>
              </a:rPr>
              <a:t>elinvoimayksikön</a:t>
            </a:r>
            <a:r>
              <a:rPr sz="3000" dirty="0">
                <a:latin typeface="Avenir Heavy"/>
              </a:rPr>
              <a:t> </a:t>
            </a:r>
            <a:r>
              <a:rPr sz="3000" dirty="0" err="1">
                <a:latin typeface="Avenir Heavy"/>
              </a:rPr>
              <a:t>uutiskirjeeseen</a:t>
            </a:r>
            <a:endParaRPr lang="fi-FI" sz="3000" dirty="0">
              <a:latin typeface="Avenir Heavy"/>
            </a:endParaRPr>
          </a:p>
          <a:p>
            <a:pPr marL="825499" indent="-825499" algn="l">
              <a:buSzPct val="73000"/>
              <a:buBlip>
                <a:blip r:embed="rId2"/>
              </a:buBlip>
              <a:defRPr sz="3000"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lang="fi-FI" sz="3000" dirty="0">
                <a:latin typeface="Avenir Heavy"/>
                <a:ea typeface="Avenir Heavy"/>
                <a:cs typeface="Avenir Heavy"/>
                <a:sym typeface="Avenir Heavy"/>
              </a:rPr>
              <a:t>Esitys takausprovisiosta</a:t>
            </a:r>
            <a:br>
              <a:rPr lang="fi-FI" sz="3000" dirty="0">
                <a:latin typeface="Avenir Heavy"/>
                <a:ea typeface="Avenir Heavy"/>
                <a:cs typeface="Avenir Heavy"/>
                <a:sym typeface="Avenir Heavy"/>
              </a:rPr>
            </a:br>
            <a:r>
              <a:rPr lang="fi-FI" sz="3000" dirty="0">
                <a:latin typeface="Avenir Heavy"/>
              </a:rPr>
              <a:t>kevät 2016 &gt; valtuusto 23.10.2017</a:t>
            </a:r>
            <a:endParaRPr sz="3000" dirty="0">
              <a:latin typeface="Avenir Heavy"/>
            </a:endParaRPr>
          </a:p>
          <a:p>
            <a:pPr marL="825499" indent="-825499" algn="l">
              <a:buSzPct val="73000"/>
              <a:buBlip>
                <a:blip r:embed="rId2"/>
              </a:buBlip>
              <a:defRPr sz="3000"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sz="3000" dirty="0" err="1">
                <a:latin typeface="Avenir Heavy"/>
                <a:ea typeface="Avenir Heavy"/>
                <a:cs typeface="Avenir Heavy"/>
                <a:sym typeface="Avenir Heavy"/>
              </a:rPr>
              <a:t>Uimahallin</a:t>
            </a:r>
            <a:r>
              <a:rPr sz="3000" dirty="0">
                <a:latin typeface="Avenir Heavy"/>
                <a:ea typeface="Avenir Heavy"/>
                <a:cs typeface="Avenir Heavy"/>
                <a:sym typeface="Avenir Heavy"/>
              </a:rPr>
              <a:t> </a:t>
            </a:r>
            <a:r>
              <a:rPr sz="3000" dirty="0" err="1">
                <a:latin typeface="Avenir Heavy"/>
                <a:ea typeface="Avenir Heavy"/>
                <a:cs typeface="Avenir Heavy"/>
                <a:sym typeface="Avenir Heavy"/>
              </a:rPr>
              <a:t>aloite</a:t>
            </a:r>
            <a:r>
              <a:rPr sz="3000" dirty="0">
                <a:latin typeface="Avenir Heavy"/>
              </a:rPr>
              <a:t> (</a:t>
            </a:r>
            <a:r>
              <a:rPr sz="3000" dirty="0" err="1">
                <a:latin typeface="Avenir Heavy"/>
              </a:rPr>
              <a:t>kevät</a:t>
            </a:r>
            <a:r>
              <a:rPr sz="3000" dirty="0">
                <a:latin typeface="Avenir Heavy"/>
              </a:rPr>
              <a:t> 2016) ja </a:t>
            </a:r>
            <a:r>
              <a:rPr sz="3000" dirty="0" err="1">
                <a:latin typeface="Avenir Heavy"/>
                <a:ea typeface="Avenir Heavy"/>
                <a:cs typeface="Avenir Heavy"/>
                <a:sym typeface="Avenir Heavy"/>
              </a:rPr>
              <a:t>mielipide</a:t>
            </a:r>
            <a:r>
              <a:rPr sz="3000" dirty="0">
                <a:latin typeface="Avenir Heavy"/>
              </a:rPr>
              <a:t> 31.10.2017</a:t>
            </a:r>
          </a:p>
          <a:p>
            <a:pPr marL="825499" indent="-825499" algn="l">
              <a:buSzPct val="73000"/>
              <a:buBlip>
                <a:blip r:embed="rId2"/>
              </a:buBlip>
              <a:defRPr sz="3000"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sz="3000" dirty="0" err="1">
                <a:latin typeface="Avenir Heavy"/>
                <a:ea typeface="Avenir Heavy"/>
                <a:cs typeface="Avenir Heavy"/>
                <a:sym typeface="Avenir Heavy"/>
              </a:rPr>
              <a:t>Vetoomus</a:t>
            </a:r>
            <a:r>
              <a:rPr sz="3000" dirty="0">
                <a:latin typeface="Avenir Heavy"/>
                <a:ea typeface="Avenir Heavy"/>
                <a:cs typeface="Avenir Heavy"/>
                <a:sym typeface="Avenir Heavy"/>
              </a:rPr>
              <a:t> </a:t>
            </a:r>
            <a:r>
              <a:rPr sz="3000" dirty="0" err="1">
                <a:latin typeface="Avenir Heavy"/>
                <a:ea typeface="Avenir Heavy"/>
                <a:cs typeface="Avenir Heavy"/>
                <a:sym typeface="Avenir Heavy"/>
              </a:rPr>
              <a:t>käräjäoikeuden</a:t>
            </a:r>
            <a:r>
              <a:rPr sz="3000" dirty="0">
                <a:latin typeface="Avenir Heavy"/>
                <a:ea typeface="Avenir Heavy"/>
                <a:cs typeface="Avenir Heavy"/>
                <a:sym typeface="Avenir Heavy"/>
              </a:rPr>
              <a:t> </a:t>
            </a:r>
            <a:r>
              <a:rPr sz="3000" dirty="0" err="1">
                <a:latin typeface="Avenir Heavy"/>
                <a:ea typeface="Avenir Heavy"/>
                <a:cs typeface="Avenir Heavy"/>
                <a:sym typeface="Avenir Heavy"/>
              </a:rPr>
              <a:t>kanslian</a:t>
            </a:r>
            <a:r>
              <a:rPr sz="3000" dirty="0">
                <a:latin typeface="Avenir Heavy"/>
                <a:ea typeface="Avenir Heavy"/>
                <a:cs typeface="Avenir Heavy"/>
                <a:sym typeface="Avenir Heavy"/>
              </a:rPr>
              <a:t> </a:t>
            </a:r>
            <a:r>
              <a:rPr sz="3000" dirty="0" err="1">
                <a:latin typeface="Avenir Heavy"/>
                <a:ea typeface="Avenir Heavy"/>
                <a:cs typeface="Avenir Heavy"/>
                <a:sym typeface="Avenir Heavy"/>
              </a:rPr>
              <a:t>puolesta</a:t>
            </a:r>
            <a:r>
              <a:rPr sz="3000" dirty="0">
                <a:latin typeface="Avenir Heavy"/>
                <a:ea typeface="Avenir Heavy"/>
                <a:cs typeface="Avenir Heavy"/>
                <a:sym typeface="Avenir Heavy"/>
              </a:rPr>
              <a:t> </a:t>
            </a:r>
            <a:r>
              <a:rPr sz="3000" dirty="0">
                <a:latin typeface="Avenir Heavy"/>
              </a:rPr>
              <a:t>IS 2.11.2017 </a:t>
            </a:r>
            <a:br>
              <a:rPr sz="3000" dirty="0">
                <a:latin typeface="Avenir Heavy"/>
              </a:rPr>
            </a:br>
            <a:r>
              <a:rPr sz="3000" dirty="0">
                <a:latin typeface="Avenir Heavy"/>
              </a:rPr>
              <a:t>(</a:t>
            </a:r>
            <a:r>
              <a:rPr sz="3000" dirty="0" err="1">
                <a:latin typeface="Avenir Heavy"/>
              </a:rPr>
              <a:t>Yrittäjät</a:t>
            </a:r>
            <a:r>
              <a:rPr sz="3000" dirty="0">
                <a:latin typeface="Avenir Heavy"/>
              </a:rPr>
              <a:t> </a:t>
            </a:r>
            <a:r>
              <a:rPr sz="3000" dirty="0" err="1">
                <a:latin typeface="Avenir Heavy"/>
              </a:rPr>
              <a:t>Iisalmi</a:t>
            </a:r>
            <a:r>
              <a:rPr sz="3000" dirty="0">
                <a:latin typeface="Avenir Heavy"/>
              </a:rPr>
              <a:t>/</a:t>
            </a:r>
            <a:r>
              <a:rPr sz="3000" dirty="0" err="1">
                <a:latin typeface="Avenir Heavy"/>
              </a:rPr>
              <a:t>Varkaus</a:t>
            </a:r>
            <a:r>
              <a:rPr sz="3000" dirty="0">
                <a:latin typeface="Avenir Heavy"/>
              </a:rPr>
              <a:t>, </a:t>
            </a:r>
            <a:r>
              <a:rPr sz="3000" dirty="0" err="1">
                <a:latin typeface="Avenir Heavy"/>
              </a:rPr>
              <a:t>Kaupungit</a:t>
            </a:r>
            <a:r>
              <a:rPr sz="3000" dirty="0">
                <a:latin typeface="Avenir Heavy"/>
              </a:rPr>
              <a:t> </a:t>
            </a:r>
            <a:r>
              <a:rPr sz="3000" dirty="0" err="1">
                <a:latin typeface="Avenir Heavy"/>
              </a:rPr>
              <a:t>Iisalmi</a:t>
            </a:r>
            <a:r>
              <a:rPr sz="3000" dirty="0">
                <a:latin typeface="Avenir Heavy"/>
              </a:rPr>
              <a:t>/</a:t>
            </a:r>
            <a:r>
              <a:rPr sz="3000" dirty="0" err="1">
                <a:latin typeface="Avenir Heavy"/>
              </a:rPr>
              <a:t>Varkaus</a:t>
            </a:r>
            <a:r>
              <a:rPr sz="3000" dirty="0">
                <a:latin typeface="Avenir Heavy"/>
              </a:rPr>
              <a:t>, </a:t>
            </a:r>
            <a:r>
              <a:rPr sz="3000" dirty="0" err="1">
                <a:latin typeface="Avenir Heavy"/>
              </a:rPr>
              <a:t>Kauppakamarit</a:t>
            </a:r>
            <a:r>
              <a:rPr sz="3000" dirty="0">
                <a:latin typeface="Avenir Heavy"/>
              </a:rPr>
              <a:t> </a:t>
            </a:r>
            <a:r>
              <a:rPr sz="3000" dirty="0" err="1">
                <a:latin typeface="Avenir Heavy"/>
              </a:rPr>
              <a:t>Ylä-Savo</a:t>
            </a:r>
            <a:r>
              <a:rPr sz="3000" dirty="0">
                <a:latin typeface="Avenir Heavy"/>
              </a:rPr>
              <a:t>/</a:t>
            </a:r>
            <a:r>
              <a:rPr sz="3000" dirty="0" err="1">
                <a:latin typeface="Avenir Heavy"/>
              </a:rPr>
              <a:t>Varkaus</a:t>
            </a:r>
            <a:r>
              <a:rPr sz="3000" dirty="0">
                <a:latin typeface="Avenir Heavy"/>
              </a:rPr>
              <a:t>)</a:t>
            </a:r>
          </a:p>
        </p:txBody>
      </p:sp>
      <p:sp>
        <p:nvSpPr>
          <p:cNvPr id="151" name="Shape 151"/>
          <p:cNvSpPr/>
          <p:nvPr/>
        </p:nvSpPr>
        <p:spPr>
          <a:xfrm>
            <a:off x="4562640" y="474472"/>
            <a:ext cx="11869766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825499" indent="-825499" algn="l">
              <a:buSzPct val="73000"/>
              <a:buBlip>
                <a:blip r:embed="rId2"/>
              </a:buBlip>
              <a:defRPr sz="2400">
                <a:latin typeface="Avenir Book"/>
                <a:ea typeface="Avenir Book"/>
                <a:cs typeface="Avenir Book"/>
                <a:sym typeface="Avenir Book"/>
              </a:defRPr>
            </a:pPr>
            <a:r>
              <a:rPr>
                <a:latin typeface="Avenir Heavy"/>
                <a:ea typeface="Avenir Heavy"/>
                <a:cs typeface="Avenir Heavy"/>
                <a:sym typeface="Avenir Heavy"/>
              </a:rPr>
              <a:t>Aloite vuokravapaista </a:t>
            </a:r>
            <a:r>
              <a:t>kuukausista</a:t>
            </a:r>
            <a:endParaRPr>
              <a:latin typeface="Avenir Heavy"/>
              <a:ea typeface="Avenir Heavy"/>
              <a:cs typeface="Avenir Heavy"/>
              <a:sym typeface="Avenir Heavy"/>
            </a:endParaRPr>
          </a:p>
          <a:p>
            <a:pPr marL="825499" indent="-825499" algn="l">
              <a:buSzPct val="73000"/>
              <a:buBlip>
                <a:blip r:embed="rId2"/>
              </a:buBlip>
              <a:defRPr sz="2400">
                <a:latin typeface="Avenir Book"/>
                <a:ea typeface="Avenir Book"/>
                <a:cs typeface="Avenir Book"/>
                <a:sym typeface="Avenir Book"/>
              </a:defRPr>
            </a:pPr>
            <a:r>
              <a:rPr>
                <a:latin typeface="Avenir Heavy"/>
                <a:ea typeface="Avenir Heavy"/>
                <a:cs typeface="Avenir Heavy"/>
                <a:sym typeface="Avenir Heavy"/>
              </a:rPr>
              <a:t>Aamujunan </a:t>
            </a:r>
            <a:r>
              <a:t>tarpeellisuus selvitykseen osallistuminen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1" animBg="1" advAuto="0"/>
      <p:bldP spid="151" grpId="4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/>
        </p:nvSpPr>
        <p:spPr>
          <a:xfrm>
            <a:off x="433654" y="2496332"/>
            <a:ext cx="12137493" cy="4439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90000"/>
              </a:lnSpc>
              <a:spcBef>
                <a:spcPts val="100"/>
              </a:spcBef>
              <a:defRPr sz="10000" cap="all" spc="0"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r>
              <a:t>Vaikutusvalta ansaitaan yhteistyöllä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dissolve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118</Words>
  <Application>Microsoft Office PowerPoint</Application>
  <PresentationFormat>Mukautettu</PresentationFormat>
  <Paragraphs>33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11" baseType="lpstr">
      <vt:lpstr>Avenir Book</vt:lpstr>
      <vt:lpstr>Avenir Heavy</vt:lpstr>
      <vt:lpstr>Helvetica</vt:lpstr>
      <vt:lpstr>Helvetica Light</vt:lpstr>
      <vt:lpstr>Helvetica Neue</vt:lpstr>
      <vt:lpstr>Impact</vt:lpstr>
      <vt:lpstr>White</vt:lpstr>
      <vt:lpstr>Iisalmen Yrittäjät ry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Iisalmen Yrittäjät ry.</dc:title>
  <cp:lastModifiedBy>Heidi Leinonen</cp:lastModifiedBy>
  <cp:revision>4</cp:revision>
  <dcterms:modified xsi:type="dcterms:W3CDTF">2017-12-03T14:39:20Z</dcterms:modified>
</cp:coreProperties>
</file>