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4" r:id="rId6"/>
    <p:sldId id="266" r:id="rId7"/>
    <p:sldId id="268" r:id="rId8"/>
    <p:sldId id="270" r:id="rId9"/>
    <p:sldId id="272" r:id="rId10"/>
    <p:sldId id="274" r:id="rId11"/>
    <p:sldId id="276" r:id="rId12"/>
    <p:sldId id="278" r:id="rId13"/>
    <p:sldId id="280" r:id="rId14"/>
    <p:sldId id="282" r:id="rId15"/>
    <p:sldId id="284" r:id="rId16"/>
    <p:sldId id="286" r:id="rId17"/>
    <p:sldId id="288" r:id="rId18"/>
    <p:sldId id="290" r:id="rId19"/>
    <p:sldId id="292" r:id="rId20"/>
    <p:sldId id="294" r:id="rId21"/>
    <p:sldId id="296" r:id="rId22"/>
    <p:sldId id="298" r:id="rId23"/>
    <p:sldId id="300" r:id="rId24"/>
    <p:sldId id="302" r:id="rId25"/>
    <p:sldId id="304" r:id="rId26"/>
    <p:sldId id="306" r:id="rId27"/>
    <p:sldId id="308" r:id="rId28"/>
    <p:sldId id="310" r:id="rId29"/>
    <p:sldId id="312" r:id="rId30"/>
    <p:sldId id="314" r:id="rId31"/>
    <p:sldId id="316" r:id="rId32"/>
    <p:sldId id="318" r:id="rId33"/>
    <p:sldId id="320" r:id="rId34"/>
    <p:sldId id="322" r:id="rId35"/>
    <p:sldId id="324" r:id="rId36"/>
    <p:sldId id="326" r:id="rId37"/>
    <p:sldId id="328" r:id="rId38"/>
    <p:sldId id="330" r:id="rId39"/>
    <p:sldId id="332" r:id="rId40"/>
    <p:sldId id="334" r:id="rId41"/>
  </p:sldIdLst>
  <p:sldSz cx="10691813" cy="7559675"/>
  <p:notesSz cx="6858000" cy="9144000"/>
  <p:custDataLst>
    <p:tags r:id="rId42"/>
  </p:custDataLst>
  <p:defaultTextStyle>
    <a:defPPr>
      <a:defRPr lang="en-US" smtId="4294967295"/>
    </a:defPPr>
    <a:lvl1pPr marL="0" algn="l" defTabSz="914400" rtl="0" eaLnBrk="1" latinLnBrk="0" hangingPunct="1">
      <a:defRPr sz="1800" kern="1200" smtId="4294967295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 smtId="4294967295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 smtId="4294967295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 smtId="4294967295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 smtId="4294967295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 smtId="4294967295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 smtId="4294967295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 smtId="4294967295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 smtId="4294967295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3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Valitse yrityksesi toimiala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12%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188-469B-9E40-C02A6C0702A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15%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188-469B-9E40-C02A6C0702A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i-FI"/>
                      <a:t>12%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6188-469B-9E40-C02A6C0702A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fi-FI"/>
                      <a:t>61%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6188-469B-9E40-C02A6C0702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Teollisuus</c:v>
                </c:pt>
                <c:pt idx="1">
                  <c:v>Kauppa</c:v>
                </c:pt>
                <c:pt idx="2">
                  <c:v>Rakentaminen</c:v>
                </c:pt>
                <c:pt idx="3">
                  <c:v>Palvelut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0.12</c:v>
                </c:pt>
                <c:pt idx="1">
                  <c:v>0.15</c:v>
                </c:pt>
                <c:pt idx="2">
                  <c:v>0.12</c:v>
                </c:pt>
                <c:pt idx="3">
                  <c:v>0.61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188-469B-9E40-C02A6C0702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Luotatko siihen, että yrityksesi selviää koronakriisin toisesta aallosta?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65%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B18-4254-87C4-83C12CF90B4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32%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B18-4254-87C4-83C12CF90B4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i-FI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1B18-4254-87C4-83C12CF90B4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fi-FI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B18-4254-87C4-83C12CF90B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Kyllä</c:v>
                </c:pt>
                <c:pt idx="1">
                  <c:v>Ehkä</c:v>
                </c:pt>
                <c:pt idx="2">
                  <c:v>En</c:v>
                </c:pt>
                <c:pt idx="3">
                  <c:v>Ajatuksia: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0.65</c:v>
                </c:pt>
                <c:pt idx="1">
                  <c:v>0.32</c:v>
                </c:pt>
                <c:pt idx="2">
                  <c:v>0.03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B18-4254-87C4-83C12CF90B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Oletko joutunut tekemään yrityksessäsi sopeuttamisjärjestelyjä?(Voit valita useamman vaihtoehdon)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23%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135-4717-B28E-002C3A9A0C8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135-4717-B28E-002C3A9A0C8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i-FI"/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135-4717-B28E-002C3A9A0C8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fi-FI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135-4717-B28E-002C3A9A0C8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fi-FI"/>
                      <a:t>61%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135-4717-B28E-002C3A9A0C86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fi-FI"/>
                      <a:t>13%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0135-4717-B28E-002C3A9A0C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Olen lomauttanut</c:v>
                </c:pt>
                <c:pt idx="1">
                  <c:v>Olen irtisanonut</c:v>
                </c:pt>
                <c:pt idx="2">
                  <c:v>Harkitsen lomauttamista</c:v>
                </c:pt>
                <c:pt idx="3">
                  <c:v>Harkitsen irtisanomista</c:v>
                </c:pt>
                <c:pt idx="4">
                  <c:v>En ole joutunut tekemään sopeuttamisjärjestelyjä</c:v>
                </c:pt>
                <c:pt idx="5">
                  <c:v>Muu, mitä?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0.23</c:v>
                </c:pt>
                <c:pt idx="1">
                  <c:v>0.06</c:v>
                </c:pt>
                <c:pt idx="2">
                  <c:v>0.06</c:v>
                </c:pt>
                <c:pt idx="3">
                  <c:v>0.02</c:v>
                </c:pt>
                <c:pt idx="4">
                  <c:v>0.61</c:v>
                </c:pt>
                <c:pt idx="5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135-4717-B28E-002C3A9A0C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Onko koronatilanne vaikuttanut yrityksesi sairauspoissaolojen määrään?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12%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F66-4CD7-855E-033D20EFFE5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79%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F66-4CD7-855E-033D20EFFE5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i-FI"/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F66-4CD7-855E-033D20EFFE5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fi-FI"/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F66-4CD7-855E-033D20EFFE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Sairauspoissaolot ovat lisääntyneet</c:v>
                </c:pt>
                <c:pt idx="1">
                  <c:v>Sairauspoissaolot ovat pysyneet ennallaan</c:v>
                </c:pt>
                <c:pt idx="2">
                  <c:v>Sairauspoissaolot ovat vähentyneet</c:v>
                </c:pt>
                <c:pt idx="3">
                  <c:v>Mikä on mielestäsi suurin syy sairauspoissaolojen lisääntymiseen tai vähentymiseen?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0.12</c:v>
                </c:pt>
                <c:pt idx="1">
                  <c:v>0.79</c:v>
                </c:pt>
                <c:pt idx="2">
                  <c:v>0.08</c:v>
                </c:pt>
                <c:pt idx="3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F66-4CD7-855E-033D20EFFE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Haluatko, että HelpDesk-asiantuntijamme on sinuun yhteydessä yritysjärjestelyihin liittyen? Palvelu on maksuton.Yritysjärjestelyt ml mm. yrityssaneeraus, yrityksen hallittu alasajo, apu konkurssineuvontaan.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5279-445E-A69F-7BCD84A1A48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98%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5279-445E-A69F-7BCD84A1A4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Kyllä</c:v>
                </c:pt>
                <c:pt idx="1">
                  <c:v>En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0.02</c:v>
                </c:pt>
                <c:pt idx="1">
                  <c:v>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79-445E-A69F-7BCD84A1A4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Erittäin hyvä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51-45E7-8AAB-5FC236B5EEE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F26923"/>
            </a:solidFill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Erittäin hyvä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E51-45E7-8AAB-5FC236B5EEE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44A753"/>
            </a:solidFill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Erittäin hyvä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E51-45E7-8AAB-5FC236B5EEE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C08A02"/>
            </a:solidFill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Erittäin hyvä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E51-45E7-8AAB-5FC236B5EEE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22A1B4"/>
            </a:solidFill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Erittäin hyvä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E51-45E7-8AAB-5FC236B5EE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smtId="4294967295">
              <a:solidFill>
                <a:srgbClr val="333333"/>
              </a:solidFill>
              <a:latin typeface="Arial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Akuuttineuvonta: Erilaisten koronatukien hakeminen, lomakkeiden täyttäminen, korona-avustusten raportointi, maksatushakemukset näihin liittyen ja muu käytännön apu.Tarvitsetko/ haluatko, että HelpDesk-asiantuntija on sinuun yhteydessä akuuttineuvontaan liittyen? Palvelu on maksuton.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15F-4FDA-B3B1-3AED70CC4A7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95%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15F-4FDA-B3B1-3AED70CC4A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Kyllä</c:v>
                </c:pt>
                <c:pt idx="1">
                  <c:v>Ei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0.05</c:v>
                </c:pt>
                <c:pt idx="1">
                  <c:v>0.95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15F-4FDA-B3B1-3AED70CC4A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Haluatko, että HelpDesk-asiantuntija on sinuun yhteydessä yrityksesi kehittämiseen liittyen? Palvelu on maksuton. Liiketoiminnan kehittäminen: liiketoimintamallien tunnistaminen, kilpailutilanteen kartoitus, investoinnit, tuet ja laajentaminen jne.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11%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BBF-4E3E-8184-5D9B33C521D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89%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BBF-4E3E-8184-5D9B33C521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Kyllä</c:v>
                </c:pt>
                <c:pt idx="1">
                  <c:v>En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0.11</c:v>
                </c:pt>
                <c:pt idx="1">
                  <c:v>0.89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BF-4E3E-8184-5D9B33C521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Tarvitsetko yrityksellesi talousneuvontaa?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A8E-4B25-BA2C-BD2A507EE8D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A8E-4B25-BA2C-BD2A507EE8D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FA8E-4B25-BA2C-BD2A507EE8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Kyllä</c:v>
                </c:pt>
                <c:pt idx="1">
                  <c:v>En</c:v>
                </c:pt>
                <c:pt idx="2">
                  <c:v>En osaa sanoa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0.03</c:v>
                </c:pt>
                <c:pt idx="1">
                  <c:v>0.81</c:v>
                </c:pt>
                <c:pt idx="2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A8E-4B25-BA2C-BD2A507EE8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Miten Savon Yrittäjät on onnistunut mielestäsi Korona-ajan viestinnässä?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10%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444-4926-A406-B7849FE6F03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53%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444-4926-A406-B7849FE6F03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i-FI"/>
                      <a:t>28%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C444-4926-A406-B7849FE6F03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fi-FI"/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C444-4926-A406-B7849FE6F03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fi-FI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C444-4926-A406-B7849FE6F0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Erittäin hyvin</c:v>
                </c:pt>
                <c:pt idx="1">
                  <c:v>Hyvin</c:v>
                </c:pt>
                <c:pt idx="2">
                  <c:v>En osaa sanoa</c:v>
                </c:pt>
                <c:pt idx="3">
                  <c:v>Tyydyttävästi</c:v>
                </c:pt>
                <c:pt idx="4">
                  <c:v>Huonosti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0.1</c:v>
                </c:pt>
                <c:pt idx="1">
                  <c:v>0.53</c:v>
                </c:pt>
                <c:pt idx="2">
                  <c:v>0.28000000000000003</c:v>
                </c:pt>
                <c:pt idx="3">
                  <c:v>0.08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444-4926-A406-B7849FE6F0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Miten arvioita kotikuntasi/ kaupunkisi onnistuneen korona-ajan viestinnässä ja toiminnassa yritysten suuntaan?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7CD-4ADE-BBC2-CC41351D3D0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36%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7CD-4ADE-BBC2-CC41351D3D0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i-FI"/>
                      <a:t>32%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D7CD-4ADE-BBC2-CC41351D3D0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fi-FI"/>
                      <a:t>20%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7CD-4ADE-BBC2-CC41351D3D0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fi-FI"/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D7CD-4ADE-BBC2-CC41351D3D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Erittäin hyvin</c:v>
                </c:pt>
                <c:pt idx="1">
                  <c:v>Hyvin</c:v>
                </c:pt>
                <c:pt idx="2">
                  <c:v>En osaa sanoa</c:v>
                </c:pt>
                <c:pt idx="3">
                  <c:v>Tyydyttävästi</c:v>
                </c:pt>
                <c:pt idx="4">
                  <c:v>Huonosti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0.04</c:v>
                </c:pt>
                <c:pt idx="1">
                  <c:v>0.36</c:v>
                </c:pt>
                <c:pt idx="2">
                  <c:v>0.32</c:v>
                </c:pt>
                <c:pt idx="3">
                  <c:v>0.2</c:v>
                </c:pt>
                <c:pt idx="4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CD-4ADE-BBC2-CC41351D3D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Olen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t>42%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F74-4C50-B99E-BE412C3D9C0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t>35%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F74-4C50-B99E-BE412C3D9C0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t>23%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F74-4C50-B99E-BE412C3D9C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Yksinyrittäjä</c:v>
                </c:pt>
                <c:pt idx="1">
                  <c:v>Työnantajayrittäjä (1-5 henkilöä työllistävä)</c:v>
                </c:pt>
                <c:pt idx="2">
                  <c:v>Työnantajayrittäjä (6-249 henkilöä työllistävä)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0.42</c:v>
                </c:pt>
                <c:pt idx="1">
                  <c:v>0.35</c:v>
                </c:pt>
                <c:pt idx="2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F74-4C50-B99E-BE412C3D9C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Yrityksesi palvelut kohdentuvat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26%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281-4D05-9EB4-281328A91D1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21%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281-4D05-9EB4-281328A91D1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i-FI"/>
                      <a:t>53%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1281-4D05-9EB4-281328A91D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Yrityksille</c:v>
                </c:pt>
                <c:pt idx="1">
                  <c:v>Kuluttajille</c:v>
                </c:pt>
                <c:pt idx="2">
                  <c:v>Molemmille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0.26</c:v>
                </c:pt>
                <c:pt idx="1">
                  <c:v>0.21</c:v>
                </c:pt>
                <c:pt idx="2">
                  <c:v>0.53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81-4D05-9EB4-281328A91D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Yrityksesi kotipaikkakunta?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5568-4A31-9AC6-34FA501B4C6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5568-4A31-9AC6-34FA501B4C6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5568-4A31-9AC6-34FA501B4C6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5568-4A31-9AC6-34FA501B4C6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568-4A31-9AC6-34FA501B4C62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5568-4A31-9AC6-34FA501B4C62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5568-4A31-9AC6-34FA501B4C62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39%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5568-4A31-9AC6-34FA501B4C62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5568-4A31-9AC6-34FA501B4C62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5568-4A31-9AC6-34FA501B4C62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5568-4A31-9AC6-34FA501B4C62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5568-4A31-9AC6-34FA501B4C62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5568-4A31-9AC6-34FA501B4C62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5568-4A31-9AC6-34FA501B4C62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5568-4A31-9AC6-34FA501B4C62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5568-4A31-9AC6-34FA501B4C62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5568-4A31-9AC6-34FA501B4C62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5568-4A31-9AC6-34FA501B4C62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5568-4A31-9AC6-34FA501B4C62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5568-4A31-9AC6-34FA501B4C62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5568-4A31-9AC6-34FA501B4C62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568-4A31-9AC6-34FA501B4C62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568-4A31-9AC6-34FA501B4C62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7-5568-4A31-9AC6-34FA501B4C62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8-5568-4A31-9AC6-34FA501B4C62}"/>
                </c:ext>
              </c:extLst>
            </c:dLbl>
            <c:dLbl>
              <c:idx val="25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9-5568-4A31-9AC6-34FA501B4C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Sheet1!$A$2:$A$27</c:f>
              <c:strCache>
                <c:ptCount val="26"/>
                <c:pt idx="0">
                  <c:v>Iisalmi</c:v>
                </c:pt>
                <c:pt idx="1">
                  <c:v>Joroinen</c:v>
                </c:pt>
                <c:pt idx="2">
                  <c:v>Juankoski</c:v>
                </c:pt>
                <c:pt idx="3">
                  <c:v>Kaavi</c:v>
                </c:pt>
                <c:pt idx="4">
                  <c:v>Karttula</c:v>
                </c:pt>
                <c:pt idx="5">
                  <c:v>Keitele</c:v>
                </c:pt>
                <c:pt idx="6">
                  <c:v>Kiuruvesi</c:v>
                </c:pt>
                <c:pt idx="7">
                  <c:v>Kuopio</c:v>
                </c:pt>
                <c:pt idx="8">
                  <c:v>Lapinlahti</c:v>
                </c:pt>
                <c:pt idx="9">
                  <c:v>Leppävirta</c:v>
                </c:pt>
                <c:pt idx="10">
                  <c:v>Maaninka</c:v>
                </c:pt>
                <c:pt idx="11">
                  <c:v>Nilsiä</c:v>
                </c:pt>
                <c:pt idx="12">
                  <c:v>Pielavesi</c:v>
                </c:pt>
                <c:pt idx="13">
                  <c:v>Rautalampi</c:v>
                </c:pt>
                <c:pt idx="14">
                  <c:v>Rautavaara</c:v>
                </c:pt>
                <c:pt idx="15">
                  <c:v>Siilinjärvi</c:v>
                </c:pt>
                <c:pt idx="16">
                  <c:v>Sonkajärvi</c:v>
                </c:pt>
                <c:pt idx="17">
                  <c:v>Suonenjoki</c:v>
                </c:pt>
                <c:pt idx="18">
                  <c:v>Tervo</c:v>
                </c:pt>
                <c:pt idx="19">
                  <c:v>Tuusniemi</c:v>
                </c:pt>
                <c:pt idx="20">
                  <c:v>Varkaus</c:v>
                </c:pt>
                <c:pt idx="21">
                  <c:v>Varpaisjärvi</c:v>
                </c:pt>
                <c:pt idx="22">
                  <c:v>Vehmersalmi</c:v>
                </c:pt>
                <c:pt idx="23">
                  <c:v>Vesanto</c:v>
                </c:pt>
                <c:pt idx="24">
                  <c:v>Vieremä</c:v>
                </c:pt>
                <c:pt idx="25">
                  <c:v>Muu</c:v>
                </c:pt>
              </c:strCache>
            </c:str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0.12</c:v>
                </c:pt>
                <c:pt idx="1">
                  <c:v>0.01</c:v>
                </c:pt>
                <c:pt idx="2">
                  <c:v>0.01</c:v>
                </c:pt>
                <c:pt idx="3">
                  <c:v>0.01</c:v>
                </c:pt>
                <c:pt idx="4">
                  <c:v>0</c:v>
                </c:pt>
                <c:pt idx="5">
                  <c:v>0.01</c:v>
                </c:pt>
                <c:pt idx="6">
                  <c:v>0.05</c:v>
                </c:pt>
                <c:pt idx="7">
                  <c:v>0.39</c:v>
                </c:pt>
                <c:pt idx="8">
                  <c:v>0.04</c:v>
                </c:pt>
                <c:pt idx="9">
                  <c:v>0.03</c:v>
                </c:pt>
                <c:pt idx="10">
                  <c:v>0.01</c:v>
                </c:pt>
                <c:pt idx="11">
                  <c:v>0.02</c:v>
                </c:pt>
                <c:pt idx="12">
                  <c:v>0.03</c:v>
                </c:pt>
                <c:pt idx="13">
                  <c:v>0.02</c:v>
                </c:pt>
                <c:pt idx="14">
                  <c:v>0.01</c:v>
                </c:pt>
                <c:pt idx="15">
                  <c:v>0.08</c:v>
                </c:pt>
                <c:pt idx="16">
                  <c:v>0.02</c:v>
                </c:pt>
                <c:pt idx="17">
                  <c:v>0.03</c:v>
                </c:pt>
                <c:pt idx="18">
                  <c:v>0.01</c:v>
                </c:pt>
                <c:pt idx="19">
                  <c:v>0.01</c:v>
                </c:pt>
                <c:pt idx="20">
                  <c:v>0.05</c:v>
                </c:pt>
                <c:pt idx="21">
                  <c:v>0</c:v>
                </c:pt>
                <c:pt idx="22">
                  <c:v>0</c:v>
                </c:pt>
                <c:pt idx="23">
                  <c:v>0.02</c:v>
                </c:pt>
                <c:pt idx="24">
                  <c:v>0.01</c:v>
                </c:pt>
                <c:pt idx="25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5568-4A31-9AC6-34FA501B4C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Onko yrityksesi loppuvuoden 2020 myynti: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6A3-4521-B5E0-C14CAA7AB04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6A3-4521-B5E0-C14CAA7AB04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i-FI"/>
                      <a:t>17%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46A3-4521-B5E0-C14CAA7AB04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fi-FI"/>
                      <a:t>26%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46A3-4521-B5E0-C14CAA7AB04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fi-FI"/>
                      <a:t>23%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46A3-4521-B5E0-C14CAA7AB04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fi-FI"/>
                      <a:t>19%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46A3-4521-B5E0-C14CAA7AB04D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fi-FI"/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46A3-4521-B5E0-C14CAA7AB04D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fi-FI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46A3-4521-B5E0-C14CAA7AB0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Kasvanut merkittävästi, yli 60%</c:v>
                </c:pt>
                <c:pt idx="1">
                  <c:v>Kasvanut paljon, 30%-50%</c:v>
                </c:pt>
                <c:pt idx="2">
                  <c:v>Kasvanut jonkin verran, 10%-15%</c:v>
                </c:pt>
                <c:pt idx="3">
                  <c:v>Pysynyt ennallaan</c:v>
                </c:pt>
                <c:pt idx="4">
                  <c:v>Laskenut jonkin verran, 10%-15%</c:v>
                </c:pt>
                <c:pt idx="5">
                  <c:v>Laskenut paljon, 30%-50%</c:v>
                </c:pt>
                <c:pt idx="6">
                  <c:v>Laskenut merkittävästi, yli 60%</c:v>
                </c:pt>
                <c:pt idx="7">
                  <c:v>Loppunut kokonaan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0.01</c:v>
                </c:pt>
                <c:pt idx="1">
                  <c:v>0.05</c:v>
                </c:pt>
                <c:pt idx="2">
                  <c:v>0.17</c:v>
                </c:pt>
                <c:pt idx="3">
                  <c:v>0.26</c:v>
                </c:pt>
                <c:pt idx="4">
                  <c:v>0.23</c:v>
                </c:pt>
                <c:pt idx="5">
                  <c:v>0.19</c:v>
                </c:pt>
                <c:pt idx="6">
                  <c:v>0.08</c:v>
                </c:pt>
                <c:pt idx="7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6A3-4521-B5E0-C14CAA7AB0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Miten arvioit yrityksesi 2021 alkuvuoden myynnin kehitystä?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762-4019-ACD5-6FB22DF1AC4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762-4019-ACD5-6FB22DF1AC4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762-4019-ACD5-6FB22DF1AC4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41%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762-4019-ACD5-6FB22DF1AC4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23%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762-4019-ACD5-6FB22DF1AC49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0762-4019-ACD5-6FB22DF1AC49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0762-4019-ACD5-6FB22DF1AC49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0762-4019-ACD5-6FB22DF1AC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Kasvaa merkittäväksi, yli 60%</c:v>
                </c:pt>
                <c:pt idx="1">
                  <c:v>Kasvaa paljon, 30%-50%</c:v>
                </c:pt>
                <c:pt idx="2">
                  <c:v>Kasvaa jonkin verran, 10%-15%</c:v>
                </c:pt>
                <c:pt idx="3">
                  <c:v>Pysyy ennallaan</c:v>
                </c:pt>
                <c:pt idx="4">
                  <c:v>Laskee jonkin verran, 10%-15%</c:v>
                </c:pt>
                <c:pt idx="5">
                  <c:v>Laskee paljon, 30%-50%</c:v>
                </c:pt>
                <c:pt idx="6">
                  <c:v>Laskee merkittävästi, yli 60%</c:v>
                </c:pt>
                <c:pt idx="7">
                  <c:v>Ei lainkaan myyntituloja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0.01</c:v>
                </c:pt>
                <c:pt idx="1">
                  <c:v>0.03</c:v>
                </c:pt>
                <c:pt idx="2">
                  <c:v>0.17</c:v>
                </c:pt>
                <c:pt idx="3">
                  <c:v>0.41</c:v>
                </c:pt>
                <c:pt idx="4">
                  <c:v>0.23</c:v>
                </c:pt>
                <c:pt idx="5">
                  <c:v>0.1</c:v>
                </c:pt>
                <c:pt idx="6">
                  <c:v>0.03</c:v>
                </c:pt>
                <c:pt idx="7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762-4019-ACD5-6FB22DF1AC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Miten koronavirus on vaikuttanut yrityksesi toimintaan?(Voit valita useita vaihtoehtoja)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57%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5D5-4287-8F74-54C784D5E35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5D5-4287-8F74-54C784D5E35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5D5-4287-8F74-54C784D5E35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5D5-4287-8F74-54C784D5E35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B5D5-4287-8F74-54C784D5E35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B5D5-4287-8F74-54C784D5E35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B5D5-4287-8F74-54C784D5E35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B5D5-4287-8F74-54C784D5E35A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B5D5-4287-8F74-54C784D5E35A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B5D5-4287-8F74-54C784D5E35A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B5D5-4287-8F74-54C784D5E35A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B5D5-4287-8F74-54C784D5E35A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B5D5-4287-8F74-54C784D5E35A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/>
                      <a:t>10%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B5D5-4287-8F74-54C784D5E35A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/>
                      <a:t>10%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B5D5-4287-8F74-54C784D5E35A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B5D5-4287-8F74-54C784D5E3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Sheet1!$A$2:$A$17</c:f>
              <c:strCache>
                <c:ptCount val="16"/>
                <c:pt idx="0">
                  <c:v>Myynti on vähentynyt</c:v>
                </c:pt>
                <c:pt idx="1">
                  <c:v>Tilaisuuksia on peruttu</c:v>
                </c:pt>
                <c:pt idx="2">
                  <c:v>Matkustamista on vähennetty</c:v>
                </c:pt>
                <c:pt idx="3">
                  <c:v>Etätöitä on lisätty</c:v>
                </c:pt>
                <c:pt idx="4">
                  <c:v>On tullut maksuvaikeuksia</c:v>
                </c:pt>
                <c:pt idx="5">
                  <c:v>On ollut häiriöitä tuotantoketjussa</c:v>
                </c:pt>
                <c:pt idx="6">
                  <c:v>Olemme hakeneet helpostusta toimitilavuokriin</c:v>
                </c:pt>
                <c:pt idx="7">
                  <c:v>Olemme saaneet helpotusta toimitilavuokriin</c:v>
                </c:pt>
                <c:pt idx="8">
                  <c:v>Pohdin yritykseni alasajoa</c:v>
                </c:pt>
                <c:pt idx="9">
                  <c:v>Työntekijät eivät ole päässeet töihin</c:v>
                </c:pt>
                <c:pt idx="10">
                  <c:v>Myynti on lisääntynyt</c:v>
                </c:pt>
                <c:pt idx="11">
                  <c:v>Raaka-aineiden hinnat ovat nousseet</c:v>
                </c:pt>
                <c:pt idx="12">
                  <c:v>Yritykseni uhkaa mennä konkurssiin</c:v>
                </c:pt>
                <c:pt idx="13">
                  <c:v>Muu, mitä?</c:v>
                </c:pt>
                <c:pt idx="14">
                  <c:v>Ei mitenkään</c:v>
                </c:pt>
                <c:pt idx="15">
                  <c:v>En osaa sanoa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0.56999999999999995</c:v>
                </c:pt>
                <c:pt idx="1">
                  <c:v>0.38</c:v>
                </c:pt>
                <c:pt idx="2">
                  <c:v>0.32</c:v>
                </c:pt>
                <c:pt idx="3">
                  <c:v>0.24</c:v>
                </c:pt>
                <c:pt idx="4">
                  <c:v>0.14000000000000001</c:v>
                </c:pt>
                <c:pt idx="5">
                  <c:v>0.11</c:v>
                </c:pt>
                <c:pt idx="6">
                  <c:v>0.12</c:v>
                </c:pt>
                <c:pt idx="7">
                  <c:v>0.11</c:v>
                </c:pt>
                <c:pt idx="8">
                  <c:v>0.08</c:v>
                </c:pt>
                <c:pt idx="9">
                  <c:v>0.09</c:v>
                </c:pt>
                <c:pt idx="10">
                  <c:v>0.13</c:v>
                </c:pt>
                <c:pt idx="11">
                  <c:v>0.06</c:v>
                </c:pt>
                <c:pt idx="12">
                  <c:v>0.03</c:v>
                </c:pt>
                <c:pt idx="13">
                  <c:v>0.1</c:v>
                </c:pt>
                <c:pt idx="14">
                  <c:v>0.1</c:v>
                </c:pt>
                <c:pt idx="1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5D5-4287-8F74-54C784D5E3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Oletko koronatilanteen vuoksi ottanut lainaa yrityksellesi?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E8E-4962-9C56-B1BFDC29787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87%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E8E-4962-9C56-B1BFDC29787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i-FI"/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CE8E-4962-9C56-B1BFDC2978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Kyllä</c:v>
                </c:pt>
                <c:pt idx="1">
                  <c:v>En</c:v>
                </c:pt>
                <c:pt idx="2">
                  <c:v>En osaa vielä arvioida mahdollista lainantarvetta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0.09</c:v>
                </c:pt>
                <c:pt idx="1">
                  <c:v>0.87</c:v>
                </c:pt>
                <c:pt idx="2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E8E-4962-9C56-B1BFDC2978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Onko yritykselläsi ollut vaikeuksia ulkopuolisen rahoituksen saamisessa?</c:v>
                </c:pt>
              </c:strCache>
            </c:strRef>
          </c:tx>
          <c:spPr>
            <a:solidFill>
              <a:srgbClr val="234C5A"/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7A8-4A84-A694-2A783FC09CF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36%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87A8-4A84-A694-2A783FC09CF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i-FI"/>
                      <a:t>56%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87A8-4A84-A694-2A783FC09CF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fi-FI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87A8-4A84-A694-2A783FC09C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Kyllä</c:v>
                </c:pt>
                <c:pt idx="1">
                  <c:v>Ei</c:v>
                </c:pt>
                <c:pt idx="2">
                  <c:v>Ei ole ole ollut tarvetta hakea ulkopuolista rahoitusta</c:v>
                </c:pt>
                <c:pt idx="3">
                  <c:v>Jos kyllä, niin millaisia haasteita?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0.09</c:v>
                </c:pt>
                <c:pt idx="1">
                  <c:v>0.36</c:v>
                </c:pt>
                <c:pt idx="2">
                  <c:v>0.56000000000000005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7A8-4A84-A694-2A783FC09C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 smtId="4294967295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mtId="4294967295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mtId="4294967295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mtId="4294967295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mtId="4294967295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 smtId="4294967295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 smtId="4294967295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 smtId="4294967295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 smtId="42949672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8FD0B7A-F5DD-4F40-B4CB-3B2C354B893A}" type="datetimeFigureOut">
              <a:rPr lang="en-US" smtClean="0" smtId="4294967295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 smtId="4294967295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8FD0B7A-F5DD-4F40-B4CB-3B2C354B893A}" type="datetimeFigureOut">
              <a:rPr lang="en-US" smtClean="0" smtId="4294967295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 smtId="4294967295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8FD0B7A-F5DD-4F40-B4CB-3B2C354B893A}" type="datetimeFigureOut">
              <a:rPr lang="en-US" smtClean="0" smtId="4294967295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 smtId="4294967295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8FD0B7A-F5DD-4F40-B4CB-3B2C354B893A}" type="datetimeFigureOut">
              <a:rPr lang="en-US" smtClean="0" smtId="4294967295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 smtId="4294967295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 smtId="429496729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 smtId="4294967295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 smtId="4294967295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 smtId="4294967295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 smtId="4294967295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 smtId="4294967295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 smtId="4294967295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 smtId="4294967295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 smtId="4294967295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 smtId="42949672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8FD0B7A-F5DD-4F40-B4CB-3B2C354B893A}" type="datetimeFigureOut">
              <a:rPr lang="en-US" smtClean="0" smtId="4294967295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 smtId="4294967295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 smtId="4294967295"/>
            </a:lvl1pPr>
            <a:lvl2pPr>
              <a:defRPr sz="2400" smtId="4294967295"/>
            </a:lvl2pPr>
            <a:lvl3pPr>
              <a:defRPr sz="2000" smtId="4294967295"/>
            </a:lvl3pPr>
            <a:lvl4pPr>
              <a:defRPr sz="1800" smtId="4294967295"/>
            </a:lvl4pPr>
            <a:lvl5pPr>
              <a:defRPr sz="1800" smtId="4294967295"/>
            </a:lvl5pPr>
            <a:lvl6pPr>
              <a:defRPr sz="1800" smtId="4294967295"/>
            </a:lvl6pPr>
            <a:lvl7pPr>
              <a:defRPr sz="1800" smtId="4294967295"/>
            </a:lvl7pPr>
            <a:lvl8pPr>
              <a:defRPr sz="1800" smtId="4294967295"/>
            </a:lvl8pPr>
            <a:lvl9pPr>
              <a:defRPr sz="1800" smtId="4294967295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 smtId="4294967295"/>
            </a:lvl1pPr>
            <a:lvl2pPr>
              <a:defRPr sz="2400" smtId="4294967295"/>
            </a:lvl2pPr>
            <a:lvl3pPr>
              <a:defRPr sz="2000" smtId="4294967295"/>
            </a:lvl3pPr>
            <a:lvl4pPr>
              <a:defRPr sz="1800" smtId="4294967295"/>
            </a:lvl4pPr>
            <a:lvl5pPr>
              <a:defRPr sz="1800" smtId="4294967295"/>
            </a:lvl5pPr>
            <a:lvl6pPr>
              <a:defRPr sz="1800" smtId="4294967295"/>
            </a:lvl6pPr>
            <a:lvl7pPr>
              <a:defRPr sz="1800" smtId="4294967295"/>
            </a:lvl7pPr>
            <a:lvl8pPr>
              <a:defRPr sz="1800" smtId="4294967295"/>
            </a:lvl8pPr>
            <a:lvl9pPr>
              <a:defRPr sz="1800" smtId="4294967295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E8FD0B7A-F5DD-4F40-B4CB-3B2C354B893A}" type="datetimeFigureOut">
              <a:rPr lang="en-US" smtClean="0" smtId="4294967295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 smtId="4294967295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 smtId="4294967295"/>
            </a:lvl1pPr>
            <a:lvl2pPr marL="457200" indent="0">
              <a:buNone/>
              <a:defRPr sz="2000" b="1" smtId="4294967295"/>
            </a:lvl2pPr>
            <a:lvl3pPr marL="914400" indent="0">
              <a:buNone/>
              <a:defRPr sz="1800" b="1" smtId="4294967295"/>
            </a:lvl3pPr>
            <a:lvl4pPr marL="1371600" indent="0">
              <a:buNone/>
              <a:defRPr sz="1600" b="1" smtId="4294967295"/>
            </a:lvl4pPr>
            <a:lvl5pPr marL="1828800" indent="0">
              <a:buNone/>
              <a:defRPr sz="1600" b="1" smtId="4294967295"/>
            </a:lvl5pPr>
            <a:lvl6pPr marL="2286000" indent="0">
              <a:buNone/>
              <a:defRPr sz="1600" b="1" smtId="4294967295"/>
            </a:lvl6pPr>
            <a:lvl7pPr marL="2743200" indent="0">
              <a:buNone/>
              <a:defRPr sz="1600" b="1" smtId="4294967295"/>
            </a:lvl7pPr>
            <a:lvl8pPr marL="3200400" indent="0">
              <a:buNone/>
              <a:defRPr sz="1600" b="1" smtId="4294967295"/>
            </a:lvl8pPr>
            <a:lvl9pPr marL="3657600" indent="0">
              <a:buNone/>
              <a:defRPr sz="1600" b="1" smtId="4294967295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 smtId="4294967295"/>
            </a:lvl1pPr>
            <a:lvl2pPr>
              <a:defRPr sz="2000" smtId="4294967295"/>
            </a:lvl2pPr>
            <a:lvl3pPr>
              <a:defRPr sz="1800" smtId="4294967295"/>
            </a:lvl3pPr>
            <a:lvl4pPr>
              <a:defRPr sz="1600" smtId="4294967295"/>
            </a:lvl4pPr>
            <a:lvl5pPr>
              <a:defRPr sz="1600" smtId="4294967295"/>
            </a:lvl5pPr>
            <a:lvl6pPr>
              <a:defRPr sz="1600" smtId="4294967295"/>
            </a:lvl6pPr>
            <a:lvl7pPr>
              <a:defRPr sz="1600" smtId="4294967295"/>
            </a:lvl7pPr>
            <a:lvl8pPr>
              <a:defRPr sz="1600" smtId="4294967295"/>
            </a:lvl8pPr>
            <a:lvl9pPr>
              <a:defRPr sz="1600" smtId="4294967295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 smtId="4294967295"/>
            </a:lvl1pPr>
            <a:lvl2pPr marL="457200" indent="0">
              <a:buNone/>
              <a:defRPr sz="2000" b="1" smtId="4294967295"/>
            </a:lvl2pPr>
            <a:lvl3pPr marL="914400" indent="0">
              <a:buNone/>
              <a:defRPr sz="1800" b="1" smtId="4294967295"/>
            </a:lvl3pPr>
            <a:lvl4pPr marL="1371600" indent="0">
              <a:buNone/>
              <a:defRPr sz="1600" b="1" smtId="4294967295"/>
            </a:lvl4pPr>
            <a:lvl5pPr marL="1828800" indent="0">
              <a:buNone/>
              <a:defRPr sz="1600" b="1" smtId="4294967295"/>
            </a:lvl5pPr>
            <a:lvl6pPr marL="2286000" indent="0">
              <a:buNone/>
              <a:defRPr sz="1600" b="1" smtId="4294967295"/>
            </a:lvl6pPr>
            <a:lvl7pPr marL="2743200" indent="0">
              <a:buNone/>
              <a:defRPr sz="1600" b="1" smtId="4294967295"/>
            </a:lvl7pPr>
            <a:lvl8pPr marL="3200400" indent="0">
              <a:buNone/>
              <a:defRPr sz="1600" b="1" smtId="4294967295"/>
            </a:lvl8pPr>
            <a:lvl9pPr marL="3657600" indent="0">
              <a:buNone/>
              <a:defRPr sz="1600" b="1" smtId="4294967295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 smtId="4294967295"/>
            </a:lvl1pPr>
            <a:lvl2pPr>
              <a:defRPr sz="2000" smtId="4294967295"/>
            </a:lvl2pPr>
            <a:lvl3pPr>
              <a:defRPr sz="1800" smtId="4294967295"/>
            </a:lvl3pPr>
            <a:lvl4pPr>
              <a:defRPr sz="1600" smtId="4294967295"/>
            </a:lvl4pPr>
            <a:lvl5pPr>
              <a:defRPr sz="1600" smtId="4294967295"/>
            </a:lvl5pPr>
            <a:lvl6pPr>
              <a:defRPr sz="1600" smtId="4294967295"/>
            </a:lvl6pPr>
            <a:lvl7pPr>
              <a:defRPr sz="1600" smtId="4294967295"/>
            </a:lvl7pPr>
            <a:lvl8pPr>
              <a:defRPr sz="1600" smtId="4294967295"/>
            </a:lvl8pPr>
            <a:lvl9pPr>
              <a:defRPr sz="1600" smtId="4294967295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E8FD0B7A-F5DD-4F40-B4CB-3B2C354B893A}" type="datetimeFigureOut">
              <a:rPr lang="en-US" smtClean="0" smtId="4294967295"/>
              <a:t>11/15/2020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 smtId="4294967295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E8FD0B7A-F5DD-4F40-B4CB-3B2C354B893A}" type="datetimeFigureOut">
              <a:rPr lang="en-US" smtClean="0" smtId="4294967295"/>
              <a:t>11/15/2020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 smtId="4294967295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E8FD0B7A-F5DD-4F40-B4CB-3B2C354B893A}" type="datetimeFigureOut">
              <a:rPr lang="en-US" smtClean="0" smtId="4294967295"/>
              <a:t>11/15/2020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 smtId="4294967295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 smtId="429496729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 smtId="4294967295"/>
            </a:lvl1pPr>
            <a:lvl2pPr>
              <a:defRPr sz="2800" smtId="4294967295"/>
            </a:lvl2pPr>
            <a:lvl3pPr>
              <a:defRPr sz="2400" smtId="4294967295"/>
            </a:lvl3pPr>
            <a:lvl4pPr>
              <a:defRPr sz="2000" smtId="4294967295"/>
            </a:lvl4pPr>
            <a:lvl5pPr>
              <a:defRPr sz="2000" smtId="4294967295"/>
            </a:lvl5pPr>
            <a:lvl6pPr>
              <a:defRPr sz="2000" smtId="4294967295"/>
            </a:lvl6pPr>
            <a:lvl7pPr>
              <a:defRPr sz="2000" smtId="4294967295"/>
            </a:lvl7pPr>
            <a:lvl8pPr>
              <a:defRPr sz="2000" smtId="4294967295"/>
            </a:lvl8pPr>
            <a:lvl9pPr>
              <a:defRPr sz="2000" smtId="4294967295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 smtId="4294967295"/>
            </a:lvl1pPr>
            <a:lvl2pPr marL="457200" indent="0">
              <a:buNone/>
              <a:defRPr sz="1200" smtId="4294967295"/>
            </a:lvl2pPr>
            <a:lvl3pPr marL="914400" indent="0">
              <a:buNone/>
              <a:defRPr sz="1000" smtId="4294967295"/>
            </a:lvl3pPr>
            <a:lvl4pPr marL="1371600" indent="0">
              <a:buNone/>
              <a:defRPr sz="900" smtId="4294967295"/>
            </a:lvl4pPr>
            <a:lvl5pPr marL="1828800" indent="0">
              <a:buNone/>
              <a:defRPr sz="900" smtId="4294967295"/>
            </a:lvl5pPr>
            <a:lvl6pPr marL="2286000" indent="0">
              <a:buNone/>
              <a:defRPr sz="900" smtId="4294967295"/>
            </a:lvl6pPr>
            <a:lvl7pPr marL="2743200" indent="0">
              <a:buNone/>
              <a:defRPr sz="900" smtId="4294967295"/>
            </a:lvl7pPr>
            <a:lvl8pPr marL="3200400" indent="0">
              <a:buNone/>
              <a:defRPr sz="900" smtId="4294967295"/>
            </a:lvl8pPr>
            <a:lvl9pPr marL="3657600" indent="0">
              <a:buNone/>
              <a:defRPr sz="900" smtId="4294967295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E8FD0B7A-F5DD-4F40-B4CB-3B2C354B893A}" type="datetimeFigureOut">
              <a:rPr lang="en-US" smtClean="0" smtId="4294967295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 smtId="4294967295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 smtId="429496729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 smtId="4294967295"/>
            </a:lvl1pPr>
            <a:lvl2pPr marL="457200" indent="0">
              <a:buNone/>
              <a:defRPr sz="2800" smtId="4294967295"/>
            </a:lvl2pPr>
            <a:lvl3pPr marL="914400" indent="0">
              <a:buNone/>
              <a:defRPr sz="2400" smtId="4294967295"/>
            </a:lvl3pPr>
            <a:lvl4pPr marL="1371600" indent="0">
              <a:buNone/>
              <a:defRPr sz="2000" smtId="4294967295"/>
            </a:lvl4pPr>
            <a:lvl5pPr marL="1828800" indent="0">
              <a:buNone/>
              <a:defRPr sz="2000" smtId="4294967295"/>
            </a:lvl5pPr>
            <a:lvl6pPr marL="2286000" indent="0">
              <a:buNone/>
              <a:defRPr sz="2000" smtId="4294967295"/>
            </a:lvl6pPr>
            <a:lvl7pPr marL="2743200" indent="0">
              <a:buNone/>
              <a:defRPr sz="2000" smtId="4294967295"/>
            </a:lvl7pPr>
            <a:lvl8pPr marL="3200400" indent="0">
              <a:buNone/>
              <a:defRPr sz="2000" smtId="4294967295"/>
            </a:lvl8pPr>
            <a:lvl9pPr marL="3657600" indent="0">
              <a:buNone/>
              <a:defRPr sz="2000" smtId="4294967295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 smtId="4294967295"/>
            </a:lvl1pPr>
            <a:lvl2pPr marL="457200" indent="0">
              <a:buNone/>
              <a:defRPr sz="1200" smtId="4294967295"/>
            </a:lvl2pPr>
            <a:lvl3pPr marL="914400" indent="0">
              <a:buNone/>
              <a:defRPr sz="1000" smtId="4294967295"/>
            </a:lvl3pPr>
            <a:lvl4pPr marL="1371600" indent="0">
              <a:buNone/>
              <a:defRPr sz="900" smtId="4294967295"/>
            </a:lvl4pPr>
            <a:lvl5pPr marL="1828800" indent="0">
              <a:buNone/>
              <a:defRPr sz="900" smtId="4294967295"/>
            </a:lvl5pPr>
            <a:lvl6pPr marL="2286000" indent="0">
              <a:buNone/>
              <a:defRPr sz="900" smtId="4294967295"/>
            </a:lvl6pPr>
            <a:lvl7pPr marL="2743200" indent="0">
              <a:buNone/>
              <a:defRPr sz="900" smtId="4294967295"/>
            </a:lvl7pPr>
            <a:lvl8pPr marL="3200400" indent="0">
              <a:buNone/>
              <a:defRPr sz="900" smtId="4294967295"/>
            </a:lvl8pPr>
            <a:lvl9pPr marL="3657600" indent="0">
              <a:buNone/>
              <a:defRPr sz="900" smtId="4294967295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E8FD0B7A-F5DD-4F40-B4CB-3B2C354B893A}" type="datetimeFigureOut">
              <a:rPr lang="en-US" smtClean="0" smtId="4294967295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 smtId="4294967295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Id="42949672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 smtId="4294967295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Id="42949672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Id="42949672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 smtId="4294967295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 smtId="4294967295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smtId="4294967295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smtId="4294967295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smtId="4294967295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smtId="4294967295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smtId="4294967295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 smtId="4294967295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 smtId="4294967295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 smtId="4294967295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 smtId="4294967295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 smtId="4294967295"/>
      </a:defPPr>
      <a:lvl1pPr marL="0" algn="l" defTabSz="914400" rtl="0" eaLnBrk="1" latinLnBrk="0" hangingPunct="1">
        <a:defRPr sz="1800" kern="1200" smtId="4294967295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 smtId="4294967295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 smtId="4294967295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 smtId="4294967295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 smtId="4294967295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 smtId="4294967295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 smtId="4294967295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 smtId="4294967295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 smtId="4294967295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84000" cy="70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ctr"/>
          <a:lstStyle/>
          <a:p>
            <a:pPr algn="ctr"/>
            <a:r>
              <a:rPr sz="2000" b="1" i="0" u="none" dirty="0" err="1">
                <a:solidFill>
                  <a:srgbClr val="333333"/>
                </a:solidFill>
                <a:latin typeface="Arial"/>
              </a:rPr>
              <a:t>Koronakysely</a:t>
            </a:r>
            <a:r>
              <a:rPr sz="2000" b="1" i="0" u="none" dirty="0">
                <a:solidFill>
                  <a:srgbClr val="333333"/>
                </a:solidFill>
                <a:latin typeface="Arial"/>
              </a:rPr>
              <a:t> 4</a:t>
            </a:r>
          </a:p>
          <a:p>
            <a:pPr algn="ctr"/>
            <a:endParaRPr lang="fi-FI" sz="2000" b="1" i="0" u="none" dirty="0">
              <a:solidFill>
                <a:srgbClr val="333333"/>
              </a:solidFill>
              <a:latin typeface="Arial"/>
            </a:endParaRPr>
          </a:p>
          <a:p>
            <a:pPr algn="ctr"/>
            <a:r>
              <a:rPr lang="fi-FI" sz="2000" b="1" dirty="0">
                <a:latin typeface="Arial"/>
              </a:rPr>
              <a:t>KOKO Pohjois-Savon DATA</a:t>
            </a:r>
            <a:endParaRPr lang="fi-FI" sz="2000" b="1" i="0" u="none" dirty="0">
              <a:solidFill>
                <a:srgbClr val="333333"/>
              </a:solidFill>
              <a:latin typeface="Arial"/>
            </a:endParaRPr>
          </a:p>
          <a:p>
            <a:pPr algn="ctr"/>
            <a:endParaRPr lang="fi-FI" sz="2000" b="1" dirty="0">
              <a:latin typeface="Arial"/>
            </a:endParaRPr>
          </a:p>
          <a:p>
            <a:pPr algn="ctr"/>
            <a:r>
              <a:rPr sz="1400" b="1" i="0" u="none" dirty="0" err="1">
                <a:solidFill>
                  <a:srgbClr val="333333"/>
                </a:solidFill>
                <a:latin typeface="Arial"/>
              </a:rPr>
              <a:t>Vastaajien</a:t>
            </a:r>
            <a:r>
              <a:rPr sz="1400" b="1" i="0" u="none" dirty="0">
                <a:solidFill>
                  <a:srgbClr val="333333"/>
                </a:solidFill>
                <a:latin typeface="Arial"/>
              </a:rPr>
              <a:t> </a:t>
            </a:r>
            <a:r>
              <a:rPr sz="1400" b="1" i="0" u="none" dirty="0" err="1">
                <a:solidFill>
                  <a:srgbClr val="333333"/>
                </a:solidFill>
                <a:latin typeface="Arial"/>
              </a:rPr>
              <a:t>kokonaismäärä</a:t>
            </a:r>
            <a:r>
              <a:rPr sz="1400" b="1" i="0" u="none" dirty="0">
                <a:solidFill>
                  <a:srgbClr val="333333"/>
                </a:solidFill>
                <a:latin typeface="Arial"/>
              </a:rPr>
              <a:t>: 700</a:t>
            </a:r>
            <a:endParaRPr lang="fi-FI" sz="1400" b="1" i="0" u="none" dirty="0">
              <a:solidFill>
                <a:srgbClr val="333333"/>
              </a:solidFill>
              <a:latin typeface="Arial"/>
            </a:endParaRPr>
          </a:p>
          <a:p>
            <a:pPr algn="ctr"/>
            <a:endParaRPr lang="fi-FI" sz="1400" b="1" dirty="0">
              <a:latin typeface="Arial"/>
            </a:endParaRPr>
          </a:p>
          <a:p>
            <a:pPr algn="ctr"/>
            <a:r>
              <a:rPr lang="fi-FI" sz="1400" b="1" i="0" u="none" dirty="0">
                <a:solidFill>
                  <a:srgbClr val="333333"/>
                </a:solidFill>
                <a:latin typeface="Arial"/>
              </a:rPr>
              <a:t>Kysely on toteutettu 7.-13.11.2020 välisenä aikana</a:t>
            </a:r>
            <a:endParaRPr sz="1400" b="1" i="0" u="none" dirty="0">
              <a:solidFill>
                <a:srgbClr val="333333"/>
              </a:solidFill>
              <a:latin typeface="Arial"/>
            </a:endParaRPr>
          </a:p>
        </p:txBody>
      </p:sp>
      <p:pic>
        <p:nvPicPr>
          <p:cNvPr id="4" name="Kuva 3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DC53D82-B979-48AF-90FD-4C7B97785B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7594" y="683493"/>
            <a:ext cx="5068292" cy="190783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New Table"/>
          <p:cNvGraphicFramePr>
            <a:graphicFrameLocks noGrp="1"/>
          </p:cNvGraphicFramePr>
          <p:nvPr/>
        </p:nvGraphicFramePr>
        <p:xfrm>
          <a:off x="254000" y="254000"/>
          <a:ext cx="10184001" cy="1645920"/>
        </p:xfrm>
        <a:graphic>
          <a:graphicData uri="http://schemas.openxmlformats.org/drawingml/2006/table">
            <a:tbl>
              <a:tblPr firstRow="1" bandRow="1"/>
              <a:tblGrid>
                <a:gridCol w="33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Varpaisjärvi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0,14%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Vehmersalmi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Vesanto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1,57%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Vieremä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Muu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1,14%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5. Onko yrityksesi loppuvuoden 2020 myynti: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698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636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5. Onko yrityksesi loppuvuoden 2020 myynti: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698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636"/>
          <a:ext cx="10184001" cy="2468880"/>
        </p:xfrm>
        <a:graphic>
          <a:graphicData uri="http://schemas.openxmlformats.org/drawingml/2006/table">
            <a:tbl>
              <a:tblPr firstRow="1" bandRow="1"/>
              <a:tblGrid>
                <a:gridCol w="33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Kasvanut merkittävästi, yli 60%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0,86%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Kasvanut paljon, 30%-50%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5,01%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Kasvanut jonkin verran, 10%-15%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16,48%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Pysynyt ennallaan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182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26,07%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Laskenut jonkin verran, 10%-15%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23,21%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Laskenut paljon, 30%-50%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18,77%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Laskenut merkittävästi, yli 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8,45%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Loppunut kokonaan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1,15%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6. Miten arvioit yrityksesi 2021 alkuvuoden myynnin kehitystä?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698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636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6. Miten arvioit yrityksesi 2021 alkuvuoden myynnin kehitystä?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698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636"/>
          <a:ext cx="10184001" cy="2468880"/>
        </p:xfrm>
        <a:graphic>
          <a:graphicData uri="http://schemas.openxmlformats.org/drawingml/2006/table">
            <a:tbl>
              <a:tblPr firstRow="1" bandRow="1"/>
              <a:tblGrid>
                <a:gridCol w="33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Kasvaa merkittäväksi, yli 60%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0,72%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Kasvaa paljon, 30%-50%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3,44%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Kasvaa jonkin verran, 10%-15%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16,76%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Pysyy ennallaan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285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40,83%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Laskee jonkin verran, 10%-15%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23,35%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Laskee paljon, 30%-50%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10,46%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Laskee merkittävästi, yli 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2,72%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Ei lainkaan myyntituloja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1,72%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7. Miten koronavirus on vaikuttanut yrityksesi toimintaan?(Voit valita useita vaihtoehtoja)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698, valittujen vastausten lukumäärä: 1804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2208113852"/>
              </p:ext>
            </p:extLst>
          </p:nvPr>
        </p:nvGraphicFramePr>
        <p:xfrm>
          <a:off x="254000" y="1031635"/>
          <a:ext cx="9844434" cy="6060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 dirty="0">
                <a:latin typeface="Arial"/>
              </a:rPr>
              <a:t>7. </a:t>
            </a:r>
            <a:r>
              <a:rPr sz="1400" b="1" i="0" u="none" dirty="0" err="1">
                <a:latin typeface="Arial"/>
              </a:rPr>
              <a:t>Miten</a:t>
            </a:r>
            <a:r>
              <a:rPr sz="1400" b="1" i="0" u="none" dirty="0">
                <a:latin typeface="Arial"/>
              </a:rPr>
              <a:t> </a:t>
            </a:r>
            <a:r>
              <a:rPr sz="1400" b="1" i="0" u="none" dirty="0" err="1">
                <a:latin typeface="Arial"/>
              </a:rPr>
              <a:t>koronavirus</a:t>
            </a:r>
            <a:r>
              <a:rPr sz="1400" b="1" i="0" u="none" dirty="0">
                <a:latin typeface="Arial"/>
              </a:rPr>
              <a:t> on </a:t>
            </a:r>
            <a:r>
              <a:rPr sz="1400" b="1" i="0" u="none" dirty="0" err="1">
                <a:latin typeface="Arial"/>
              </a:rPr>
              <a:t>vaikuttanut</a:t>
            </a:r>
            <a:r>
              <a:rPr sz="1400" b="1" i="0" u="none" dirty="0">
                <a:latin typeface="Arial"/>
              </a:rPr>
              <a:t> </a:t>
            </a:r>
            <a:r>
              <a:rPr sz="1400" b="1" i="0" u="none" dirty="0" err="1">
                <a:latin typeface="Arial"/>
              </a:rPr>
              <a:t>yrityksesi</a:t>
            </a:r>
            <a:r>
              <a:rPr sz="1400" b="1" i="0" u="none" dirty="0">
                <a:latin typeface="Arial"/>
              </a:rPr>
              <a:t> </a:t>
            </a:r>
            <a:r>
              <a:rPr sz="1400" b="1" i="0" u="none" dirty="0" err="1">
                <a:latin typeface="Arial"/>
              </a:rPr>
              <a:t>toimintaan</a:t>
            </a:r>
            <a:r>
              <a:rPr sz="1400" b="1" i="0" u="none" dirty="0">
                <a:latin typeface="Arial"/>
              </a:rPr>
              <a:t>?</a:t>
            </a:r>
            <a:r>
              <a:rPr lang="fi-FI" sz="1400" b="1" i="0" u="none" dirty="0">
                <a:latin typeface="Arial"/>
              </a:rPr>
              <a:t> </a:t>
            </a:r>
            <a:r>
              <a:rPr sz="1400" b="1" i="0" u="none" dirty="0">
                <a:latin typeface="Arial"/>
              </a:rPr>
              <a:t>(</a:t>
            </a:r>
            <a:r>
              <a:rPr sz="1400" b="1" i="0" u="none" dirty="0" err="1">
                <a:latin typeface="Arial"/>
              </a:rPr>
              <a:t>Voit</a:t>
            </a:r>
            <a:r>
              <a:rPr sz="1400" b="1" i="0" u="none" dirty="0">
                <a:latin typeface="Arial"/>
              </a:rPr>
              <a:t> </a:t>
            </a:r>
            <a:r>
              <a:rPr sz="1400" b="1" i="0" u="none" dirty="0" err="1">
                <a:latin typeface="Arial"/>
              </a:rPr>
              <a:t>valita</a:t>
            </a:r>
            <a:r>
              <a:rPr sz="1400" b="1" i="0" u="none" dirty="0">
                <a:latin typeface="Arial"/>
              </a:rPr>
              <a:t> </a:t>
            </a:r>
            <a:r>
              <a:rPr sz="1400" b="1" i="0" u="none" dirty="0" err="1">
                <a:latin typeface="Arial"/>
              </a:rPr>
              <a:t>useita</a:t>
            </a:r>
            <a:r>
              <a:rPr sz="1400" b="1" i="0" u="none" dirty="0">
                <a:latin typeface="Arial"/>
              </a:rPr>
              <a:t> </a:t>
            </a:r>
            <a:r>
              <a:rPr sz="1400" b="1" i="0" u="none" dirty="0" err="1">
                <a:latin typeface="Arial"/>
              </a:rPr>
              <a:t>vaihtoehtoja</a:t>
            </a:r>
            <a:r>
              <a:rPr sz="1400" b="1" i="0" u="none" dirty="0">
                <a:latin typeface="Arial"/>
              </a:rPr>
              <a:t>)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698, valittujen vastausten lukumäärä: 1804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636"/>
          <a:ext cx="10184001" cy="4663440"/>
        </p:xfrm>
        <a:graphic>
          <a:graphicData uri="http://schemas.openxmlformats.org/drawingml/2006/table">
            <a:tbl>
              <a:tblPr firstRow="1" bandRow="1"/>
              <a:tblGrid>
                <a:gridCol w="33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Myynti on vähentynyt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396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56,73%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Tilaisuuksia on peruttu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266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38,11%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Matkustamista on vähennetty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31,95%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Etätöitä on lisätty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23,64%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On tullut maksuvaikeuksia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13,75%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On ollut häiriöitä tuotantoketjussa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10,89%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Olemme hakeneet helpostusta toimitilavuokriin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12,03%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Olemme saaneet helpotusta toimitilavuokriin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10,74%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Pohdin yritykseni alasajoa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8,02%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Työntekijät eivät ole päässeet töihin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Myynti on lisääntynyt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12,89%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Raaka-aineiden hinnat ovat nousseet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5,87%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Yritykseni uhkaa mennä konkurssiin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Muu, mitä?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10,17%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Ei mitenkään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9,74%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2,15%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8. Oletko koronatilanteen vuoksi ottanut lainaa yrityksellesi?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697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636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8. Oletko koronatilanteen vuoksi ottanut lainaa yrityksellesi?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697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636"/>
          <a:ext cx="10184001" cy="1280160"/>
        </p:xfrm>
        <a:graphic>
          <a:graphicData uri="http://schemas.openxmlformats.org/drawingml/2006/table">
            <a:tbl>
              <a:tblPr firstRow="1" bandRow="1"/>
              <a:tblGrid>
                <a:gridCol w="33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Kyllä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65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9,33%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603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86,51%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vielä arvioida mahdollista lainantarvetta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4,16%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9. Onko yritykselläsi ollut vaikeuksia ulkopuolisen rahoituksen saamisessa?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696, valittujen vastausten lukumäärä: 721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636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1. Valitse yrityksesi toimiala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700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636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9. Onko yritykselläsi ollut vaikeuksia ulkopuolisen rahoituksen saamisessa?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696, valittujen vastausten lukumäärä: 721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636"/>
          <a:ext cx="10184001" cy="1554480"/>
        </p:xfrm>
        <a:graphic>
          <a:graphicData uri="http://schemas.openxmlformats.org/drawingml/2006/table">
            <a:tbl>
              <a:tblPr firstRow="1" bandRow="1"/>
              <a:tblGrid>
                <a:gridCol w="33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Kyllä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61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8,76%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Ei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250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35,92%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Ei ole ole ollut tarvetta hakea ulkopuolista rahoitusta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56,18%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Jos kyllä, niin millaisia haasteita?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2,73%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10. Luotatko siihen, että yrityksesi selviää koronakriisin toisesta aallosta?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696, valittujen vastausten lukumäärä: 720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636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10. Luotatko siihen, että yrityksesi selviää koronakriisin toisesta aallosta?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696, valittujen vastausten lukumäärä: 720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636"/>
          <a:ext cx="10184000" cy="1371600"/>
        </p:xfrm>
        <a:graphic>
          <a:graphicData uri="http://schemas.openxmlformats.org/drawingml/2006/table">
            <a:tbl>
              <a:tblPr firstRow="1" bandRow="1"/>
              <a:tblGrid>
                <a:gridCol w="33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Kyllä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452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64,94%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Ehkä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225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32,33%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3,02%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Ajatuksia: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3,16%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11. Oletko joutunut tekemään yrityksessäsi sopeuttamisjärjestelyjä?(Voit valita useamman vaihtoehdon)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687, valittujen vastausten lukumäärä: 753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636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11. Oletko joutunut tekemään yrityksessäsi sopeuttamisjärjestelyjä?(Voit valita useamman vaihtoehdon)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687, valittujen vastausten lukumäärä: 753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636"/>
          <a:ext cx="10184001" cy="2103120"/>
        </p:xfrm>
        <a:graphic>
          <a:graphicData uri="http://schemas.openxmlformats.org/drawingml/2006/table">
            <a:tbl>
              <a:tblPr firstRow="1" bandRow="1"/>
              <a:tblGrid>
                <a:gridCol w="33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lomauttanut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161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23,44%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Olen irtisanonut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5,97%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Harkitsen lomauttamista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5,53%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Harkitsen irtisanomista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ole joutunut tekemään sopeuttamisjärjestelyjä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60,55%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Muu, mitä?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12,52%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12. Onko koronatilanne vaikuttanut yrityksesi sairauspoissaolojen määrään?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631, valittujen vastausten lukumäärä: 670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636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12. Onko koronatilanne vaikuttanut yrityksesi sairauspoissaolojen määrään?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631, valittujen vastausten lukumäärä: 670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636"/>
          <a:ext cx="10184001" cy="1737360"/>
        </p:xfrm>
        <a:graphic>
          <a:graphicData uri="http://schemas.openxmlformats.org/drawingml/2006/table">
            <a:tbl>
              <a:tblPr firstRow="1" bandRow="1"/>
              <a:tblGrid>
                <a:gridCol w="33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Sairauspoissaolot ovat lisääntyneet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74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11,73%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Sairauspoissaolot ovat pysyneet ennallaan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498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78,92%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Sairauspoissaolot ovat vähentyneet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7,92%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Mikä on mielestäsi suurin syy sairauspoissaolojen lisääntymiseen tai vähentymiseen?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7,61%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4271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13. Haluatko, että HelpDesk-asiantuntijamme on sinuun yhteydessä yritysjärjestelyihin liittyen? Palvelu on maksuton.Yritysjärjestelyt ml mm. yrityssaneeraus, yrityksen hallittu alasajo, apu konkurssineuvontaan.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871647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690, valittujen vastausten lukumäärä: 690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24521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4271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13. Haluatko, että HelpDesk-asiantuntijamme on sinuun yhteydessä yritysjärjestelyihin liittyen? Palvelu on maksuton.Yritysjärjestelyt ml mm. yrityssaneeraus, yrityksen hallittu alasajo, apu konkurssineuvontaan.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871647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690, valittujen vastausten lukumäärä: 690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245210"/>
          <a:ext cx="10184001" cy="822960"/>
        </p:xfrm>
        <a:graphic>
          <a:graphicData uri="http://schemas.openxmlformats.org/drawingml/2006/table">
            <a:tbl>
              <a:tblPr firstRow="1" bandRow="1"/>
              <a:tblGrid>
                <a:gridCol w="33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Kyllä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2,32%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674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97,68%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14. Millaiseksi koet oman jaksamisesi/ henkisen hyvinvointisi tällä hetkellä?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698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636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1. Valitse yrityksesi toimiala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700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636"/>
          <a:ext cx="10184000" cy="1371600"/>
        </p:xfrm>
        <a:graphic>
          <a:graphicData uri="http://schemas.openxmlformats.org/drawingml/2006/table">
            <a:tbl>
              <a:tblPr firstRow="1" bandRow="1"/>
              <a:tblGrid>
                <a:gridCol w="33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Teollisuus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12,43%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Kauppa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14,86%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Rakentaminen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11,71%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Palvelut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427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14. Millaiseksi koet oman jaksamisesi/ henkisen hyvinvointisi tällä hetkellä?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698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636"/>
          <a:ext cx="10184000" cy="1188720"/>
        </p:xfrm>
        <a:graphic>
          <a:graphicData uri="http://schemas.openxmlformats.org/drawingml/2006/table">
            <a:tbl>
              <a:tblPr firstRow="1" bandRow="1"/>
              <a:tblGrid>
                <a:gridCol w="101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18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Keskiarvo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Mediaani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Erittäin hyvä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83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258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240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698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3,41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11,89%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36,96%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34,39%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13,61%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3,15%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sz="1200" b="0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b="0" i="0" u="none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640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15. Akuuttineuvonta: Erilaisten koronatukien hakeminen, lomakkeiden täyttäminen, korona-avustusten raportointi, maksatushakemukset näihin liittyen ja muu käytännön apu.Tarvitsetko/ haluatko, että HelpDesk-asiantuntija on sinuun yhteydessä akuuttineuvontaan liittyen? Palvelu on maksuton.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1085220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677, valittujen vastausten lukumäärä: 678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458783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640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15. Akuuttineuvonta: Erilaisten koronatukien hakeminen, lomakkeiden täyttäminen, korona-avustusten raportointi, maksatushakemukset näihin liittyen ja muu käytännön apu.Tarvitsetko/ haluatko, että HelpDesk-asiantuntija on sinuun yhteydessä akuuttineuvontaan liittyen? Palvelu on maksuton.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1085220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677, valittujen vastausten lukumäärä: 678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458783"/>
          <a:ext cx="10184001" cy="822960"/>
        </p:xfrm>
        <a:graphic>
          <a:graphicData uri="http://schemas.openxmlformats.org/drawingml/2006/table">
            <a:tbl>
              <a:tblPr firstRow="1" bandRow="1"/>
              <a:tblGrid>
                <a:gridCol w="33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Kyllä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4,87%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Ei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645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95,27%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640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16. Haluatko, että HelpDesk-asiantuntija on sinuun yhteydessä yrityksesi kehittämiseen liittyen? Palvelu on maksuton. Liiketoiminnan kehittäminen: liiketoimintamallien tunnistaminen, kilpailutilanteen kartoitus, investoinnit, tuet ja laajentaminen jne.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1085220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665, valittujen vastausten lukumäärä: 667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458783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640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16. Haluatko, että HelpDesk-asiantuntija on sinuun yhteydessä yrityksesi kehittämiseen liittyen? Palvelu on maksuton. Liiketoiminnan kehittäminen: liiketoimintamallien tunnistaminen, kilpailutilanteen kartoitus, investoinnit, tuet ja laajentaminen jne.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1085220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665, valittujen vastausten lukumäärä: 667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458783"/>
          <a:ext cx="10184001" cy="822960"/>
        </p:xfrm>
        <a:graphic>
          <a:graphicData uri="http://schemas.openxmlformats.org/drawingml/2006/table">
            <a:tbl>
              <a:tblPr firstRow="1" bandRow="1"/>
              <a:tblGrid>
                <a:gridCol w="33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Kyllä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73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10,98%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594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89,32%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17. Tarvitsetko yrityksellesi talousneuvontaa?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689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636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17. Tarvitsetko yrityksellesi talousneuvontaa?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689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636"/>
          <a:ext cx="10184001" cy="1097280"/>
        </p:xfrm>
        <a:graphic>
          <a:graphicData uri="http://schemas.openxmlformats.org/drawingml/2006/table">
            <a:tbl>
              <a:tblPr firstRow="1" bandRow="1"/>
              <a:tblGrid>
                <a:gridCol w="33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Kyllä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3,48%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558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80,99%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15,53%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18. Miten Savon Yrittäjät on onnistunut mielestäsi Korona-ajan viestinnässä?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696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636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18. Miten Savon Yrittäjät on onnistunut mielestäsi Korona-ajan viestinnässä?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696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636"/>
          <a:ext cx="10184001" cy="1645920"/>
        </p:xfrm>
        <a:graphic>
          <a:graphicData uri="http://schemas.openxmlformats.org/drawingml/2006/table">
            <a:tbl>
              <a:tblPr firstRow="1" bandRow="1"/>
              <a:tblGrid>
                <a:gridCol w="33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Erittäin hyvin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72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10,35%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Hyvin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370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53,16%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28,02%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Tyydyttävästi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0,57%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19. Miten arvioita kotikuntasi/ kaupunkisi onnistuneen korona-ajan viestinnässä ja toiminnassa yritysten suuntaan?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695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636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2. Olen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700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636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19. Miten arvioita kotikuntasi/ kaupunkisi onnistuneen korona-ajan viestinnässä ja toiminnassa yritysten suuntaan?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695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636"/>
          <a:ext cx="10184000" cy="1645920"/>
        </p:xfrm>
        <a:graphic>
          <a:graphicData uri="http://schemas.openxmlformats.org/drawingml/2006/table">
            <a:tbl>
              <a:tblPr firstRow="1" bandRow="1"/>
              <a:tblGrid>
                <a:gridCol w="33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Erittäin hyvin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26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3,74%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Hyvin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249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35,83%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32,09%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Tyydyttävästi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20,57%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7,77%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2. Olen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700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636"/>
          <a:ext cx="10184001" cy="1097280"/>
        </p:xfrm>
        <a:graphic>
          <a:graphicData uri="http://schemas.openxmlformats.org/drawingml/2006/table">
            <a:tbl>
              <a:tblPr firstRow="1" bandRow="1"/>
              <a:tblGrid>
                <a:gridCol w="33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Yksinyrittäjä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294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42%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Työnantajayrittäjä (1-5 henkilöä työllistävä)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247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35,29%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Työnantajayrittäjä (6-249 henkilöä työllistävä)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22,71%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3. Yrityksesi palvelut kohdentuvat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700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636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3. Yrityksesi palvelut kohdentuvat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700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636"/>
          <a:ext cx="10184001" cy="1097280"/>
        </p:xfrm>
        <a:graphic>
          <a:graphicData uri="http://schemas.openxmlformats.org/drawingml/2006/table">
            <a:tbl>
              <a:tblPr firstRow="1" bandRow="1"/>
              <a:tblGrid>
                <a:gridCol w="33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Yrityksille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184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26,28%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Kuluttajille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20,86%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Molemmille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52,86%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4. Yrityksesi kotipaikkakunta?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700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3516348140"/>
              </p:ext>
            </p:extLst>
          </p:nvPr>
        </p:nvGraphicFramePr>
        <p:xfrm>
          <a:off x="254000" y="1031635"/>
          <a:ext cx="9916442" cy="6060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0194185" cy="213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/>
              </a:rPr>
              <a:t>4. Yrityksesi kotipaikkakunta?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8073"/>
            <a:ext cx="10194185" cy="18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700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254000" y="1031635"/>
          <a:ext cx="10184001" cy="6035040"/>
        </p:xfrm>
        <a:graphic>
          <a:graphicData uri="http://schemas.openxmlformats.org/drawingml/2006/table">
            <a:tbl>
              <a:tblPr firstRow="1" bandRow="1"/>
              <a:tblGrid>
                <a:gridCol w="339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/>
                      </a:endParaRP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Iisalmi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84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12%</a:t>
                      </a:r>
                    </a:p>
                  </a:txBody>
                  <a:tcPr>
                    <a:lnT w="25400" cap="flat" cmpd="sng" algn="ctr">
                      <a:solidFill>
                        <a:srgbClr val="FFC3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Joroinen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0,57%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Juankoski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Kaavi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Karttula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Keitele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1,43%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Kiuruvesi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4,57%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Kuopio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272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38,86%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Lapinlahti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4,43%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Leppävirta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2,86%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Maaninka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Nilsiä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2,14%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Pielavesi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2,86%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Rautalampi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2,43%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Rautavaara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Siilinjärvi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7,43%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Sonkajärvi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Suonenjoki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Tervo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0,71%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Tuusniemi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Varkaus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4,71%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16.01.27"/>
  <p:tag name="AS_TITLE" val="Aspose.Slides for .NET 4.0 Client Profile"/>
  <p:tag name="AS_VERSION" val="16.1.0.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1658</Words>
  <Application>Microsoft Office PowerPoint</Application>
  <PresentationFormat>Mukautettu</PresentationFormat>
  <Paragraphs>582</Paragraphs>
  <Slides>40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40</vt:i4>
      </vt:variant>
    </vt:vector>
  </HeadingPairs>
  <TitlesOfParts>
    <vt:vector size="43" baseType="lpstr">
      <vt:lpstr>Arial</vt:lpstr>
      <vt:lpstr>Calibri</vt:lpstr>
      <vt:lpstr>Office Theme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Mia Hakulinen</dc:creator>
  <cp:lastModifiedBy>Mia Hakulinen</cp:lastModifiedBy>
  <cp:revision>2</cp:revision>
  <cp:lastPrinted>2020-11-15T12:32:10Z</cp:lastPrinted>
  <dcterms:created xsi:type="dcterms:W3CDTF">2020-11-15T12:32:10Z</dcterms:created>
  <dcterms:modified xsi:type="dcterms:W3CDTF">2020-11-15T10:41:32Z</dcterms:modified>
</cp:coreProperties>
</file>