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448" r:id="rId4"/>
  </p:sldMasterIdLst>
  <p:notesMasterIdLst>
    <p:notesMasterId r:id="rId34"/>
  </p:notesMasterIdLst>
  <p:sldIdLst>
    <p:sldId id="258" r:id="rId5"/>
    <p:sldId id="308" r:id="rId6"/>
    <p:sldId id="322" r:id="rId7"/>
    <p:sldId id="323" r:id="rId8"/>
    <p:sldId id="324" r:id="rId9"/>
    <p:sldId id="325" r:id="rId10"/>
    <p:sldId id="327" r:id="rId11"/>
    <p:sldId id="345" r:id="rId12"/>
    <p:sldId id="346" r:id="rId13"/>
    <p:sldId id="347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56" r:id="rId22"/>
    <p:sldId id="357" r:id="rId23"/>
    <p:sldId id="358" r:id="rId24"/>
    <p:sldId id="359" r:id="rId25"/>
    <p:sldId id="360" r:id="rId26"/>
    <p:sldId id="361" r:id="rId27"/>
    <p:sldId id="362" r:id="rId28"/>
    <p:sldId id="363" r:id="rId29"/>
    <p:sldId id="364" r:id="rId30"/>
    <p:sldId id="365" r:id="rId31"/>
    <p:sldId id="366" r:id="rId32"/>
    <p:sldId id="261" r:id="rId33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8E9"/>
    <a:srgbClr val="F29A8C"/>
    <a:srgbClr val="AED798"/>
    <a:srgbClr val="78BD53"/>
    <a:srgbClr val="E9573F"/>
    <a:srgbClr val="00A3DA"/>
    <a:srgbClr val="114A90"/>
    <a:srgbClr val="919191"/>
    <a:srgbClr val="000000"/>
    <a:srgbClr val="F19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D74E9DB-92CB-446A-A680-3788DB72BEBC}" v="14" dt="2022-02-04T09:40:30.575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59" autoAdjust="0"/>
    <p:restoredTop sz="94635" autoAdjust="0"/>
  </p:normalViewPr>
  <p:slideViewPr>
    <p:cSldViewPr showGuides="1">
      <p:cViewPr>
        <p:scale>
          <a:sx n="130" d="100"/>
          <a:sy n="130" d="100"/>
        </p:scale>
        <p:origin x="-408" y="-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106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6/11/relationships/changesInfo" Target="changesInfos/changesInfo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rja Broström-Hujanen" userId="6e5007d4-5590-4a75-a4cf-c46ecb9951bc" providerId="ADAL" clId="{FD74E9DB-92CB-446A-A680-3788DB72BEBC}"/>
    <pc:docChg chg="modSld">
      <pc:chgData name="Merja Broström-Hujanen" userId="6e5007d4-5590-4a75-a4cf-c46ecb9951bc" providerId="ADAL" clId="{FD74E9DB-92CB-446A-A680-3788DB72BEBC}" dt="2022-02-04T09:39:37.074" v="3" actId="121"/>
      <pc:docMkLst>
        <pc:docMk/>
      </pc:docMkLst>
      <pc:sldChg chg="modSp">
        <pc:chgData name="Merja Broström-Hujanen" userId="6e5007d4-5590-4a75-a4cf-c46ecb9951bc" providerId="ADAL" clId="{FD74E9DB-92CB-446A-A680-3788DB72BEBC}" dt="2022-02-04T09:39:37.074" v="3" actId="121"/>
        <pc:sldMkLst>
          <pc:docMk/>
          <pc:sldMk cId="1814980395" sldId="356"/>
        </pc:sldMkLst>
        <pc:graphicFrameChg chg="mod">
          <ac:chgData name="Merja Broström-Hujanen" userId="6e5007d4-5590-4a75-a4cf-c46ecb9951bc" providerId="ADAL" clId="{FD74E9DB-92CB-446A-A680-3788DB72BEBC}" dt="2022-02-04T09:39:37.074" v="3" actId="121"/>
          <ac:graphicFrameMkLst>
            <pc:docMk/>
            <pc:sldMk cId="1814980395" sldId="356"/>
            <ac:graphicFrameMk id="9" creationId="{3CC26C6F-A179-4CA3-A5FD-31B813E26279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725780811891283"/>
          <c:y val="3.317000016858053E-2"/>
          <c:w val="0.60020206487546468"/>
          <c:h val="0.832139854408155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Taul1!$B$12</c:f>
              <c:strCache>
                <c:ptCount val="1"/>
                <c:pt idx="0">
                  <c:v>Saldoluku</c:v>
                </c:pt>
              </c:strCache>
            </c:strRef>
          </c:tx>
          <c:spPr>
            <a:solidFill>
              <a:srgbClr val="F19048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BC48-464D-ACF4-9FDB485DD042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11-1E08-453B-832B-F010C9C6E9B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BC48-464D-ACF4-9FDB485DD04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BC48-464D-ACF4-9FDB485DD04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7-BC48-464D-ACF4-9FDB485DD04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9-BC48-464D-ACF4-9FDB485DD04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BC48-464D-ACF4-9FDB485DD042}"/>
              </c:ext>
            </c:extLst>
          </c:dPt>
          <c:dPt>
            <c:idx val="7"/>
            <c:invertIfNegative val="0"/>
            <c:bubble3D val="0"/>
            <c:spPr>
              <a:solidFill>
                <a:srgbClr val="F29A8C"/>
              </a:solidFill>
            </c:spPr>
            <c:extLst>
              <c:ext xmlns:c16="http://schemas.microsoft.com/office/drawing/2014/chart" uri="{C3380CC4-5D6E-409C-BE32-E72D297353CC}">
                <c16:uniqueId val="{0000000D-BC48-464D-ACF4-9FDB485DD042}"/>
              </c:ext>
            </c:extLst>
          </c:dPt>
          <c:dPt>
            <c:idx val="8"/>
            <c:invertIfNegative val="0"/>
            <c:bubble3D val="0"/>
            <c:spPr>
              <a:solidFill>
                <a:srgbClr val="AED798"/>
              </a:solidFill>
            </c:spPr>
            <c:extLst>
              <c:ext xmlns:c16="http://schemas.microsoft.com/office/drawing/2014/chart" uri="{C3380CC4-5D6E-409C-BE32-E72D297353CC}">
                <c16:uniqueId val="{0000000F-BC48-464D-ACF4-9FDB485DD04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Taul1!$A$13:$A$19</c:f>
              <c:strCache>
                <c:ptCount val="7"/>
                <c:pt idx="0">
                  <c:v>KOKO MAA, n=5194</c:v>
                </c:pt>
                <c:pt idx="1">
                  <c:v>Savon Yrittäjät, n=250</c:v>
                </c:pt>
                <c:pt idx="2">
                  <c:v>Koillis-Savo, n=11</c:v>
                </c:pt>
                <c:pt idx="3">
                  <c:v>Kuopion seutu, n=110</c:v>
                </c:pt>
                <c:pt idx="4">
                  <c:v>Sisä-Savo, n=35</c:v>
                </c:pt>
                <c:pt idx="5">
                  <c:v>Varkauden seutu, n=33</c:v>
                </c:pt>
                <c:pt idx="6">
                  <c:v>Ylä-Savo, n=61</c:v>
                </c:pt>
              </c:strCache>
            </c:strRef>
          </c:cat>
          <c:val>
            <c:numRef>
              <c:f>Taul1!$B$13:$B$19</c:f>
              <c:numCache>
                <c:formatCode>General</c:formatCode>
                <c:ptCount val="7"/>
                <c:pt idx="0">
                  <c:v>10.7972</c:v>
                </c:pt>
                <c:pt idx="1">
                  <c:v>7.4273999999999996</c:v>
                </c:pt>
                <c:pt idx="2">
                  <c:v>8.9021000000000008</c:v>
                </c:pt>
                <c:pt idx="3">
                  <c:v>12.967499999999999</c:v>
                </c:pt>
                <c:pt idx="4">
                  <c:v>-0.40899999999999997</c:v>
                </c:pt>
                <c:pt idx="5">
                  <c:v>1.3371999999999999</c:v>
                </c:pt>
                <c:pt idx="6">
                  <c:v>4.5892999999999997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C48-464D-ACF4-9FDB485DD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58816000"/>
        <c:axId val="58817536"/>
      </c:barChart>
      <c:catAx>
        <c:axId val="588160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crossAx val="58817536"/>
        <c:crosses val="autoZero"/>
        <c:auto val="1"/>
        <c:lblAlgn val="ctr"/>
        <c:lblOffset val="100"/>
        <c:noMultiLvlLbl val="0"/>
      </c:catAx>
      <c:valAx>
        <c:axId val="58817536"/>
        <c:scaling>
          <c:orientation val="minMax"/>
        </c:scaling>
        <c:delete val="0"/>
        <c:axPos val="t"/>
        <c:majorGridlines/>
        <c:numFmt formatCode="General" sourceLinked="1"/>
        <c:majorTickMark val="none"/>
        <c:minorTickMark val="none"/>
        <c:tickLblPos val="high"/>
        <c:crossAx val="58816000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0920010184515E-2"/>
          <c:y val="3.317000016858053E-2"/>
          <c:w val="0.90579079989815481"/>
          <c:h val="0.66261099900110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Taul1!$A$173</c:f>
              <c:strCache>
                <c:ptCount val="1"/>
                <c:pt idx="0">
                  <c:v>KOKO MAA, n=5201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FD-4A35-86EE-0435A50B7BD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FD-4A35-86EE-0435A50B7BD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FD-4A35-86EE-0435A50B7BD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FD-4A35-86EE-0435A50B7BD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DFD-4A35-86EE-0435A50B7BD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DFD-4A35-86EE-0435A50B7BD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DFD-4A35-86EE-0435A50B7BD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Taul1!$B$172:$E$172</c:f>
              <c:strCache>
                <c:ptCount val="4"/>
                <c:pt idx="0">
                  <c:v>Ei ole tarvetta työllistää</c:v>
                </c:pt>
                <c:pt idx="1">
                  <c:v>Työvoiman saatavuus</c:v>
                </c:pt>
                <c:pt idx="2">
                  <c:v>Kysynnän riittämättömyys tai epävakaisuus</c:v>
                </c:pt>
                <c:pt idx="3">
                  <c:v>Työn sivukulut</c:v>
                </c:pt>
              </c:strCache>
            </c:strRef>
          </c:cat>
          <c:val>
            <c:numRef>
              <c:f>Taul1!$B$173:$E$173</c:f>
              <c:numCache>
                <c:formatCode>General</c:formatCode>
                <c:ptCount val="4"/>
                <c:pt idx="0">
                  <c:v>31.704280000000001</c:v>
                </c:pt>
                <c:pt idx="1">
                  <c:v>25.47092</c:v>
                </c:pt>
                <c:pt idx="2">
                  <c:v>16.305540000000001</c:v>
                </c:pt>
                <c:pt idx="3">
                  <c:v>9.1977399999999996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FD-4A35-86EE-0435A50B7BDE}"/>
            </c:ext>
          </c:extLst>
        </c:ser>
        <c:ser>
          <c:idx val="1"/>
          <c:order val="1"/>
          <c:tx>
            <c:strRef>
              <c:f>Taul1!$A$174</c:f>
              <c:strCache>
                <c:ptCount val="1"/>
                <c:pt idx="0">
                  <c:v>Savon Yrittäjät, n=250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Taul1!$B$172:$E$172</c:f>
              <c:strCache>
                <c:ptCount val="4"/>
                <c:pt idx="0">
                  <c:v>Ei ole tarvetta työllistää</c:v>
                </c:pt>
                <c:pt idx="1">
                  <c:v>Työvoiman saatavuus</c:v>
                </c:pt>
                <c:pt idx="2">
                  <c:v>Kysynnän riittämättömyys tai epävakaisuus</c:v>
                </c:pt>
                <c:pt idx="3">
                  <c:v>Työn sivukulut</c:v>
                </c:pt>
              </c:strCache>
            </c:strRef>
          </c:cat>
          <c:val>
            <c:numRef>
              <c:f>Taul1!$B$174:$E$174</c:f>
              <c:numCache>
                <c:formatCode>General</c:formatCode>
                <c:ptCount val="4"/>
                <c:pt idx="0">
                  <c:v>32.586840000000002</c:v>
                </c:pt>
                <c:pt idx="1">
                  <c:v>24.649719999999999</c:v>
                </c:pt>
                <c:pt idx="2">
                  <c:v>22.872859999999999</c:v>
                </c:pt>
                <c:pt idx="3">
                  <c:v>7.5059899999999997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FD-4A35-86EE-0435A50B7BDE}"/>
            </c:ext>
          </c:extLst>
        </c:ser>
        <c:ser>
          <c:idx val="2"/>
          <c:order val="2"/>
          <c:tx>
            <c:strRef>
              <c:f>Taul1!$A$175</c:f>
              <c:strCache>
                <c:ptCount val="1"/>
                <c:pt idx="0">
                  <c:v>Koillis-Savo, n=11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Taul1!$B$172:$E$172</c:f>
              <c:strCache>
                <c:ptCount val="4"/>
                <c:pt idx="0">
                  <c:v>Ei ole tarvetta työllistää</c:v>
                </c:pt>
                <c:pt idx="1">
                  <c:v>Työvoiman saatavuus</c:v>
                </c:pt>
                <c:pt idx="2">
                  <c:v>Kysynnän riittämättömyys tai epävakaisuus</c:v>
                </c:pt>
                <c:pt idx="3">
                  <c:v>Työn sivukulut</c:v>
                </c:pt>
              </c:strCache>
            </c:strRef>
          </c:cat>
          <c:val>
            <c:numRef>
              <c:f>Taul1!$B$175:$E$175</c:f>
              <c:numCache>
                <c:formatCode>General</c:formatCode>
                <c:ptCount val="4"/>
                <c:pt idx="0">
                  <c:v>61.67071</c:v>
                </c:pt>
                <c:pt idx="1">
                  <c:v>11.62308</c:v>
                </c:pt>
                <c:pt idx="2">
                  <c:v>17.80414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FD-4A35-86EE-0435A50B7BDE}"/>
            </c:ext>
          </c:extLst>
        </c:ser>
        <c:ser>
          <c:idx val="3"/>
          <c:order val="3"/>
          <c:tx>
            <c:strRef>
              <c:f>Taul1!$A$176</c:f>
              <c:strCache>
                <c:ptCount val="1"/>
                <c:pt idx="0">
                  <c:v>Kuopion seutu, n=110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Taul1!$B$172:$E$172</c:f>
              <c:strCache>
                <c:ptCount val="4"/>
                <c:pt idx="0">
                  <c:v>Ei ole tarvetta työllistää</c:v>
                </c:pt>
                <c:pt idx="1">
                  <c:v>Työvoiman saatavuus</c:v>
                </c:pt>
                <c:pt idx="2">
                  <c:v>Kysynnän riittämättömyys tai epävakaisuus</c:v>
                </c:pt>
                <c:pt idx="3">
                  <c:v>Työn sivukulut</c:v>
                </c:pt>
              </c:strCache>
            </c:strRef>
          </c:cat>
          <c:val>
            <c:numRef>
              <c:f>Taul1!$B$176:$E$176</c:f>
              <c:numCache>
                <c:formatCode>General</c:formatCode>
                <c:ptCount val="4"/>
                <c:pt idx="0">
                  <c:v>27.833929999999999</c:v>
                </c:pt>
                <c:pt idx="1">
                  <c:v>24.71621</c:v>
                </c:pt>
                <c:pt idx="2">
                  <c:v>26.331140000000001</c:v>
                </c:pt>
                <c:pt idx="3">
                  <c:v>8.4498200000000008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FD-4A35-86EE-0435A50B7BDE}"/>
            </c:ext>
          </c:extLst>
        </c:ser>
        <c:ser>
          <c:idx val="4"/>
          <c:order val="4"/>
          <c:tx>
            <c:strRef>
              <c:f>Taul1!$A$177</c:f>
              <c:strCache>
                <c:ptCount val="1"/>
                <c:pt idx="0">
                  <c:v>Sisä-Savo, n=35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Taul1!$B$172:$E$172</c:f>
              <c:strCache>
                <c:ptCount val="4"/>
                <c:pt idx="0">
                  <c:v>Ei ole tarvetta työllistää</c:v>
                </c:pt>
                <c:pt idx="1">
                  <c:v>Työvoiman saatavuus</c:v>
                </c:pt>
                <c:pt idx="2">
                  <c:v>Kysynnän riittämättömyys tai epävakaisuus</c:v>
                </c:pt>
                <c:pt idx="3">
                  <c:v>Työn sivukulut</c:v>
                </c:pt>
              </c:strCache>
            </c:strRef>
          </c:cat>
          <c:val>
            <c:numRef>
              <c:f>Taul1!$B$177:$E$177</c:f>
              <c:numCache>
                <c:formatCode>General</c:formatCode>
                <c:ptCount val="4"/>
                <c:pt idx="0">
                  <c:v>57.576979999999999</c:v>
                </c:pt>
                <c:pt idx="1">
                  <c:v>16.73582</c:v>
                </c:pt>
                <c:pt idx="2">
                  <c:v>11.79749</c:v>
                </c:pt>
                <c:pt idx="3">
                  <c:v>2.6409199999999999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DFD-4A35-86EE-0435A50B7BDE}"/>
            </c:ext>
          </c:extLst>
        </c:ser>
        <c:ser>
          <c:idx val="5"/>
          <c:order val="5"/>
          <c:tx>
            <c:strRef>
              <c:f>Taul1!$A$178</c:f>
              <c:strCache>
                <c:ptCount val="1"/>
                <c:pt idx="0">
                  <c:v>Varkauden seutu, n=33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Taul1!$B$172:$E$172</c:f>
              <c:strCache>
                <c:ptCount val="4"/>
                <c:pt idx="0">
                  <c:v>Ei ole tarvetta työllistää</c:v>
                </c:pt>
                <c:pt idx="1">
                  <c:v>Työvoiman saatavuus</c:v>
                </c:pt>
                <c:pt idx="2">
                  <c:v>Kysynnän riittämättömyys tai epävakaisuus</c:v>
                </c:pt>
                <c:pt idx="3">
                  <c:v>Työn sivukulut</c:v>
                </c:pt>
              </c:strCache>
            </c:strRef>
          </c:cat>
          <c:val>
            <c:numRef>
              <c:f>Taul1!$B$178:$E$178</c:f>
              <c:numCache>
                <c:formatCode>General</c:formatCode>
                <c:ptCount val="4"/>
                <c:pt idx="0">
                  <c:v>21.13618</c:v>
                </c:pt>
                <c:pt idx="1">
                  <c:v>32.578380000000003</c:v>
                </c:pt>
                <c:pt idx="2">
                  <c:v>25.263950000000001</c:v>
                </c:pt>
                <c:pt idx="3">
                  <c:v>11.293139999999999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FD-4A35-86EE-0435A50B7BDE}"/>
            </c:ext>
          </c:extLst>
        </c:ser>
        <c:ser>
          <c:idx val="6"/>
          <c:order val="6"/>
          <c:tx>
            <c:strRef>
              <c:f>Taul1!$A$179</c:f>
              <c:strCache>
                <c:ptCount val="1"/>
                <c:pt idx="0">
                  <c:v>Ylä-Savo, n=61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Taul1!$B$172:$E$172</c:f>
              <c:strCache>
                <c:ptCount val="4"/>
                <c:pt idx="0">
                  <c:v>Ei ole tarvetta työllistää</c:v>
                </c:pt>
                <c:pt idx="1">
                  <c:v>Työvoiman saatavuus</c:v>
                </c:pt>
                <c:pt idx="2">
                  <c:v>Kysynnän riittämättömyys tai epävakaisuus</c:v>
                </c:pt>
                <c:pt idx="3">
                  <c:v>Työn sivukulut</c:v>
                </c:pt>
              </c:strCache>
            </c:strRef>
          </c:cat>
          <c:val>
            <c:numRef>
              <c:f>Taul1!$B$179:$E$179</c:f>
              <c:numCache>
                <c:formatCode>General</c:formatCode>
                <c:ptCount val="4"/>
                <c:pt idx="0">
                  <c:v>30.805389999999999</c:v>
                </c:pt>
                <c:pt idx="1">
                  <c:v>25.92324</c:v>
                </c:pt>
                <c:pt idx="2">
                  <c:v>21.540099999999999</c:v>
                </c:pt>
                <c:pt idx="3">
                  <c:v>7.1940999999999997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DFD-4A35-86EE-0435A50B7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9052288"/>
        <c:axId val="109053824"/>
      </c:barChart>
      <c:catAx>
        <c:axId val="109052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200"/>
            </a:pPr>
            <a:endParaRPr lang="fi-FI"/>
          </a:p>
        </c:txPr>
        <c:crossAx val="109053824"/>
        <c:crosses val="autoZero"/>
        <c:auto val="1"/>
        <c:lblAlgn val="ctr"/>
        <c:lblOffset val="100"/>
        <c:noMultiLvlLbl val="0"/>
      </c:catAx>
      <c:valAx>
        <c:axId val="109053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low"/>
        <c:crossAx val="10905228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4.9752016251557056E-2"/>
          <c:y val="0.84685123622952307"/>
          <c:w val="0.94309225732958246"/>
          <c:h val="0.1531487637704769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0920010184515E-2"/>
          <c:y val="3.317000016858053E-2"/>
          <c:w val="0.90579079989815481"/>
          <c:h val="0.66261099900110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Taul1!$A$173</c:f>
              <c:strCache>
                <c:ptCount val="1"/>
                <c:pt idx="0">
                  <c:v>KOKO MAA, n=5201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FD-4A35-86EE-0435A50B7BD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FD-4A35-86EE-0435A50B7BD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FD-4A35-86EE-0435A50B7BD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FD-4A35-86EE-0435A50B7BD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DFD-4A35-86EE-0435A50B7BD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DFD-4A35-86EE-0435A50B7BD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DFD-4A35-86EE-0435A50B7BD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Taul1!$F$172:$I$172</c:f>
              <c:strCache>
                <c:ptCount val="4"/>
                <c:pt idx="0">
                  <c:v>Palkkataso</c:v>
                </c:pt>
                <c:pt idx="1">
                  <c:v>Irtisanomisen vaikeus</c:v>
                </c:pt>
                <c:pt idx="2">
                  <c:v>Osa-aikaisen työntekijän palkkauksen vaikeus</c:v>
                </c:pt>
                <c:pt idx="3">
                  <c:v>Muut työlainsäädännön tai työehtosopimusten velvoitteet kuin irtisanomisenvaikeus</c:v>
                </c:pt>
              </c:strCache>
            </c:strRef>
          </c:cat>
          <c:val>
            <c:numRef>
              <c:f>Taul1!$F$173:$I$173</c:f>
              <c:numCache>
                <c:formatCode>General</c:formatCode>
                <c:ptCount val="4"/>
                <c:pt idx="0">
                  <c:v>4.7914300000000001</c:v>
                </c:pt>
                <c:pt idx="1">
                  <c:v>4.23916</c:v>
                </c:pt>
                <c:pt idx="2">
                  <c:v>2.6561300000000001</c:v>
                </c:pt>
                <c:pt idx="3">
                  <c:v>1.6306400000000001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FD-4A35-86EE-0435A50B7BDE}"/>
            </c:ext>
          </c:extLst>
        </c:ser>
        <c:ser>
          <c:idx val="1"/>
          <c:order val="1"/>
          <c:tx>
            <c:strRef>
              <c:f>Taul1!$A$174</c:f>
              <c:strCache>
                <c:ptCount val="1"/>
                <c:pt idx="0">
                  <c:v>Savon Yrittäjät, n=250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Taul1!$F$172:$I$172</c:f>
              <c:strCache>
                <c:ptCount val="4"/>
                <c:pt idx="0">
                  <c:v>Palkkataso</c:v>
                </c:pt>
                <c:pt idx="1">
                  <c:v>Irtisanomisen vaikeus</c:v>
                </c:pt>
                <c:pt idx="2">
                  <c:v>Osa-aikaisen työntekijän palkkauksen vaikeus</c:v>
                </c:pt>
                <c:pt idx="3">
                  <c:v>Muut työlainsäädännön tai työehtosopimusten velvoitteet kuin irtisanomisenvaikeus</c:v>
                </c:pt>
              </c:strCache>
            </c:strRef>
          </c:cat>
          <c:val>
            <c:numRef>
              <c:f>Taul1!$F$174:$I$174</c:f>
              <c:numCache>
                <c:formatCode>General</c:formatCode>
                <c:ptCount val="4"/>
                <c:pt idx="0">
                  <c:v>2.50814</c:v>
                </c:pt>
                <c:pt idx="1">
                  <c:v>4.3958599999999999</c:v>
                </c:pt>
                <c:pt idx="2">
                  <c:v>2.4076599999999999</c:v>
                </c:pt>
                <c:pt idx="3">
                  <c:v>0.34018999999999999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FD-4A35-86EE-0435A50B7BDE}"/>
            </c:ext>
          </c:extLst>
        </c:ser>
        <c:ser>
          <c:idx val="2"/>
          <c:order val="2"/>
          <c:tx>
            <c:strRef>
              <c:f>Taul1!$A$175</c:f>
              <c:strCache>
                <c:ptCount val="1"/>
                <c:pt idx="0">
                  <c:v>Koillis-Savo, n=11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Taul1!$F$172:$I$172</c:f>
              <c:strCache>
                <c:ptCount val="4"/>
                <c:pt idx="0">
                  <c:v>Palkkataso</c:v>
                </c:pt>
                <c:pt idx="1">
                  <c:v>Irtisanomisen vaikeus</c:v>
                </c:pt>
                <c:pt idx="2">
                  <c:v>Osa-aikaisen työntekijän palkkauksen vaikeus</c:v>
                </c:pt>
                <c:pt idx="3">
                  <c:v>Muut työlainsäädännön tai työehtosopimusten velvoitteet kuin irtisanomisenvaikeus</c:v>
                </c:pt>
              </c:strCache>
            </c:strRef>
          </c:cat>
          <c:val>
            <c:numRef>
              <c:f>Taul1!$F$175:$I$175</c:f>
              <c:numCache>
                <c:formatCode>General</c:formatCode>
                <c:ptCount val="4"/>
                <c:pt idx="0">
                  <c:v>8.9020700000000001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FD-4A35-86EE-0435A50B7BDE}"/>
            </c:ext>
          </c:extLst>
        </c:ser>
        <c:ser>
          <c:idx val="3"/>
          <c:order val="3"/>
          <c:tx>
            <c:strRef>
              <c:f>Taul1!$A$176</c:f>
              <c:strCache>
                <c:ptCount val="1"/>
                <c:pt idx="0">
                  <c:v>Kuopion seutu, n=110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Taul1!$F$172:$I$172</c:f>
              <c:strCache>
                <c:ptCount val="4"/>
                <c:pt idx="0">
                  <c:v>Palkkataso</c:v>
                </c:pt>
                <c:pt idx="1">
                  <c:v>Irtisanomisen vaikeus</c:v>
                </c:pt>
                <c:pt idx="2">
                  <c:v>Osa-aikaisen työntekijän palkkauksen vaikeus</c:v>
                </c:pt>
                <c:pt idx="3">
                  <c:v>Muut työlainsäädännön tai työehtosopimusten velvoitteet kuin irtisanomisenvaikeus</c:v>
                </c:pt>
              </c:strCache>
            </c:strRef>
          </c:cat>
          <c:val>
            <c:numRef>
              <c:f>Taul1!$F$176:$I$176</c:f>
              <c:numCache>
                <c:formatCode>General</c:formatCode>
                <c:ptCount val="4"/>
                <c:pt idx="0">
                  <c:v>0</c:v>
                </c:pt>
                <c:pt idx="1">
                  <c:v>5.0063199999999997</c:v>
                </c:pt>
                <c:pt idx="2">
                  <c:v>2.3323399999999999</c:v>
                </c:pt>
                <c:pt idx="3">
                  <c:v>0.75788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FD-4A35-86EE-0435A50B7BDE}"/>
            </c:ext>
          </c:extLst>
        </c:ser>
        <c:ser>
          <c:idx val="4"/>
          <c:order val="4"/>
          <c:tx>
            <c:strRef>
              <c:f>Taul1!$A$177</c:f>
              <c:strCache>
                <c:ptCount val="1"/>
                <c:pt idx="0">
                  <c:v>Sisä-Savo, n=35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Taul1!$F$172:$I$172</c:f>
              <c:strCache>
                <c:ptCount val="4"/>
                <c:pt idx="0">
                  <c:v>Palkkataso</c:v>
                </c:pt>
                <c:pt idx="1">
                  <c:v>Irtisanomisen vaikeus</c:v>
                </c:pt>
                <c:pt idx="2">
                  <c:v>Osa-aikaisen työntekijän palkkauksen vaikeus</c:v>
                </c:pt>
                <c:pt idx="3">
                  <c:v>Muut työlainsäädännön tai työehtosopimusten velvoitteet kuin irtisanomisenvaikeus</c:v>
                </c:pt>
              </c:strCache>
            </c:strRef>
          </c:cat>
          <c:val>
            <c:numRef>
              <c:f>Taul1!$F$177:$I$177</c:f>
              <c:numCache>
                <c:formatCode>General</c:formatCode>
                <c:ptCount val="4"/>
                <c:pt idx="0">
                  <c:v>2.7399900000000001</c:v>
                </c:pt>
                <c:pt idx="1">
                  <c:v>5.7687999999999997</c:v>
                </c:pt>
                <c:pt idx="2">
                  <c:v>2.7399900000000001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DFD-4A35-86EE-0435A50B7BDE}"/>
            </c:ext>
          </c:extLst>
        </c:ser>
        <c:ser>
          <c:idx val="5"/>
          <c:order val="5"/>
          <c:tx>
            <c:strRef>
              <c:f>Taul1!$A$178</c:f>
              <c:strCache>
                <c:ptCount val="1"/>
                <c:pt idx="0">
                  <c:v>Varkauden seutu, n=33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Taul1!$F$172:$I$172</c:f>
              <c:strCache>
                <c:ptCount val="4"/>
                <c:pt idx="0">
                  <c:v>Palkkataso</c:v>
                </c:pt>
                <c:pt idx="1">
                  <c:v>Irtisanomisen vaikeus</c:v>
                </c:pt>
                <c:pt idx="2">
                  <c:v>Osa-aikaisen työntekijän palkkauksen vaikeus</c:v>
                </c:pt>
                <c:pt idx="3">
                  <c:v>Muut työlainsäädännön tai työehtosopimusten velvoitteet kuin irtisanomisenvaikeus</c:v>
                </c:pt>
              </c:strCache>
            </c:strRef>
          </c:cat>
          <c:val>
            <c:numRef>
              <c:f>Taul1!$F$178:$I$178</c:f>
              <c:numCache>
                <c:formatCode>General</c:formatCode>
                <c:ptCount val="4"/>
                <c:pt idx="0">
                  <c:v>0</c:v>
                </c:pt>
                <c:pt idx="1">
                  <c:v>4.9890600000000003</c:v>
                </c:pt>
                <c:pt idx="2">
                  <c:v>2.36964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FD-4A35-86EE-0435A50B7BDE}"/>
            </c:ext>
          </c:extLst>
        </c:ser>
        <c:ser>
          <c:idx val="6"/>
          <c:order val="6"/>
          <c:tx>
            <c:strRef>
              <c:f>Taul1!$A$179</c:f>
              <c:strCache>
                <c:ptCount val="1"/>
                <c:pt idx="0">
                  <c:v>Ylä-Savo, n=61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Taul1!$F$172:$I$172</c:f>
              <c:strCache>
                <c:ptCount val="4"/>
                <c:pt idx="0">
                  <c:v>Palkkataso</c:v>
                </c:pt>
                <c:pt idx="1">
                  <c:v>Irtisanomisen vaikeus</c:v>
                </c:pt>
                <c:pt idx="2">
                  <c:v>Osa-aikaisen työntekijän palkkauksen vaikeus</c:v>
                </c:pt>
                <c:pt idx="3">
                  <c:v>Muut työlainsäädännön tai työehtosopimusten velvoitteet kuin irtisanomisenvaikeus</c:v>
                </c:pt>
              </c:strCache>
            </c:strRef>
          </c:cat>
          <c:val>
            <c:numRef>
              <c:f>Taul1!$F$179:$I$179</c:f>
              <c:numCache>
                <c:formatCode>General</c:formatCode>
                <c:ptCount val="4"/>
                <c:pt idx="0">
                  <c:v>7.4540899999999999</c:v>
                </c:pt>
                <c:pt idx="1">
                  <c:v>2.9209700000000001</c:v>
                </c:pt>
                <c:pt idx="2">
                  <c:v>2.7747299999999999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DFD-4A35-86EE-0435A50B7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9052288"/>
        <c:axId val="109053824"/>
      </c:barChart>
      <c:catAx>
        <c:axId val="109052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200"/>
            </a:pPr>
            <a:endParaRPr lang="fi-FI"/>
          </a:p>
        </c:txPr>
        <c:crossAx val="109053824"/>
        <c:crosses val="autoZero"/>
        <c:auto val="1"/>
        <c:lblAlgn val="ctr"/>
        <c:lblOffset val="100"/>
        <c:noMultiLvlLbl val="0"/>
      </c:catAx>
      <c:valAx>
        <c:axId val="109053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low"/>
        <c:crossAx val="10905228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4.9752016251557056E-2"/>
          <c:y val="0.84685123622952307"/>
          <c:w val="0.94309225732958246"/>
          <c:h val="0.1531487637704769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0920010184515E-2"/>
          <c:y val="3.317000016858053E-2"/>
          <c:w val="0.90579079989815481"/>
          <c:h val="0.66261099900110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Taul1!$A$193</c:f>
              <c:strCache>
                <c:ptCount val="1"/>
                <c:pt idx="0">
                  <c:v>KOKO MAA, n=4241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FD-4A35-86EE-0435A50B7BD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FD-4A35-86EE-0435A50B7BD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FD-4A35-86EE-0435A50B7BD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FD-4A35-86EE-0435A50B7BD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DFD-4A35-86EE-0435A50B7BD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DFD-4A35-86EE-0435A50B7BD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DFD-4A35-86EE-0435A50B7BD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Taul1!$B$192:$E$192</c:f>
              <c:strCache>
                <c:ptCount val="4"/>
                <c:pt idx="0">
                  <c:v>Panostamme henkilöstön  osaamisen kehittämiseen</c:v>
                </c:pt>
                <c:pt idx="1">
                  <c:v>Hyödynnämme aiempaa enemmän alihankinta- ja toimittajaverkostoja</c:v>
                </c:pt>
                <c:pt idx="2">
                  <c:v>Palkkaamme lisää työvoimaa</c:v>
                </c:pt>
                <c:pt idx="3">
                  <c:v>Harkitsemme uutta työvoimaa koulutussopimuksen tai oppisopimuksen avulla</c:v>
                </c:pt>
              </c:strCache>
            </c:strRef>
          </c:cat>
          <c:val>
            <c:numRef>
              <c:f>Taul1!$B$193:$E$193</c:f>
              <c:numCache>
                <c:formatCode>General</c:formatCode>
                <c:ptCount val="4"/>
                <c:pt idx="0">
                  <c:v>53.041110000000003</c:v>
                </c:pt>
                <c:pt idx="1">
                  <c:v>45.602440000000001</c:v>
                </c:pt>
                <c:pt idx="2">
                  <c:v>38.387630000000001</c:v>
                </c:pt>
                <c:pt idx="3">
                  <c:v>27.097909999999999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FD-4A35-86EE-0435A50B7BDE}"/>
            </c:ext>
          </c:extLst>
        </c:ser>
        <c:ser>
          <c:idx val="1"/>
          <c:order val="1"/>
          <c:tx>
            <c:strRef>
              <c:f>Taul1!$A$194</c:f>
              <c:strCache>
                <c:ptCount val="1"/>
                <c:pt idx="0">
                  <c:v>Savon Yrittäjät, n=190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Taul1!$B$192:$E$192</c:f>
              <c:strCache>
                <c:ptCount val="4"/>
                <c:pt idx="0">
                  <c:v>Panostamme henkilöstön  osaamisen kehittämiseen</c:v>
                </c:pt>
                <c:pt idx="1">
                  <c:v>Hyödynnämme aiempaa enemmän alihankinta- ja toimittajaverkostoja</c:v>
                </c:pt>
                <c:pt idx="2">
                  <c:v>Palkkaamme lisää työvoimaa</c:v>
                </c:pt>
                <c:pt idx="3">
                  <c:v>Harkitsemme uutta työvoimaa koulutussopimuksen tai oppisopimuksen avulla</c:v>
                </c:pt>
              </c:strCache>
            </c:strRef>
          </c:cat>
          <c:val>
            <c:numRef>
              <c:f>Taul1!$B$194:$E$194</c:f>
              <c:numCache>
                <c:formatCode>General</c:formatCode>
                <c:ptCount val="4"/>
                <c:pt idx="0">
                  <c:v>59.039270000000002</c:v>
                </c:pt>
                <c:pt idx="1">
                  <c:v>43.418059999999997</c:v>
                </c:pt>
                <c:pt idx="2">
                  <c:v>39.540770000000002</c:v>
                </c:pt>
                <c:pt idx="3">
                  <c:v>25.109390000000001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FD-4A35-86EE-0435A50B7BDE}"/>
            </c:ext>
          </c:extLst>
        </c:ser>
        <c:ser>
          <c:idx val="2"/>
          <c:order val="2"/>
          <c:tx>
            <c:strRef>
              <c:f>Taul1!$A$195</c:f>
              <c:strCache>
                <c:ptCount val="1"/>
                <c:pt idx="0">
                  <c:v>Koillis-Savo, n=6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Taul1!$B$192:$E$192</c:f>
              <c:strCache>
                <c:ptCount val="4"/>
                <c:pt idx="0">
                  <c:v>Panostamme henkilöstön  osaamisen kehittämiseen</c:v>
                </c:pt>
                <c:pt idx="1">
                  <c:v>Hyödynnämme aiempaa enemmän alihankinta- ja toimittajaverkostoja</c:v>
                </c:pt>
                <c:pt idx="2">
                  <c:v>Palkkaamme lisää työvoimaa</c:v>
                </c:pt>
                <c:pt idx="3">
                  <c:v>Harkitsemme uutta työvoimaa koulutussopimuksen tai oppisopimuksen avulla</c:v>
                </c:pt>
              </c:strCache>
            </c:strRef>
          </c:cat>
          <c:val>
            <c:numRef>
              <c:f>Taul1!$B$195:$E$195</c:f>
              <c:numCache>
                <c:formatCode>General</c:formatCode>
                <c:ptCount val="4"/>
                <c:pt idx="0">
                  <c:v>68.282470000000004</c:v>
                </c:pt>
                <c:pt idx="1">
                  <c:v>36.56494</c:v>
                </c:pt>
                <c:pt idx="2">
                  <c:v>31.71753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FD-4A35-86EE-0435A50B7BDE}"/>
            </c:ext>
          </c:extLst>
        </c:ser>
        <c:ser>
          <c:idx val="3"/>
          <c:order val="3"/>
          <c:tx>
            <c:strRef>
              <c:f>Taul1!$A$196</c:f>
              <c:strCache>
                <c:ptCount val="1"/>
                <c:pt idx="0">
                  <c:v>Kuopion seutu, n=89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Taul1!$B$192:$E$192</c:f>
              <c:strCache>
                <c:ptCount val="4"/>
                <c:pt idx="0">
                  <c:v>Panostamme henkilöstön  osaamisen kehittämiseen</c:v>
                </c:pt>
                <c:pt idx="1">
                  <c:v>Hyödynnämme aiempaa enemmän alihankinta- ja toimittajaverkostoja</c:v>
                </c:pt>
                <c:pt idx="2">
                  <c:v>Palkkaamme lisää työvoimaa</c:v>
                </c:pt>
                <c:pt idx="3">
                  <c:v>Harkitsemme uutta työvoimaa koulutussopimuksen tai oppisopimuksen avulla</c:v>
                </c:pt>
              </c:strCache>
            </c:strRef>
          </c:cat>
          <c:val>
            <c:numRef>
              <c:f>Taul1!$B$196:$E$196</c:f>
              <c:numCache>
                <c:formatCode>General</c:formatCode>
                <c:ptCount val="4"/>
                <c:pt idx="0">
                  <c:v>56.42192</c:v>
                </c:pt>
                <c:pt idx="1">
                  <c:v>36.119929999999997</c:v>
                </c:pt>
                <c:pt idx="2">
                  <c:v>42.62424</c:v>
                </c:pt>
                <c:pt idx="3">
                  <c:v>26.087789999999998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FD-4A35-86EE-0435A50B7BDE}"/>
            </c:ext>
          </c:extLst>
        </c:ser>
        <c:ser>
          <c:idx val="4"/>
          <c:order val="4"/>
          <c:tx>
            <c:strRef>
              <c:f>Taul1!$A$197</c:f>
              <c:strCache>
                <c:ptCount val="1"/>
                <c:pt idx="0">
                  <c:v>Sisä-Savo, n=21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Taul1!$B$192:$E$192</c:f>
              <c:strCache>
                <c:ptCount val="4"/>
                <c:pt idx="0">
                  <c:v>Panostamme henkilöstön  osaamisen kehittämiseen</c:v>
                </c:pt>
                <c:pt idx="1">
                  <c:v>Hyödynnämme aiempaa enemmän alihankinta- ja toimittajaverkostoja</c:v>
                </c:pt>
                <c:pt idx="2">
                  <c:v>Palkkaamme lisää työvoimaa</c:v>
                </c:pt>
                <c:pt idx="3">
                  <c:v>Harkitsemme uutta työvoimaa koulutussopimuksen tai oppisopimuksen avulla</c:v>
                </c:pt>
              </c:strCache>
            </c:strRef>
          </c:cat>
          <c:val>
            <c:numRef>
              <c:f>Taul1!$B$197:$E$197</c:f>
              <c:numCache>
                <c:formatCode>General</c:formatCode>
                <c:ptCount val="4"/>
                <c:pt idx="0">
                  <c:v>49.19258</c:v>
                </c:pt>
                <c:pt idx="1">
                  <c:v>49.36853</c:v>
                </c:pt>
                <c:pt idx="2">
                  <c:v>17.820209999999999</c:v>
                </c:pt>
                <c:pt idx="3">
                  <c:v>15.681800000000001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DFD-4A35-86EE-0435A50B7BDE}"/>
            </c:ext>
          </c:extLst>
        </c:ser>
        <c:ser>
          <c:idx val="5"/>
          <c:order val="5"/>
          <c:tx>
            <c:strRef>
              <c:f>Taul1!$A$198</c:f>
              <c:strCache>
                <c:ptCount val="1"/>
                <c:pt idx="0">
                  <c:v>Varkauden seutu, n=24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Taul1!$B$192:$E$192</c:f>
              <c:strCache>
                <c:ptCount val="4"/>
                <c:pt idx="0">
                  <c:v>Panostamme henkilöstön  osaamisen kehittämiseen</c:v>
                </c:pt>
                <c:pt idx="1">
                  <c:v>Hyödynnämme aiempaa enemmän alihankinta- ja toimittajaverkostoja</c:v>
                </c:pt>
                <c:pt idx="2">
                  <c:v>Palkkaamme lisää työvoimaa</c:v>
                </c:pt>
                <c:pt idx="3">
                  <c:v>Harkitsemme uutta työvoimaa koulutussopimuksen tai oppisopimuksen avulla</c:v>
                </c:pt>
              </c:strCache>
            </c:strRef>
          </c:cat>
          <c:val>
            <c:numRef>
              <c:f>Taul1!$B$198:$E$198</c:f>
              <c:numCache>
                <c:formatCode>General</c:formatCode>
                <c:ptCount val="4"/>
                <c:pt idx="0">
                  <c:v>57.205289999999998</c:v>
                </c:pt>
                <c:pt idx="1">
                  <c:v>58.225409999999997</c:v>
                </c:pt>
                <c:pt idx="2">
                  <c:v>47.973370000000003</c:v>
                </c:pt>
                <c:pt idx="3">
                  <c:v>33.758580000000002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FD-4A35-86EE-0435A50B7BDE}"/>
            </c:ext>
          </c:extLst>
        </c:ser>
        <c:ser>
          <c:idx val="6"/>
          <c:order val="6"/>
          <c:tx>
            <c:strRef>
              <c:f>Taul1!$A$199</c:f>
              <c:strCache>
                <c:ptCount val="1"/>
                <c:pt idx="0">
                  <c:v>Ylä-Savo, n=50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Taul1!$B$192:$E$192</c:f>
              <c:strCache>
                <c:ptCount val="4"/>
                <c:pt idx="0">
                  <c:v>Panostamme henkilöstön  osaamisen kehittämiseen</c:v>
                </c:pt>
                <c:pt idx="1">
                  <c:v>Hyödynnämme aiempaa enemmän alihankinta- ja toimittajaverkostoja</c:v>
                </c:pt>
                <c:pt idx="2">
                  <c:v>Palkkaamme lisää työvoimaa</c:v>
                </c:pt>
                <c:pt idx="3">
                  <c:v>Harkitsemme uutta työvoimaa koulutussopimuksen tai oppisopimuksen avulla</c:v>
                </c:pt>
              </c:strCache>
            </c:strRef>
          </c:cat>
          <c:val>
            <c:numRef>
              <c:f>Taul1!$B$199:$E$199</c:f>
              <c:numCache>
                <c:formatCode>General</c:formatCode>
                <c:ptCount val="4"/>
                <c:pt idx="0">
                  <c:v>67.576830000000001</c:v>
                </c:pt>
                <c:pt idx="1">
                  <c:v>46.884459999999997</c:v>
                </c:pt>
                <c:pt idx="2">
                  <c:v>38.665430000000001</c:v>
                </c:pt>
                <c:pt idx="3">
                  <c:v>24.90644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DFD-4A35-86EE-0435A50B7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9052288"/>
        <c:axId val="109053824"/>
      </c:barChart>
      <c:catAx>
        <c:axId val="109052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200"/>
            </a:pPr>
            <a:endParaRPr lang="fi-FI"/>
          </a:p>
        </c:txPr>
        <c:crossAx val="109053824"/>
        <c:crosses val="autoZero"/>
        <c:auto val="1"/>
        <c:lblAlgn val="ctr"/>
        <c:lblOffset val="100"/>
        <c:noMultiLvlLbl val="0"/>
      </c:catAx>
      <c:valAx>
        <c:axId val="109053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low"/>
        <c:crossAx val="10905228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4.9752016251557056E-2"/>
          <c:y val="0.84685123622952307"/>
          <c:w val="0.94309225732958246"/>
          <c:h val="0.1531487637704769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0920010184515E-2"/>
          <c:y val="3.317000016858053E-2"/>
          <c:w val="0.90579079989815481"/>
          <c:h val="0.66261099900110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Taul1!$A$193</c:f>
              <c:strCache>
                <c:ptCount val="1"/>
                <c:pt idx="0">
                  <c:v>KOKO MAA, n=4241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FD-4A35-86EE-0435A50B7BD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FD-4A35-86EE-0435A50B7BD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FD-4A35-86EE-0435A50B7BD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FD-4A35-86EE-0435A50B7BD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DFD-4A35-86EE-0435A50B7BD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DFD-4A35-86EE-0435A50B7BD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DFD-4A35-86EE-0435A50B7BD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Taul1!$F$192:$I$192</c:f>
              <c:strCache>
                <c:ptCount val="4"/>
                <c:pt idx="0">
                  <c:v>Käytämme entistä enemmän vuokratyövoimaa</c:v>
                </c:pt>
                <c:pt idx="1">
                  <c:v>Hyödynnämme ulkomaalaistaustaista työvoimaa</c:v>
                </c:pt>
                <c:pt idx="2">
                  <c:v>RekryKoulutuksen avulla</c:v>
                </c:pt>
                <c:pt idx="3">
                  <c:v>Hyödynnämme ketjuyrittäjyyden (franchising) mahdollisuuksia</c:v>
                </c:pt>
              </c:strCache>
            </c:strRef>
          </c:cat>
          <c:val>
            <c:numRef>
              <c:f>Taul1!$F$193:$I$193</c:f>
              <c:numCache>
                <c:formatCode>General</c:formatCode>
                <c:ptCount val="4"/>
                <c:pt idx="0">
                  <c:v>16.8794</c:v>
                </c:pt>
                <c:pt idx="1">
                  <c:v>8.1204000000000001</c:v>
                </c:pt>
                <c:pt idx="2">
                  <c:v>4.5075900000000004</c:v>
                </c:pt>
                <c:pt idx="3">
                  <c:v>2.93309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FD-4A35-86EE-0435A50B7BDE}"/>
            </c:ext>
          </c:extLst>
        </c:ser>
        <c:ser>
          <c:idx val="1"/>
          <c:order val="1"/>
          <c:tx>
            <c:strRef>
              <c:f>Taul1!$A$194</c:f>
              <c:strCache>
                <c:ptCount val="1"/>
                <c:pt idx="0">
                  <c:v>Savon Yrittäjät, n=190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Taul1!$F$192:$I$192</c:f>
              <c:strCache>
                <c:ptCount val="4"/>
                <c:pt idx="0">
                  <c:v>Käytämme entistä enemmän vuokratyövoimaa</c:v>
                </c:pt>
                <c:pt idx="1">
                  <c:v>Hyödynnämme ulkomaalaistaustaista työvoimaa</c:v>
                </c:pt>
                <c:pt idx="2">
                  <c:v>RekryKoulutuksen avulla</c:v>
                </c:pt>
                <c:pt idx="3">
                  <c:v>Hyödynnämme ketjuyrittäjyyden (franchising) mahdollisuuksia</c:v>
                </c:pt>
              </c:strCache>
            </c:strRef>
          </c:cat>
          <c:val>
            <c:numRef>
              <c:f>Taul1!$F$194:$I$194</c:f>
              <c:numCache>
                <c:formatCode>General</c:formatCode>
                <c:ptCount val="4"/>
                <c:pt idx="0">
                  <c:v>20.085239999999999</c:v>
                </c:pt>
                <c:pt idx="1">
                  <c:v>8.7698900000000002</c:v>
                </c:pt>
                <c:pt idx="2">
                  <c:v>8.4038500000000003</c:v>
                </c:pt>
                <c:pt idx="3">
                  <c:v>3.6058300000000001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FD-4A35-86EE-0435A50B7BDE}"/>
            </c:ext>
          </c:extLst>
        </c:ser>
        <c:ser>
          <c:idx val="2"/>
          <c:order val="2"/>
          <c:tx>
            <c:strRef>
              <c:f>Taul1!$A$195</c:f>
              <c:strCache>
                <c:ptCount val="1"/>
                <c:pt idx="0">
                  <c:v>Koillis-Savo, n=6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Taul1!$F$192:$I$192</c:f>
              <c:strCache>
                <c:ptCount val="4"/>
                <c:pt idx="0">
                  <c:v>Käytämme entistä enemmän vuokratyövoimaa</c:v>
                </c:pt>
                <c:pt idx="1">
                  <c:v>Hyödynnämme ulkomaalaistaustaista työvoimaa</c:v>
                </c:pt>
                <c:pt idx="2">
                  <c:v>RekryKoulutuksen avulla</c:v>
                </c:pt>
                <c:pt idx="3">
                  <c:v>Hyödynnämme ketjuyrittäjyyden (franchising) mahdollisuuksia</c:v>
                </c:pt>
              </c:strCache>
            </c:strRef>
          </c:cat>
          <c:val>
            <c:numRef>
              <c:f>Taul1!$F$195:$I$195</c:f>
              <c:numCache>
                <c:formatCode>General</c:formatCode>
                <c:ptCount val="4"/>
                <c:pt idx="0">
                  <c:v>36.56494</c:v>
                </c:pt>
                <c:pt idx="1">
                  <c:v>0</c:v>
                </c:pt>
                <c:pt idx="2">
                  <c:v>31.71753</c:v>
                </c:pt>
                <c:pt idx="3">
                  <c:v>31.71753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FD-4A35-86EE-0435A50B7BDE}"/>
            </c:ext>
          </c:extLst>
        </c:ser>
        <c:ser>
          <c:idx val="3"/>
          <c:order val="3"/>
          <c:tx>
            <c:strRef>
              <c:f>Taul1!$A$196</c:f>
              <c:strCache>
                <c:ptCount val="1"/>
                <c:pt idx="0">
                  <c:v>Kuopion seutu, n=89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Taul1!$F$192:$I$192</c:f>
              <c:strCache>
                <c:ptCount val="4"/>
                <c:pt idx="0">
                  <c:v>Käytämme entistä enemmän vuokratyövoimaa</c:v>
                </c:pt>
                <c:pt idx="1">
                  <c:v>Hyödynnämme ulkomaalaistaustaista työvoimaa</c:v>
                </c:pt>
                <c:pt idx="2">
                  <c:v>RekryKoulutuksen avulla</c:v>
                </c:pt>
                <c:pt idx="3">
                  <c:v>Hyödynnämme ketjuyrittäjyyden (franchising) mahdollisuuksia</c:v>
                </c:pt>
              </c:strCache>
            </c:strRef>
          </c:cat>
          <c:val>
            <c:numRef>
              <c:f>Taul1!$F$196:$I$196</c:f>
              <c:numCache>
                <c:formatCode>General</c:formatCode>
                <c:ptCount val="4"/>
                <c:pt idx="0">
                  <c:v>20.839739999999999</c:v>
                </c:pt>
                <c:pt idx="1">
                  <c:v>6.9812000000000003</c:v>
                </c:pt>
                <c:pt idx="2">
                  <c:v>11.25672</c:v>
                </c:pt>
                <c:pt idx="3">
                  <c:v>3.8468200000000001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FD-4A35-86EE-0435A50B7BDE}"/>
            </c:ext>
          </c:extLst>
        </c:ser>
        <c:ser>
          <c:idx val="4"/>
          <c:order val="4"/>
          <c:tx>
            <c:strRef>
              <c:f>Taul1!$A$197</c:f>
              <c:strCache>
                <c:ptCount val="1"/>
                <c:pt idx="0">
                  <c:v>Sisä-Savo, n=21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Taul1!$F$192:$I$192</c:f>
              <c:strCache>
                <c:ptCount val="4"/>
                <c:pt idx="0">
                  <c:v>Käytämme entistä enemmän vuokratyövoimaa</c:v>
                </c:pt>
                <c:pt idx="1">
                  <c:v>Hyödynnämme ulkomaalaistaustaista työvoimaa</c:v>
                </c:pt>
                <c:pt idx="2">
                  <c:v>RekryKoulutuksen avulla</c:v>
                </c:pt>
                <c:pt idx="3">
                  <c:v>Hyödynnämme ketjuyrittäjyyden (franchising) mahdollisuuksia</c:v>
                </c:pt>
              </c:strCache>
            </c:strRef>
          </c:cat>
          <c:val>
            <c:numRef>
              <c:f>Taul1!$F$197:$I$197</c:f>
              <c:numCache>
                <c:formatCode>General</c:formatCode>
                <c:ptCount val="4"/>
                <c:pt idx="0">
                  <c:v>4.2094899999999997</c:v>
                </c:pt>
                <c:pt idx="1">
                  <c:v>21.491150000000001</c:v>
                </c:pt>
                <c:pt idx="2">
                  <c:v>4.2094899999999997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DFD-4A35-86EE-0435A50B7BDE}"/>
            </c:ext>
          </c:extLst>
        </c:ser>
        <c:ser>
          <c:idx val="5"/>
          <c:order val="5"/>
          <c:tx>
            <c:strRef>
              <c:f>Taul1!$A$198</c:f>
              <c:strCache>
                <c:ptCount val="1"/>
                <c:pt idx="0">
                  <c:v>Varkauden seutu, n=24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Taul1!$F$192:$I$192</c:f>
              <c:strCache>
                <c:ptCount val="4"/>
                <c:pt idx="0">
                  <c:v>Käytämme entistä enemmän vuokratyövoimaa</c:v>
                </c:pt>
                <c:pt idx="1">
                  <c:v>Hyödynnämme ulkomaalaistaustaista työvoimaa</c:v>
                </c:pt>
                <c:pt idx="2">
                  <c:v>RekryKoulutuksen avulla</c:v>
                </c:pt>
                <c:pt idx="3">
                  <c:v>Hyödynnämme ketjuyrittäjyyden (franchising) mahdollisuuksia</c:v>
                </c:pt>
              </c:strCache>
            </c:strRef>
          </c:cat>
          <c:val>
            <c:numRef>
              <c:f>Taul1!$F$198:$I$198</c:f>
              <c:numCache>
                <c:formatCode>General</c:formatCode>
                <c:ptCount val="4"/>
                <c:pt idx="0">
                  <c:v>26.580459999999999</c:v>
                </c:pt>
                <c:pt idx="1">
                  <c:v>6.0240999999999998</c:v>
                </c:pt>
                <c:pt idx="2">
                  <c:v>5.0852399999999998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FD-4A35-86EE-0435A50B7BDE}"/>
            </c:ext>
          </c:extLst>
        </c:ser>
        <c:ser>
          <c:idx val="6"/>
          <c:order val="6"/>
          <c:tx>
            <c:strRef>
              <c:f>Taul1!$A$199</c:f>
              <c:strCache>
                <c:ptCount val="1"/>
                <c:pt idx="0">
                  <c:v>Ylä-Savo, n=50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Taul1!$F$192:$I$192</c:f>
              <c:strCache>
                <c:ptCount val="4"/>
                <c:pt idx="0">
                  <c:v>Käytämme entistä enemmän vuokratyövoimaa</c:v>
                </c:pt>
                <c:pt idx="1">
                  <c:v>Hyödynnämme ulkomaalaistaustaista työvoimaa</c:v>
                </c:pt>
                <c:pt idx="2">
                  <c:v>RekryKoulutuksen avulla</c:v>
                </c:pt>
                <c:pt idx="3">
                  <c:v>Hyödynnämme ketjuyrittäjyyden (franchising) mahdollisuuksia</c:v>
                </c:pt>
              </c:strCache>
            </c:strRef>
          </c:cat>
          <c:val>
            <c:numRef>
              <c:f>Taul1!$F$199:$I$199</c:f>
              <c:numCache>
                <c:formatCode>General</c:formatCode>
                <c:ptCount val="4"/>
                <c:pt idx="0">
                  <c:v>19.671779999999998</c:v>
                </c:pt>
                <c:pt idx="1">
                  <c:v>9.4370700000000003</c:v>
                </c:pt>
                <c:pt idx="2">
                  <c:v>4.3180199999999997</c:v>
                </c:pt>
                <c:pt idx="3">
                  <c:v>3.63198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DFD-4A35-86EE-0435A50B7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9052288"/>
        <c:axId val="109053824"/>
      </c:barChart>
      <c:catAx>
        <c:axId val="109052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200"/>
            </a:pPr>
            <a:endParaRPr lang="fi-FI"/>
          </a:p>
        </c:txPr>
        <c:crossAx val="109053824"/>
        <c:crosses val="autoZero"/>
        <c:auto val="1"/>
        <c:lblAlgn val="ctr"/>
        <c:lblOffset val="100"/>
        <c:noMultiLvlLbl val="0"/>
      </c:catAx>
      <c:valAx>
        <c:axId val="109053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low"/>
        <c:crossAx val="10905228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4.9752016251557056E-2"/>
          <c:y val="0.84685123622952307"/>
          <c:w val="0.94309225732958246"/>
          <c:h val="0.1531487637704769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0920010184515E-2"/>
          <c:y val="3.317000016858053E-2"/>
          <c:w val="0.90579079989815481"/>
          <c:h val="0.66261099900110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Taul1!$A$213</c:f>
              <c:strCache>
                <c:ptCount val="1"/>
                <c:pt idx="0">
                  <c:v>KOKO MAA, n=835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FD-4A35-86EE-0435A50B7BD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FD-4A35-86EE-0435A50B7BD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FD-4A35-86EE-0435A50B7BD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FD-4A35-86EE-0435A50B7BD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DFD-4A35-86EE-0435A50B7BD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DFD-4A35-86EE-0435A50B7BD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DFD-4A35-86EE-0435A50B7BD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Taul1!$B$212:$E$212</c:f>
              <c:strCache>
                <c:ptCount val="4"/>
                <c:pt idx="0">
                  <c:v>Lomautuksia</c:v>
                </c:pt>
                <c:pt idx="1">
                  <c:v>Työaikajärjestelyitä</c:v>
                </c:pt>
                <c:pt idx="2">
                  <c:v>Liiketoiminnan karsimista ja keskittymistä yrityksen ydinalueelle</c:v>
                </c:pt>
                <c:pt idx="3">
                  <c:v>Muiden työvoimakustannusten karsimista</c:v>
                </c:pt>
              </c:strCache>
            </c:strRef>
          </c:cat>
          <c:val>
            <c:numRef>
              <c:f>Taul1!$B$213:$E$213</c:f>
              <c:numCache>
                <c:formatCode>General</c:formatCode>
                <c:ptCount val="4"/>
                <c:pt idx="0">
                  <c:v>43.13259</c:v>
                </c:pt>
                <c:pt idx="1">
                  <c:v>40.943399999999997</c:v>
                </c:pt>
                <c:pt idx="2">
                  <c:v>29.925039999999999</c:v>
                </c:pt>
                <c:pt idx="3">
                  <c:v>16.857220000000002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FD-4A35-86EE-0435A50B7BDE}"/>
            </c:ext>
          </c:extLst>
        </c:ser>
        <c:ser>
          <c:idx val="1"/>
          <c:order val="1"/>
          <c:tx>
            <c:strRef>
              <c:f>Taul1!$A$214</c:f>
              <c:strCache>
                <c:ptCount val="1"/>
                <c:pt idx="0">
                  <c:v>Savon Yrittäjät, n=48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Taul1!$B$212:$E$212</c:f>
              <c:strCache>
                <c:ptCount val="4"/>
                <c:pt idx="0">
                  <c:v>Lomautuksia</c:v>
                </c:pt>
                <c:pt idx="1">
                  <c:v>Työaikajärjestelyitä</c:v>
                </c:pt>
                <c:pt idx="2">
                  <c:v>Liiketoiminnan karsimista ja keskittymistä yrityksen ydinalueelle</c:v>
                </c:pt>
                <c:pt idx="3">
                  <c:v>Muiden työvoimakustannusten karsimista</c:v>
                </c:pt>
              </c:strCache>
            </c:strRef>
          </c:cat>
          <c:val>
            <c:numRef>
              <c:f>Taul1!$B$214:$E$214</c:f>
              <c:numCache>
                <c:formatCode>General</c:formatCode>
                <c:ptCount val="4"/>
                <c:pt idx="0">
                  <c:v>45.16722</c:v>
                </c:pt>
                <c:pt idx="1">
                  <c:v>44.537570000000002</c:v>
                </c:pt>
                <c:pt idx="2">
                  <c:v>28.838290000000001</c:v>
                </c:pt>
                <c:pt idx="3">
                  <c:v>18.670490000000001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FD-4A35-86EE-0435A50B7BDE}"/>
            </c:ext>
          </c:extLst>
        </c:ser>
        <c:ser>
          <c:idx val="2"/>
          <c:order val="2"/>
          <c:tx>
            <c:strRef>
              <c:f>Taul1!$A$215</c:f>
              <c:strCache>
                <c:ptCount val="1"/>
                <c:pt idx="0">
                  <c:v>Koillis-Savo, n=1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Taul1!$B$212:$E$212</c:f>
              <c:strCache>
                <c:ptCount val="4"/>
                <c:pt idx="0">
                  <c:v>Lomautuksia</c:v>
                </c:pt>
                <c:pt idx="1">
                  <c:v>Työaikajärjestelyitä</c:v>
                </c:pt>
                <c:pt idx="2">
                  <c:v>Liiketoiminnan karsimista ja keskittymistä yrityksen ydinalueelle</c:v>
                </c:pt>
                <c:pt idx="3">
                  <c:v>Muiden työvoimakustannusten karsimista</c:v>
                </c:pt>
              </c:strCache>
            </c:strRef>
          </c:cat>
          <c:val>
            <c:numRef>
              <c:f>Taul1!$B$215:$E$215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FD-4A35-86EE-0435A50B7BDE}"/>
            </c:ext>
          </c:extLst>
        </c:ser>
        <c:ser>
          <c:idx val="3"/>
          <c:order val="3"/>
          <c:tx>
            <c:strRef>
              <c:f>Taul1!$A$216</c:f>
              <c:strCache>
                <c:ptCount val="1"/>
                <c:pt idx="0">
                  <c:v>Kuopion seutu, n=21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Taul1!$B$212:$E$212</c:f>
              <c:strCache>
                <c:ptCount val="4"/>
                <c:pt idx="0">
                  <c:v>Lomautuksia</c:v>
                </c:pt>
                <c:pt idx="1">
                  <c:v>Työaikajärjestelyitä</c:v>
                </c:pt>
                <c:pt idx="2">
                  <c:v>Liiketoiminnan karsimista ja keskittymistä yrityksen ydinalueelle</c:v>
                </c:pt>
                <c:pt idx="3">
                  <c:v>Muiden työvoimakustannusten karsimista</c:v>
                </c:pt>
              </c:strCache>
            </c:strRef>
          </c:cat>
          <c:val>
            <c:numRef>
              <c:f>Taul1!$B$216:$E$216</c:f>
              <c:numCache>
                <c:formatCode>General</c:formatCode>
                <c:ptCount val="4"/>
                <c:pt idx="0">
                  <c:v>44.931550000000001</c:v>
                </c:pt>
                <c:pt idx="1">
                  <c:v>60.842730000000003</c:v>
                </c:pt>
                <c:pt idx="2">
                  <c:v>22.053280000000001</c:v>
                </c:pt>
                <c:pt idx="3">
                  <c:v>4.1264399999999997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FD-4A35-86EE-0435A50B7BDE}"/>
            </c:ext>
          </c:extLst>
        </c:ser>
        <c:ser>
          <c:idx val="4"/>
          <c:order val="4"/>
          <c:tx>
            <c:strRef>
              <c:f>Taul1!$A$217</c:f>
              <c:strCache>
                <c:ptCount val="1"/>
                <c:pt idx="0">
                  <c:v>Sisä-Savo, n=2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Taul1!$B$212:$E$212</c:f>
              <c:strCache>
                <c:ptCount val="4"/>
                <c:pt idx="0">
                  <c:v>Lomautuksia</c:v>
                </c:pt>
                <c:pt idx="1">
                  <c:v>Työaikajärjestelyitä</c:v>
                </c:pt>
                <c:pt idx="2">
                  <c:v>Liiketoiminnan karsimista ja keskittymistä yrityksen ydinalueelle</c:v>
                </c:pt>
                <c:pt idx="3">
                  <c:v>Muiden työvoimakustannusten karsimista</c:v>
                </c:pt>
              </c:strCache>
            </c:strRef>
          </c:cat>
          <c:val>
            <c:numRef>
              <c:f>Taul1!$B$217:$E$217</c:f>
              <c:numCache>
                <c:formatCode>General</c:formatCode>
                <c:ptCount val="4"/>
                <c:pt idx="0">
                  <c:v>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DFD-4A35-86EE-0435A50B7BDE}"/>
            </c:ext>
          </c:extLst>
        </c:ser>
        <c:ser>
          <c:idx val="5"/>
          <c:order val="5"/>
          <c:tx>
            <c:strRef>
              <c:f>Taul1!$A$218</c:f>
              <c:strCache>
                <c:ptCount val="1"/>
                <c:pt idx="0">
                  <c:v>Varkauden seutu, n=12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Taul1!$B$212:$E$212</c:f>
              <c:strCache>
                <c:ptCount val="4"/>
                <c:pt idx="0">
                  <c:v>Lomautuksia</c:v>
                </c:pt>
                <c:pt idx="1">
                  <c:v>Työaikajärjestelyitä</c:v>
                </c:pt>
                <c:pt idx="2">
                  <c:v>Liiketoiminnan karsimista ja keskittymistä yrityksen ydinalueelle</c:v>
                </c:pt>
                <c:pt idx="3">
                  <c:v>Muiden työvoimakustannusten karsimista</c:v>
                </c:pt>
              </c:strCache>
            </c:strRef>
          </c:cat>
          <c:val>
            <c:numRef>
              <c:f>Taul1!$B$218:$E$218</c:f>
              <c:numCache>
                <c:formatCode>General</c:formatCode>
                <c:ptCount val="4"/>
                <c:pt idx="0">
                  <c:v>53.834029999999998</c:v>
                </c:pt>
                <c:pt idx="1">
                  <c:v>26.489419999999999</c:v>
                </c:pt>
                <c:pt idx="2">
                  <c:v>38.016919999999999</c:v>
                </c:pt>
                <c:pt idx="3">
                  <c:v>19.930569999999999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FD-4A35-86EE-0435A50B7BDE}"/>
            </c:ext>
          </c:extLst>
        </c:ser>
        <c:ser>
          <c:idx val="6"/>
          <c:order val="6"/>
          <c:tx>
            <c:strRef>
              <c:f>Taul1!$A$219</c:f>
              <c:strCache>
                <c:ptCount val="1"/>
                <c:pt idx="0">
                  <c:v>Ylä-Savo, n=12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Taul1!$B$212:$E$212</c:f>
              <c:strCache>
                <c:ptCount val="4"/>
                <c:pt idx="0">
                  <c:v>Lomautuksia</c:v>
                </c:pt>
                <c:pt idx="1">
                  <c:v>Työaikajärjestelyitä</c:v>
                </c:pt>
                <c:pt idx="2">
                  <c:v>Liiketoiminnan karsimista ja keskittymistä yrityksen ydinalueelle</c:v>
                </c:pt>
                <c:pt idx="3">
                  <c:v>Muiden työvoimakustannusten karsimista</c:v>
                </c:pt>
              </c:strCache>
            </c:strRef>
          </c:cat>
          <c:val>
            <c:numRef>
              <c:f>Taul1!$B$219:$E$219</c:f>
              <c:numCache>
                <c:formatCode>General</c:formatCode>
                <c:ptCount val="4"/>
                <c:pt idx="0">
                  <c:v>45.839919999999999</c:v>
                </c:pt>
                <c:pt idx="1">
                  <c:v>38.135750000000002</c:v>
                </c:pt>
                <c:pt idx="2">
                  <c:v>29.653759999999998</c:v>
                </c:pt>
                <c:pt idx="3">
                  <c:v>40.114629999999998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DFD-4A35-86EE-0435A50B7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9052288"/>
        <c:axId val="109053824"/>
      </c:barChart>
      <c:catAx>
        <c:axId val="109052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200"/>
            </a:pPr>
            <a:endParaRPr lang="fi-FI"/>
          </a:p>
        </c:txPr>
        <c:crossAx val="109053824"/>
        <c:crosses val="autoZero"/>
        <c:auto val="1"/>
        <c:lblAlgn val="ctr"/>
        <c:lblOffset val="100"/>
        <c:noMultiLvlLbl val="0"/>
      </c:catAx>
      <c:valAx>
        <c:axId val="109053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low"/>
        <c:crossAx val="10905228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4.9752016251557056E-2"/>
          <c:y val="0.84685123622952307"/>
          <c:w val="0.94309225732958246"/>
          <c:h val="0.1531487637704769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0920010184515E-2"/>
          <c:y val="3.317000016858053E-2"/>
          <c:w val="0.90579079989815481"/>
          <c:h val="0.66261099900110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Taul1!$A$213</c:f>
              <c:strCache>
                <c:ptCount val="1"/>
                <c:pt idx="0">
                  <c:v>KOKO MAA, n=835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FD-4A35-86EE-0435A50B7BD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FD-4A35-86EE-0435A50B7BD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FD-4A35-86EE-0435A50B7BD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FD-4A35-86EE-0435A50B7BD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DFD-4A35-86EE-0435A50B7BD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DFD-4A35-86EE-0435A50B7BD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DFD-4A35-86EE-0435A50B7BD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Taul1!$F$212:$I$212</c:f>
              <c:strCache>
                <c:ptCount val="4"/>
                <c:pt idx="0">
                  <c:v>Tilapäisiä palkan alennuksia</c:v>
                </c:pt>
                <c:pt idx="1">
                  <c:v>Irtisanomisia</c:v>
                </c:pt>
                <c:pt idx="2">
                  <c:v>Alihankinnan siirtämistä johonkin toiseen maahan tai alihankintojen lopettamista/vähentämistä</c:v>
                </c:pt>
                <c:pt idx="3">
                  <c:v>Muita sopeutustoimia</c:v>
                </c:pt>
              </c:strCache>
            </c:strRef>
          </c:cat>
          <c:val>
            <c:numRef>
              <c:f>Taul1!$F$213:$I$213</c:f>
              <c:numCache>
                <c:formatCode>General</c:formatCode>
                <c:ptCount val="4"/>
                <c:pt idx="0">
                  <c:v>14.56263</c:v>
                </c:pt>
                <c:pt idx="1">
                  <c:v>12.873379999999999</c:v>
                </c:pt>
                <c:pt idx="2">
                  <c:v>6.2172000000000001</c:v>
                </c:pt>
                <c:pt idx="3">
                  <c:v>32.405940000000001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FD-4A35-86EE-0435A50B7BDE}"/>
            </c:ext>
          </c:extLst>
        </c:ser>
        <c:ser>
          <c:idx val="1"/>
          <c:order val="1"/>
          <c:tx>
            <c:strRef>
              <c:f>Taul1!$A$214</c:f>
              <c:strCache>
                <c:ptCount val="1"/>
                <c:pt idx="0">
                  <c:v>Savon Yrittäjät, n=48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Taul1!$F$212:$I$212</c:f>
              <c:strCache>
                <c:ptCount val="4"/>
                <c:pt idx="0">
                  <c:v>Tilapäisiä palkan alennuksia</c:v>
                </c:pt>
                <c:pt idx="1">
                  <c:v>Irtisanomisia</c:v>
                </c:pt>
                <c:pt idx="2">
                  <c:v>Alihankinnan siirtämistä johonkin toiseen maahan tai alihankintojen lopettamista/vähentämistä</c:v>
                </c:pt>
                <c:pt idx="3">
                  <c:v>Muita sopeutustoimia</c:v>
                </c:pt>
              </c:strCache>
            </c:strRef>
          </c:cat>
          <c:val>
            <c:numRef>
              <c:f>Taul1!$F$214:$I$214</c:f>
              <c:numCache>
                <c:formatCode>General</c:formatCode>
                <c:ptCount val="4"/>
                <c:pt idx="0">
                  <c:v>12.44219</c:v>
                </c:pt>
                <c:pt idx="1">
                  <c:v>15.395300000000001</c:v>
                </c:pt>
                <c:pt idx="2">
                  <c:v>3.4358499999999998</c:v>
                </c:pt>
                <c:pt idx="3">
                  <c:v>38.245550000000001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FD-4A35-86EE-0435A50B7BDE}"/>
            </c:ext>
          </c:extLst>
        </c:ser>
        <c:ser>
          <c:idx val="2"/>
          <c:order val="2"/>
          <c:tx>
            <c:strRef>
              <c:f>Taul1!$A$215</c:f>
              <c:strCache>
                <c:ptCount val="1"/>
                <c:pt idx="0">
                  <c:v>Koillis-Savo, n=1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Taul1!$F$212:$I$212</c:f>
              <c:strCache>
                <c:ptCount val="4"/>
                <c:pt idx="0">
                  <c:v>Tilapäisiä palkan alennuksia</c:v>
                </c:pt>
                <c:pt idx="1">
                  <c:v>Irtisanomisia</c:v>
                </c:pt>
                <c:pt idx="2">
                  <c:v>Alihankinnan siirtämistä johonkin toiseen maahan tai alihankintojen lopettamista/vähentämistä</c:v>
                </c:pt>
                <c:pt idx="3">
                  <c:v>Muita sopeutustoimia</c:v>
                </c:pt>
              </c:strCache>
            </c:strRef>
          </c:cat>
          <c:val>
            <c:numRef>
              <c:f>Taul1!$F$215:$I$215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  <c:pt idx="2">
                  <c:v>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FD-4A35-86EE-0435A50B7BDE}"/>
            </c:ext>
          </c:extLst>
        </c:ser>
        <c:ser>
          <c:idx val="3"/>
          <c:order val="3"/>
          <c:tx>
            <c:strRef>
              <c:f>Taul1!$A$216</c:f>
              <c:strCache>
                <c:ptCount val="1"/>
                <c:pt idx="0">
                  <c:v>Kuopion seutu, n=21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Taul1!$F$212:$I$212</c:f>
              <c:strCache>
                <c:ptCount val="4"/>
                <c:pt idx="0">
                  <c:v>Tilapäisiä palkan alennuksia</c:v>
                </c:pt>
                <c:pt idx="1">
                  <c:v>Irtisanomisia</c:v>
                </c:pt>
                <c:pt idx="2">
                  <c:v>Alihankinnan siirtämistä johonkin toiseen maahan tai alihankintojen lopettamista/vähentämistä</c:v>
                </c:pt>
                <c:pt idx="3">
                  <c:v>Muita sopeutustoimia</c:v>
                </c:pt>
              </c:strCache>
            </c:strRef>
          </c:cat>
          <c:val>
            <c:numRef>
              <c:f>Taul1!$F$216:$I$216</c:f>
              <c:numCache>
                <c:formatCode>General</c:formatCode>
                <c:ptCount val="4"/>
                <c:pt idx="0">
                  <c:v>16.356539999999999</c:v>
                </c:pt>
                <c:pt idx="1">
                  <c:v>19.439820000000001</c:v>
                </c:pt>
                <c:pt idx="2">
                  <c:v>0</c:v>
                </c:pt>
                <c:pt idx="3">
                  <c:v>38.83764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FD-4A35-86EE-0435A50B7BDE}"/>
            </c:ext>
          </c:extLst>
        </c:ser>
        <c:ser>
          <c:idx val="4"/>
          <c:order val="4"/>
          <c:tx>
            <c:strRef>
              <c:f>Taul1!$A$217</c:f>
              <c:strCache>
                <c:ptCount val="1"/>
                <c:pt idx="0">
                  <c:v>Sisä-Savo, n=2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Taul1!$F$212:$I$212</c:f>
              <c:strCache>
                <c:ptCount val="4"/>
                <c:pt idx="0">
                  <c:v>Tilapäisiä palkan alennuksia</c:v>
                </c:pt>
                <c:pt idx="1">
                  <c:v>Irtisanomisia</c:v>
                </c:pt>
                <c:pt idx="2">
                  <c:v>Alihankinnan siirtämistä johonkin toiseen maahan tai alihankintojen lopettamista/vähentämistä</c:v>
                </c:pt>
                <c:pt idx="3">
                  <c:v>Muita sopeutustoimia</c:v>
                </c:pt>
              </c:strCache>
            </c:strRef>
          </c:cat>
          <c:val>
            <c:numRef>
              <c:f>Taul1!$F$217:$I$217</c:f>
              <c:numCache>
                <c:formatCode>General</c:formatCode>
                <c:ptCount val="4"/>
                <c:pt idx="0">
                  <c:v>50</c:v>
                </c:pt>
                <c:pt idx="1">
                  <c:v>0</c:v>
                </c:pt>
                <c:pt idx="2">
                  <c:v>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DFD-4A35-86EE-0435A50B7BDE}"/>
            </c:ext>
          </c:extLst>
        </c:ser>
        <c:ser>
          <c:idx val="5"/>
          <c:order val="5"/>
          <c:tx>
            <c:strRef>
              <c:f>Taul1!$A$218</c:f>
              <c:strCache>
                <c:ptCount val="1"/>
                <c:pt idx="0">
                  <c:v>Varkauden seutu, n=12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Taul1!$F$212:$I$212</c:f>
              <c:strCache>
                <c:ptCount val="4"/>
                <c:pt idx="0">
                  <c:v>Tilapäisiä palkan alennuksia</c:v>
                </c:pt>
                <c:pt idx="1">
                  <c:v>Irtisanomisia</c:v>
                </c:pt>
                <c:pt idx="2">
                  <c:v>Alihankinnan siirtämistä johonkin toiseen maahan tai alihankintojen lopettamista/vähentämistä</c:v>
                </c:pt>
                <c:pt idx="3">
                  <c:v>Muita sopeutustoimia</c:v>
                </c:pt>
              </c:strCache>
            </c:strRef>
          </c:cat>
          <c:val>
            <c:numRef>
              <c:f>Taul1!$F$218:$I$218</c:f>
              <c:numCache>
                <c:formatCode>General</c:formatCode>
                <c:ptCount val="4"/>
                <c:pt idx="0">
                  <c:v>0</c:v>
                </c:pt>
                <c:pt idx="1">
                  <c:v>11.55344</c:v>
                </c:pt>
                <c:pt idx="2">
                  <c:v>0</c:v>
                </c:pt>
                <c:pt idx="3">
                  <c:v>30.749860000000002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FD-4A35-86EE-0435A50B7BDE}"/>
            </c:ext>
          </c:extLst>
        </c:ser>
        <c:ser>
          <c:idx val="6"/>
          <c:order val="6"/>
          <c:tx>
            <c:strRef>
              <c:f>Taul1!$A$219</c:f>
              <c:strCache>
                <c:ptCount val="1"/>
                <c:pt idx="0">
                  <c:v>Ylä-Savo, n=12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Taul1!$F$212:$I$212</c:f>
              <c:strCache>
                <c:ptCount val="4"/>
                <c:pt idx="0">
                  <c:v>Tilapäisiä palkan alennuksia</c:v>
                </c:pt>
                <c:pt idx="1">
                  <c:v>Irtisanomisia</c:v>
                </c:pt>
                <c:pt idx="2">
                  <c:v>Alihankinnan siirtämistä johonkin toiseen maahan tai alihankintojen lopettamista/vähentämistä</c:v>
                </c:pt>
                <c:pt idx="3">
                  <c:v>Muita sopeutustoimia</c:v>
                </c:pt>
              </c:strCache>
            </c:strRef>
          </c:cat>
          <c:val>
            <c:numRef>
              <c:f>Taul1!$F$219:$I$219</c:f>
              <c:numCache>
                <c:formatCode>General</c:formatCode>
                <c:ptCount val="4"/>
                <c:pt idx="0">
                  <c:v>7.4134399999999996</c:v>
                </c:pt>
                <c:pt idx="1">
                  <c:v>15.895429999999999</c:v>
                </c:pt>
                <c:pt idx="2">
                  <c:v>14.256259999999999</c:v>
                </c:pt>
                <c:pt idx="3">
                  <c:v>31.91976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DFD-4A35-86EE-0435A50B7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9052288"/>
        <c:axId val="109053824"/>
      </c:barChart>
      <c:catAx>
        <c:axId val="109052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200"/>
            </a:pPr>
            <a:endParaRPr lang="fi-FI"/>
          </a:p>
        </c:txPr>
        <c:crossAx val="109053824"/>
        <c:crosses val="autoZero"/>
        <c:auto val="1"/>
        <c:lblAlgn val="ctr"/>
        <c:lblOffset val="100"/>
        <c:noMultiLvlLbl val="0"/>
      </c:catAx>
      <c:valAx>
        <c:axId val="109053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low"/>
        <c:crossAx val="10905228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4.9752016251557056E-2"/>
          <c:y val="0.84685123622952307"/>
          <c:w val="0.94309225732958246"/>
          <c:h val="0.1531487637704769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5397541232673372"/>
          <c:y val="3.4174443580342925E-2"/>
          <c:w val="0.51607876236052241"/>
          <c:h val="0.866341471318001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Taul1!$B$232</c:f>
              <c:strCache>
                <c:ptCount val="1"/>
                <c:pt idx="0">
                  <c:v>0-2 vuoden aikana</c:v>
                </c:pt>
              </c:strCache>
            </c:strRef>
          </c:tx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8E-4F83-AFF1-09E71E15A43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Taul1!$A$233:$A$239</c:f>
              <c:strCache>
                <c:ptCount val="7"/>
                <c:pt idx="0">
                  <c:v>KOKO MAA, n=5149</c:v>
                </c:pt>
                <c:pt idx="1">
                  <c:v>Savon Yrittäjät, n=248</c:v>
                </c:pt>
                <c:pt idx="2">
                  <c:v>Koillis-Savo, n=11</c:v>
                </c:pt>
                <c:pt idx="3">
                  <c:v>Kuopion seutu, n=108</c:v>
                </c:pt>
                <c:pt idx="4">
                  <c:v>Sisä-Savo, n=35</c:v>
                </c:pt>
                <c:pt idx="5">
                  <c:v>Varkauden seutu, n=33</c:v>
                </c:pt>
                <c:pt idx="6">
                  <c:v>Ylä-Savo, n=61</c:v>
                </c:pt>
              </c:strCache>
            </c:strRef>
          </c:cat>
          <c:val>
            <c:numRef>
              <c:f>Taul1!$B$233:$B$239</c:f>
              <c:numCache>
                <c:formatCode>General</c:formatCode>
                <c:ptCount val="7"/>
                <c:pt idx="0">
                  <c:v>14.88266</c:v>
                </c:pt>
                <c:pt idx="1">
                  <c:v>19.12276</c:v>
                </c:pt>
                <c:pt idx="2">
                  <c:v>0</c:v>
                </c:pt>
                <c:pt idx="3">
                  <c:v>20.97664</c:v>
                </c:pt>
                <c:pt idx="4">
                  <c:v>20.313330000000001</c:v>
                </c:pt>
                <c:pt idx="5">
                  <c:v>22.28867</c:v>
                </c:pt>
                <c:pt idx="6">
                  <c:v>16.30434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7-49B3-BE25-87336E3DEF35}"/>
            </c:ext>
          </c:extLst>
        </c:ser>
        <c:ser>
          <c:idx val="1"/>
          <c:order val="1"/>
          <c:tx>
            <c:strRef>
              <c:f>Taul1!$C$232</c:f>
              <c:strCache>
                <c:ptCount val="1"/>
                <c:pt idx="0">
                  <c:v>3-5 vuoden aikana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Taul1!$A$233:$A$239</c:f>
              <c:strCache>
                <c:ptCount val="7"/>
                <c:pt idx="0">
                  <c:v>KOKO MAA, n=5149</c:v>
                </c:pt>
                <c:pt idx="1">
                  <c:v>Savon Yrittäjät, n=248</c:v>
                </c:pt>
                <c:pt idx="2">
                  <c:v>Koillis-Savo, n=11</c:v>
                </c:pt>
                <c:pt idx="3">
                  <c:v>Kuopion seutu, n=108</c:v>
                </c:pt>
                <c:pt idx="4">
                  <c:v>Sisä-Savo, n=35</c:v>
                </c:pt>
                <c:pt idx="5">
                  <c:v>Varkauden seutu, n=33</c:v>
                </c:pt>
                <c:pt idx="6">
                  <c:v>Ylä-Savo, n=61</c:v>
                </c:pt>
              </c:strCache>
            </c:strRef>
          </c:cat>
          <c:val>
            <c:numRef>
              <c:f>Taul1!$C$233:$C$239</c:f>
              <c:numCache>
                <c:formatCode>General</c:formatCode>
                <c:ptCount val="7"/>
                <c:pt idx="0">
                  <c:v>16.523289999999999</c:v>
                </c:pt>
                <c:pt idx="1">
                  <c:v>11.04541</c:v>
                </c:pt>
                <c:pt idx="2">
                  <c:v>8.5801800000000004</c:v>
                </c:pt>
                <c:pt idx="3">
                  <c:v>11.849880000000001</c:v>
                </c:pt>
                <c:pt idx="4">
                  <c:v>8.9763199999999994</c:v>
                </c:pt>
                <c:pt idx="5">
                  <c:v>9.19618</c:v>
                </c:pt>
                <c:pt idx="6">
                  <c:v>12.10961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7-49B3-BE25-87336E3DEF35}"/>
            </c:ext>
          </c:extLst>
        </c:ser>
        <c:ser>
          <c:idx val="2"/>
          <c:order val="2"/>
          <c:tx>
            <c:strRef>
              <c:f>Taul1!$D$232</c:f>
              <c:strCache>
                <c:ptCount val="1"/>
                <c:pt idx="0">
                  <c:v>6-10 vuoden aikana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Taul1!$A$233:$A$239</c:f>
              <c:strCache>
                <c:ptCount val="7"/>
                <c:pt idx="0">
                  <c:v>KOKO MAA, n=5149</c:v>
                </c:pt>
                <c:pt idx="1">
                  <c:v>Savon Yrittäjät, n=248</c:v>
                </c:pt>
                <c:pt idx="2">
                  <c:v>Koillis-Savo, n=11</c:v>
                </c:pt>
                <c:pt idx="3">
                  <c:v>Kuopion seutu, n=108</c:v>
                </c:pt>
                <c:pt idx="4">
                  <c:v>Sisä-Savo, n=35</c:v>
                </c:pt>
                <c:pt idx="5">
                  <c:v>Varkauden seutu, n=33</c:v>
                </c:pt>
                <c:pt idx="6">
                  <c:v>Ylä-Savo, n=61</c:v>
                </c:pt>
              </c:strCache>
            </c:strRef>
          </c:cat>
          <c:val>
            <c:numRef>
              <c:f>Taul1!$D$233:$D$239</c:f>
              <c:numCache>
                <c:formatCode>General</c:formatCode>
                <c:ptCount val="7"/>
                <c:pt idx="0">
                  <c:v>12.54866</c:v>
                </c:pt>
                <c:pt idx="1">
                  <c:v>12.060359999999999</c:v>
                </c:pt>
                <c:pt idx="2">
                  <c:v>20.52515</c:v>
                </c:pt>
                <c:pt idx="3">
                  <c:v>7.2378999999999998</c:v>
                </c:pt>
                <c:pt idx="4">
                  <c:v>16.834900000000001</c:v>
                </c:pt>
                <c:pt idx="5">
                  <c:v>16.190429999999999</c:v>
                </c:pt>
                <c:pt idx="6">
                  <c:v>14.599690000000001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7-49B3-BE25-87336E3DEF35}"/>
            </c:ext>
          </c:extLst>
        </c:ser>
        <c:ser>
          <c:idx val="3"/>
          <c:order val="3"/>
          <c:tx>
            <c:strRef>
              <c:f>Taul1!$E$232</c:f>
              <c:strCache>
                <c:ptCount val="1"/>
                <c:pt idx="0">
                  <c:v>10- vuoden aikana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8E-4F83-AFF1-09E71E15A432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Taul1!$A$233:$A$239</c:f>
              <c:strCache>
                <c:ptCount val="7"/>
                <c:pt idx="0">
                  <c:v>KOKO MAA, n=5149</c:v>
                </c:pt>
                <c:pt idx="1">
                  <c:v>Savon Yrittäjät, n=248</c:v>
                </c:pt>
                <c:pt idx="2">
                  <c:v>Koillis-Savo, n=11</c:v>
                </c:pt>
                <c:pt idx="3">
                  <c:v>Kuopion seutu, n=108</c:v>
                </c:pt>
                <c:pt idx="4">
                  <c:v>Sisä-Savo, n=35</c:v>
                </c:pt>
                <c:pt idx="5">
                  <c:v>Varkauden seutu, n=33</c:v>
                </c:pt>
                <c:pt idx="6">
                  <c:v>Ylä-Savo, n=61</c:v>
                </c:pt>
              </c:strCache>
            </c:strRef>
          </c:cat>
          <c:val>
            <c:numRef>
              <c:f>Taul1!$E$233:$E$239</c:f>
              <c:numCache>
                <c:formatCode>General</c:formatCode>
                <c:ptCount val="7"/>
                <c:pt idx="0">
                  <c:v>7.9703499999999998</c:v>
                </c:pt>
                <c:pt idx="1">
                  <c:v>10.498810000000001</c:v>
                </c:pt>
                <c:pt idx="2">
                  <c:v>0</c:v>
                </c:pt>
                <c:pt idx="3">
                  <c:v>10.10201</c:v>
                </c:pt>
                <c:pt idx="4">
                  <c:v>10.96702</c:v>
                </c:pt>
                <c:pt idx="5">
                  <c:v>18.739629999999998</c:v>
                </c:pt>
                <c:pt idx="6">
                  <c:v>7.7885400000000002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97-49B3-BE25-87336E3DEF35}"/>
            </c:ext>
          </c:extLst>
        </c:ser>
        <c:ser>
          <c:idx val="4"/>
          <c:order val="4"/>
          <c:tx>
            <c:strRef>
              <c:f>Taul1!$F$232</c:f>
              <c:strCache>
                <c:ptCount val="1"/>
                <c:pt idx="0">
                  <c:v>en ole suunnitellut  lainkaan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Taul1!$A$233:$A$239</c:f>
              <c:strCache>
                <c:ptCount val="7"/>
                <c:pt idx="0">
                  <c:v>KOKO MAA, n=5149</c:v>
                </c:pt>
                <c:pt idx="1">
                  <c:v>Savon Yrittäjät, n=248</c:v>
                </c:pt>
                <c:pt idx="2">
                  <c:v>Koillis-Savo, n=11</c:v>
                </c:pt>
                <c:pt idx="3">
                  <c:v>Kuopion seutu, n=108</c:v>
                </c:pt>
                <c:pt idx="4">
                  <c:v>Sisä-Savo, n=35</c:v>
                </c:pt>
                <c:pt idx="5">
                  <c:v>Varkauden seutu, n=33</c:v>
                </c:pt>
                <c:pt idx="6">
                  <c:v>Ylä-Savo, n=61</c:v>
                </c:pt>
              </c:strCache>
            </c:strRef>
          </c:cat>
          <c:val>
            <c:numRef>
              <c:f>Taul1!$F$233:$F$239</c:f>
              <c:numCache>
                <c:formatCode>General</c:formatCode>
                <c:ptCount val="7"/>
                <c:pt idx="0">
                  <c:v>48.075040000000001</c:v>
                </c:pt>
                <c:pt idx="1">
                  <c:v>47.272660000000002</c:v>
                </c:pt>
                <c:pt idx="2">
                  <c:v>70.894660000000002</c:v>
                </c:pt>
                <c:pt idx="3">
                  <c:v>49.833570000000002</c:v>
                </c:pt>
                <c:pt idx="4">
                  <c:v>42.908439999999999</c:v>
                </c:pt>
                <c:pt idx="5">
                  <c:v>33.585090000000001</c:v>
                </c:pt>
                <c:pt idx="6">
                  <c:v>49.197830000000003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7-49B3-BE25-87336E3DE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4823296"/>
        <c:axId val="4841472"/>
      </c:barChart>
      <c:catAx>
        <c:axId val="4823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4841472"/>
        <c:crosses val="autoZero"/>
        <c:auto val="1"/>
        <c:lblAlgn val="ctr"/>
        <c:lblOffset val="100"/>
        <c:tickLblSkip val="1"/>
        <c:noMultiLvlLbl val="0"/>
      </c:catAx>
      <c:valAx>
        <c:axId val="4841472"/>
        <c:scaling>
          <c:orientation val="minMax"/>
          <c:max val="100"/>
          <c:min val="0"/>
        </c:scaling>
        <c:delete val="1"/>
        <c:axPos val="t"/>
        <c:majorGridlines/>
        <c:numFmt formatCode="#,##0" sourceLinked="0"/>
        <c:majorTickMark val="none"/>
        <c:minorTickMark val="none"/>
        <c:tickLblPos val="high"/>
        <c:crossAx val="4823296"/>
        <c:crosses val="autoZero"/>
        <c:crossBetween val="between"/>
        <c:majorUnit val="10"/>
        <c:minorUnit val="1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7.0145308881599108E-3"/>
          <c:y val="0.9307541629084527"/>
          <c:w val="0.96262248621311775"/>
          <c:h val="6.924583709154726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5397541232673372"/>
          <c:y val="3.4174443580342925E-2"/>
          <c:w val="0.51607876236052241"/>
          <c:h val="0.8663414713180016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Taul1!$B$252</c:f>
              <c:strCache>
                <c:ptCount val="1"/>
                <c:pt idx="0">
                  <c:v>0-2 vuoden aikana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Taul1!$A$253:$A$259</c:f>
              <c:strCache>
                <c:ptCount val="7"/>
                <c:pt idx="0">
                  <c:v>KOKO MAA, n=5099</c:v>
                </c:pt>
                <c:pt idx="1">
                  <c:v>Savon Yrittäjät, n=247</c:v>
                </c:pt>
                <c:pt idx="2">
                  <c:v>Koillis-Savo, n=11</c:v>
                </c:pt>
                <c:pt idx="3">
                  <c:v>Kuopion seutu, n=108</c:v>
                </c:pt>
                <c:pt idx="4">
                  <c:v>Sisä-Savo, n=34</c:v>
                </c:pt>
                <c:pt idx="5">
                  <c:v>Varkauden seutu, n=33</c:v>
                </c:pt>
                <c:pt idx="6">
                  <c:v>Ylä-Savo, n=61</c:v>
                </c:pt>
              </c:strCache>
            </c:strRef>
          </c:cat>
          <c:val>
            <c:numRef>
              <c:f>Taul1!$B$253:$B$259</c:f>
              <c:numCache>
                <c:formatCode>General</c:formatCode>
                <c:ptCount val="7"/>
                <c:pt idx="0">
                  <c:v>10.154629999999999</c:v>
                </c:pt>
                <c:pt idx="1">
                  <c:v>12.9085</c:v>
                </c:pt>
                <c:pt idx="2">
                  <c:v>20.52515</c:v>
                </c:pt>
                <c:pt idx="3">
                  <c:v>10.775080000000001</c:v>
                </c:pt>
                <c:pt idx="4">
                  <c:v>7.9245799999999997</c:v>
                </c:pt>
                <c:pt idx="5">
                  <c:v>17.990929999999999</c:v>
                </c:pt>
                <c:pt idx="6">
                  <c:v>14.97002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7-49B3-BE25-87336E3DEF35}"/>
            </c:ext>
          </c:extLst>
        </c:ser>
        <c:ser>
          <c:idx val="1"/>
          <c:order val="1"/>
          <c:tx>
            <c:strRef>
              <c:f>Taul1!$C$252</c:f>
              <c:strCache>
                <c:ptCount val="1"/>
                <c:pt idx="0">
                  <c:v>3-5 vuoden aikana</c:v>
                </c:pt>
              </c:strCache>
            </c:strRef>
          </c:tx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A7-498C-8C35-8FCBE4198E1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Taul1!$A$253:$A$259</c:f>
              <c:strCache>
                <c:ptCount val="7"/>
                <c:pt idx="0">
                  <c:v>KOKO MAA, n=5099</c:v>
                </c:pt>
                <c:pt idx="1">
                  <c:v>Savon Yrittäjät, n=247</c:v>
                </c:pt>
                <c:pt idx="2">
                  <c:v>Koillis-Savo, n=11</c:v>
                </c:pt>
                <c:pt idx="3">
                  <c:v>Kuopion seutu, n=108</c:v>
                </c:pt>
                <c:pt idx="4">
                  <c:v>Sisä-Savo, n=34</c:v>
                </c:pt>
                <c:pt idx="5">
                  <c:v>Varkauden seutu, n=33</c:v>
                </c:pt>
                <c:pt idx="6">
                  <c:v>Ylä-Savo, n=61</c:v>
                </c:pt>
              </c:strCache>
            </c:strRef>
          </c:cat>
          <c:val>
            <c:numRef>
              <c:f>Taul1!$C$253:$C$259</c:f>
              <c:numCache>
                <c:formatCode>General</c:formatCode>
                <c:ptCount val="7"/>
                <c:pt idx="0">
                  <c:v>5.6745900000000002</c:v>
                </c:pt>
                <c:pt idx="1">
                  <c:v>4.1491800000000003</c:v>
                </c:pt>
                <c:pt idx="2">
                  <c:v>0</c:v>
                </c:pt>
                <c:pt idx="3">
                  <c:v>5.8231099999999998</c:v>
                </c:pt>
                <c:pt idx="4">
                  <c:v>2.90774</c:v>
                </c:pt>
                <c:pt idx="5">
                  <c:v>6.01044</c:v>
                </c:pt>
                <c:pt idx="6">
                  <c:v>1.2805800000000001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7-49B3-BE25-87336E3DEF35}"/>
            </c:ext>
          </c:extLst>
        </c:ser>
        <c:ser>
          <c:idx val="2"/>
          <c:order val="2"/>
          <c:tx>
            <c:strRef>
              <c:f>Taul1!$D$252</c:f>
              <c:strCache>
                <c:ptCount val="1"/>
                <c:pt idx="0">
                  <c:v>6-10 vuoden aikana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A7-498C-8C35-8FCBE4198E1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A7-498C-8C35-8FCBE4198E1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Taul1!$A$253:$A$259</c:f>
              <c:strCache>
                <c:ptCount val="7"/>
                <c:pt idx="0">
                  <c:v>KOKO MAA, n=5099</c:v>
                </c:pt>
                <c:pt idx="1">
                  <c:v>Savon Yrittäjät, n=247</c:v>
                </c:pt>
                <c:pt idx="2">
                  <c:v>Koillis-Savo, n=11</c:v>
                </c:pt>
                <c:pt idx="3">
                  <c:v>Kuopion seutu, n=108</c:v>
                </c:pt>
                <c:pt idx="4">
                  <c:v>Sisä-Savo, n=34</c:v>
                </c:pt>
                <c:pt idx="5">
                  <c:v>Varkauden seutu, n=33</c:v>
                </c:pt>
                <c:pt idx="6">
                  <c:v>Ylä-Savo, n=61</c:v>
                </c:pt>
              </c:strCache>
            </c:strRef>
          </c:cat>
          <c:val>
            <c:numRef>
              <c:f>Taul1!$D$253:$D$259</c:f>
              <c:numCache>
                <c:formatCode>General</c:formatCode>
                <c:ptCount val="7"/>
                <c:pt idx="0">
                  <c:v>1.1117300000000001</c:v>
                </c:pt>
                <c:pt idx="1">
                  <c:v>2.2348599999999998</c:v>
                </c:pt>
                <c:pt idx="2">
                  <c:v>0</c:v>
                </c:pt>
                <c:pt idx="3">
                  <c:v>2.59517</c:v>
                </c:pt>
                <c:pt idx="4">
                  <c:v>6.1219700000000001</c:v>
                </c:pt>
                <c:pt idx="5">
                  <c:v>0</c:v>
                </c:pt>
                <c:pt idx="6">
                  <c:v>1.38737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7-49B3-BE25-87336E3DEF35}"/>
            </c:ext>
          </c:extLst>
        </c:ser>
        <c:ser>
          <c:idx val="3"/>
          <c:order val="3"/>
          <c:tx>
            <c:strRef>
              <c:f>Taul1!$E$252</c:f>
              <c:strCache>
                <c:ptCount val="1"/>
                <c:pt idx="0">
                  <c:v>10-&gt; vuoden aikana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r"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918844533203424E-2"/>
                      <c:h val="6.96802565429851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FA7-498C-8C35-8FCBE4198E1C}"/>
                </c:ext>
              </c:extLst>
            </c:dLbl>
            <c:dLbl>
              <c:idx val="1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 anchorCtr="0">
                  <a:spAutoFit/>
                </a:bodyPr>
                <a:lstStyle/>
                <a:p>
                  <a:pPr algn="r">
                    <a:defRPr/>
                  </a:pPr>
                  <a:endParaRPr lang="fi-FI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918844533203424E-2"/>
                      <c:h val="6.96802565429851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FA7-498C-8C35-8FCBE4198E1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A7-498C-8C35-8FCBE4198E1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A7-498C-8C35-8FCBE4198E1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A7-498C-8C35-8FCBE4198E1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FA7-498C-8C35-8FCBE4198E1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Taul1!$A$253:$A$259</c:f>
              <c:strCache>
                <c:ptCount val="7"/>
                <c:pt idx="0">
                  <c:v>KOKO MAA, n=5099</c:v>
                </c:pt>
                <c:pt idx="1">
                  <c:v>Savon Yrittäjät, n=247</c:v>
                </c:pt>
                <c:pt idx="2">
                  <c:v>Koillis-Savo, n=11</c:v>
                </c:pt>
                <c:pt idx="3">
                  <c:v>Kuopion seutu, n=108</c:v>
                </c:pt>
                <c:pt idx="4">
                  <c:v>Sisä-Savo, n=34</c:v>
                </c:pt>
                <c:pt idx="5">
                  <c:v>Varkauden seutu, n=33</c:v>
                </c:pt>
                <c:pt idx="6">
                  <c:v>Ylä-Savo, n=61</c:v>
                </c:pt>
              </c:strCache>
            </c:strRef>
          </c:cat>
          <c:val>
            <c:numRef>
              <c:f>Taul1!$E$253:$E$259</c:f>
              <c:numCache>
                <c:formatCode>General</c:formatCode>
                <c:ptCount val="7"/>
                <c:pt idx="0">
                  <c:v>0.17607</c:v>
                </c:pt>
                <c:pt idx="1">
                  <c:v>0.33252999999999999</c:v>
                </c:pt>
                <c:pt idx="2">
                  <c:v>0</c:v>
                </c:pt>
                <c:pt idx="3">
                  <c:v>0.74172000000000005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97-49B3-BE25-87336E3DEF35}"/>
            </c:ext>
          </c:extLst>
        </c:ser>
        <c:ser>
          <c:idx val="4"/>
          <c:order val="4"/>
          <c:tx>
            <c:strRef>
              <c:f>Taul1!$F$252</c:f>
              <c:strCache>
                <c:ptCount val="1"/>
                <c:pt idx="0">
                  <c:v>en ole suunnitellut lainkaan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Taul1!$A$253:$A$259</c:f>
              <c:strCache>
                <c:ptCount val="7"/>
                <c:pt idx="0">
                  <c:v>KOKO MAA, n=5099</c:v>
                </c:pt>
                <c:pt idx="1">
                  <c:v>Savon Yrittäjät, n=247</c:v>
                </c:pt>
                <c:pt idx="2">
                  <c:v>Koillis-Savo, n=11</c:v>
                </c:pt>
                <c:pt idx="3">
                  <c:v>Kuopion seutu, n=108</c:v>
                </c:pt>
                <c:pt idx="4">
                  <c:v>Sisä-Savo, n=34</c:v>
                </c:pt>
                <c:pt idx="5">
                  <c:v>Varkauden seutu, n=33</c:v>
                </c:pt>
                <c:pt idx="6">
                  <c:v>Ylä-Savo, n=61</c:v>
                </c:pt>
              </c:strCache>
            </c:strRef>
          </c:cat>
          <c:val>
            <c:numRef>
              <c:f>Taul1!$F$253:$F$259</c:f>
              <c:numCache>
                <c:formatCode>General</c:formatCode>
                <c:ptCount val="7"/>
                <c:pt idx="0">
                  <c:v>82.882980000000003</c:v>
                </c:pt>
                <c:pt idx="1">
                  <c:v>80.374939999999995</c:v>
                </c:pt>
                <c:pt idx="2">
                  <c:v>79.474850000000004</c:v>
                </c:pt>
                <c:pt idx="3">
                  <c:v>80.064930000000004</c:v>
                </c:pt>
                <c:pt idx="4">
                  <c:v>83.04571</c:v>
                </c:pt>
                <c:pt idx="5">
                  <c:v>75.998630000000006</c:v>
                </c:pt>
                <c:pt idx="6">
                  <c:v>82.362030000000004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7-49B3-BE25-87336E3DE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4823296"/>
        <c:axId val="4841472"/>
      </c:barChart>
      <c:catAx>
        <c:axId val="4823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4841472"/>
        <c:crosses val="autoZero"/>
        <c:auto val="1"/>
        <c:lblAlgn val="ctr"/>
        <c:lblOffset val="100"/>
        <c:tickLblSkip val="1"/>
        <c:noMultiLvlLbl val="0"/>
      </c:catAx>
      <c:valAx>
        <c:axId val="4841472"/>
        <c:scaling>
          <c:orientation val="minMax"/>
          <c:max val="100"/>
          <c:min val="0"/>
        </c:scaling>
        <c:delete val="1"/>
        <c:axPos val="t"/>
        <c:majorGridlines/>
        <c:numFmt formatCode="#,##0" sourceLinked="0"/>
        <c:majorTickMark val="none"/>
        <c:minorTickMark val="none"/>
        <c:tickLblPos val="high"/>
        <c:crossAx val="4823296"/>
        <c:crosses val="autoZero"/>
        <c:crossBetween val="between"/>
        <c:majorUnit val="10"/>
        <c:minorUnit val="1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7.0145308881599108E-3"/>
          <c:y val="0.9307541629084527"/>
          <c:w val="0.96262248621311775"/>
          <c:h val="6.924583709154726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5397541232673372"/>
          <c:y val="3.4174443580342925E-2"/>
          <c:w val="0.51607876236052241"/>
          <c:h val="0.7810786584276092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Taul1!$B$272</c:f>
              <c:strCache>
                <c:ptCount val="1"/>
                <c:pt idx="0">
                  <c:v>Luo merkittävästi
lisää mahdollisuuksia
liiketoiminnallemme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Taul1!$A$273:$A$279</c:f>
              <c:strCache>
                <c:ptCount val="7"/>
                <c:pt idx="0">
                  <c:v>KOKO MAA, n=5121</c:v>
                </c:pt>
                <c:pt idx="1">
                  <c:v>Savon Yrittäjät, n=247</c:v>
                </c:pt>
                <c:pt idx="2">
                  <c:v>Koillis-Savo, n=11</c:v>
                </c:pt>
                <c:pt idx="3">
                  <c:v>Kuopion seutu, n=108</c:v>
                </c:pt>
                <c:pt idx="4">
                  <c:v>Sisä-Savo, n=35</c:v>
                </c:pt>
                <c:pt idx="5">
                  <c:v>Varkauden seutu, n=33</c:v>
                </c:pt>
                <c:pt idx="6">
                  <c:v>Ylä-Savo, n=60</c:v>
                </c:pt>
              </c:strCache>
            </c:strRef>
          </c:cat>
          <c:val>
            <c:numRef>
              <c:f>Taul1!$B$273:$B$279</c:f>
              <c:numCache>
                <c:formatCode>General</c:formatCode>
                <c:ptCount val="7"/>
                <c:pt idx="0">
                  <c:v>5.2635800000000001</c:v>
                </c:pt>
                <c:pt idx="1">
                  <c:v>5.6192000000000002</c:v>
                </c:pt>
                <c:pt idx="2">
                  <c:v>11.62308</c:v>
                </c:pt>
                <c:pt idx="3">
                  <c:v>4.9932100000000004</c:v>
                </c:pt>
                <c:pt idx="4">
                  <c:v>2.7399900000000001</c:v>
                </c:pt>
                <c:pt idx="5">
                  <c:v>8.1747999999999994</c:v>
                </c:pt>
                <c:pt idx="6">
                  <c:v>5.7758399999999996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7-49B3-BE25-87336E3DEF35}"/>
            </c:ext>
          </c:extLst>
        </c:ser>
        <c:ser>
          <c:idx val="1"/>
          <c:order val="1"/>
          <c:tx>
            <c:strRef>
              <c:f>Taul1!$C$272</c:f>
              <c:strCache>
                <c:ptCount val="1"/>
                <c:pt idx="0">
                  <c:v>Luo jonkin verran
lisää mahdollisuuksia
liiketoiminnallemme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Taul1!$A$273:$A$279</c:f>
              <c:strCache>
                <c:ptCount val="7"/>
                <c:pt idx="0">
                  <c:v>KOKO MAA, n=5121</c:v>
                </c:pt>
                <c:pt idx="1">
                  <c:v>Savon Yrittäjät, n=247</c:v>
                </c:pt>
                <c:pt idx="2">
                  <c:v>Koillis-Savo, n=11</c:v>
                </c:pt>
                <c:pt idx="3">
                  <c:v>Kuopion seutu, n=108</c:v>
                </c:pt>
                <c:pt idx="4">
                  <c:v>Sisä-Savo, n=35</c:v>
                </c:pt>
                <c:pt idx="5">
                  <c:v>Varkauden seutu, n=33</c:v>
                </c:pt>
                <c:pt idx="6">
                  <c:v>Ylä-Savo, n=60</c:v>
                </c:pt>
              </c:strCache>
            </c:strRef>
          </c:cat>
          <c:val>
            <c:numRef>
              <c:f>Taul1!$C$273:$C$279</c:f>
              <c:numCache>
                <c:formatCode>General</c:formatCode>
                <c:ptCount val="7"/>
                <c:pt idx="0">
                  <c:v>18.660070000000001</c:v>
                </c:pt>
                <c:pt idx="1">
                  <c:v>13.4666</c:v>
                </c:pt>
                <c:pt idx="2">
                  <c:v>17.80414</c:v>
                </c:pt>
                <c:pt idx="3">
                  <c:v>13.76684</c:v>
                </c:pt>
                <c:pt idx="4">
                  <c:v>13.152609999999999</c:v>
                </c:pt>
                <c:pt idx="5">
                  <c:v>10.38644</c:v>
                </c:pt>
                <c:pt idx="6">
                  <c:v>14.222149999999999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7-49B3-BE25-87336E3DEF35}"/>
            </c:ext>
          </c:extLst>
        </c:ser>
        <c:ser>
          <c:idx val="2"/>
          <c:order val="2"/>
          <c:tx>
            <c:strRef>
              <c:f>Taul1!$D$272</c:f>
              <c:strCache>
                <c:ptCount val="1"/>
                <c:pt idx="0">
                  <c:v>Ei merkitystä
liiketoiminnallemme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Taul1!$A$273:$A$279</c:f>
              <c:strCache>
                <c:ptCount val="7"/>
                <c:pt idx="0">
                  <c:v>KOKO MAA, n=5121</c:v>
                </c:pt>
                <c:pt idx="1">
                  <c:v>Savon Yrittäjät, n=247</c:v>
                </c:pt>
                <c:pt idx="2">
                  <c:v>Koillis-Savo, n=11</c:v>
                </c:pt>
                <c:pt idx="3">
                  <c:v>Kuopion seutu, n=108</c:v>
                </c:pt>
                <c:pt idx="4">
                  <c:v>Sisä-Savo, n=35</c:v>
                </c:pt>
                <c:pt idx="5">
                  <c:v>Varkauden seutu, n=33</c:v>
                </c:pt>
                <c:pt idx="6">
                  <c:v>Ylä-Savo, n=60</c:v>
                </c:pt>
              </c:strCache>
            </c:strRef>
          </c:cat>
          <c:val>
            <c:numRef>
              <c:f>Taul1!$D$273:$D$279</c:f>
              <c:numCache>
                <c:formatCode>General</c:formatCode>
                <c:ptCount val="7"/>
                <c:pt idx="0">
                  <c:v>47.808300000000003</c:v>
                </c:pt>
                <c:pt idx="1">
                  <c:v>49.441000000000003</c:v>
                </c:pt>
                <c:pt idx="2">
                  <c:v>44.510339999999999</c:v>
                </c:pt>
                <c:pt idx="3">
                  <c:v>54.34357</c:v>
                </c:pt>
                <c:pt idx="4">
                  <c:v>53.869750000000003</c:v>
                </c:pt>
                <c:pt idx="5">
                  <c:v>46.15034</c:v>
                </c:pt>
                <c:pt idx="6">
                  <c:v>40.937040000000003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97-49B3-BE25-87336E3DEF35}"/>
            </c:ext>
          </c:extLst>
        </c:ser>
        <c:ser>
          <c:idx val="3"/>
          <c:order val="3"/>
          <c:tx>
            <c:strRef>
              <c:f>Taul1!$E$272</c:f>
              <c:strCache>
                <c:ptCount val="1"/>
                <c:pt idx="0">
                  <c:v>Luo jonkin verran
haasteita
liiketoiminnallemme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Taul1!$A$273:$A$279</c:f>
              <c:strCache>
                <c:ptCount val="7"/>
                <c:pt idx="0">
                  <c:v>KOKO MAA, n=5121</c:v>
                </c:pt>
                <c:pt idx="1">
                  <c:v>Savon Yrittäjät, n=247</c:v>
                </c:pt>
                <c:pt idx="2">
                  <c:v>Koillis-Savo, n=11</c:v>
                </c:pt>
                <c:pt idx="3">
                  <c:v>Kuopion seutu, n=108</c:v>
                </c:pt>
                <c:pt idx="4">
                  <c:v>Sisä-Savo, n=35</c:v>
                </c:pt>
                <c:pt idx="5">
                  <c:v>Varkauden seutu, n=33</c:v>
                </c:pt>
                <c:pt idx="6">
                  <c:v>Ylä-Savo, n=60</c:v>
                </c:pt>
              </c:strCache>
            </c:strRef>
          </c:cat>
          <c:val>
            <c:numRef>
              <c:f>Taul1!$E$273:$E$279</c:f>
              <c:numCache>
                <c:formatCode>General</c:formatCode>
                <c:ptCount val="7"/>
                <c:pt idx="0">
                  <c:v>19.671209999999999</c:v>
                </c:pt>
                <c:pt idx="1">
                  <c:v>24.328769999999999</c:v>
                </c:pt>
                <c:pt idx="2">
                  <c:v>26.062439999999999</c:v>
                </c:pt>
                <c:pt idx="3">
                  <c:v>22.86908</c:v>
                </c:pt>
                <c:pt idx="4">
                  <c:v>24.856729999999999</c:v>
                </c:pt>
                <c:pt idx="5">
                  <c:v>24.178830000000001</c:v>
                </c:pt>
                <c:pt idx="6">
                  <c:v>26.541309999999999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97-49B3-BE25-87336E3DEF35}"/>
            </c:ext>
          </c:extLst>
        </c:ser>
        <c:ser>
          <c:idx val="4"/>
          <c:order val="4"/>
          <c:tx>
            <c:strRef>
              <c:f>Taul1!$F$272</c:f>
              <c:strCache>
                <c:ptCount val="1"/>
                <c:pt idx="0">
                  <c:v>Luo merkittäviä
haasteita
liiketoiminnallemme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79-42A3-B673-34EBC60E885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Taul1!$A$273:$A$279</c:f>
              <c:strCache>
                <c:ptCount val="7"/>
                <c:pt idx="0">
                  <c:v>KOKO MAA, n=5121</c:v>
                </c:pt>
                <c:pt idx="1">
                  <c:v>Savon Yrittäjät, n=247</c:v>
                </c:pt>
                <c:pt idx="2">
                  <c:v>Koillis-Savo, n=11</c:v>
                </c:pt>
                <c:pt idx="3">
                  <c:v>Kuopion seutu, n=108</c:v>
                </c:pt>
                <c:pt idx="4">
                  <c:v>Sisä-Savo, n=35</c:v>
                </c:pt>
                <c:pt idx="5">
                  <c:v>Varkauden seutu, n=33</c:v>
                </c:pt>
                <c:pt idx="6">
                  <c:v>Ylä-Savo, n=60</c:v>
                </c:pt>
              </c:strCache>
            </c:strRef>
          </c:cat>
          <c:val>
            <c:numRef>
              <c:f>Taul1!$F$273:$F$279</c:f>
              <c:numCache>
                <c:formatCode>General</c:formatCode>
                <c:ptCount val="7"/>
                <c:pt idx="0">
                  <c:v>8.5968400000000003</c:v>
                </c:pt>
                <c:pt idx="1">
                  <c:v>7.1444299999999998</c:v>
                </c:pt>
                <c:pt idx="2">
                  <c:v>0</c:v>
                </c:pt>
                <c:pt idx="3">
                  <c:v>4.0272899999999998</c:v>
                </c:pt>
                <c:pt idx="4">
                  <c:v>5.3809100000000001</c:v>
                </c:pt>
                <c:pt idx="5">
                  <c:v>11.109590000000001</c:v>
                </c:pt>
                <c:pt idx="6">
                  <c:v>12.52366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97-49B3-BE25-87336E3DE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4823296"/>
        <c:axId val="4841472"/>
      </c:barChart>
      <c:catAx>
        <c:axId val="4823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4841472"/>
        <c:crosses val="autoZero"/>
        <c:auto val="1"/>
        <c:lblAlgn val="ctr"/>
        <c:lblOffset val="100"/>
        <c:tickLblSkip val="1"/>
        <c:noMultiLvlLbl val="0"/>
      </c:catAx>
      <c:valAx>
        <c:axId val="4841472"/>
        <c:scaling>
          <c:orientation val="minMax"/>
          <c:max val="100"/>
          <c:min val="0"/>
        </c:scaling>
        <c:delete val="1"/>
        <c:axPos val="t"/>
        <c:majorGridlines/>
        <c:numFmt formatCode="#,##0" sourceLinked="0"/>
        <c:majorTickMark val="none"/>
        <c:minorTickMark val="none"/>
        <c:tickLblPos val="high"/>
        <c:crossAx val="4823296"/>
        <c:crosses val="autoZero"/>
        <c:crossBetween val="between"/>
        <c:majorUnit val="10"/>
        <c:minorUnit val="1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7.0145308881599108E-3"/>
          <c:y val="0.83373113361737272"/>
          <c:w val="0.96262248621311775"/>
          <c:h val="0.1662688663826272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0920010184515E-2"/>
          <c:y val="3.317000016858053E-2"/>
          <c:w val="0.90579079989815481"/>
          <c:h val="0.565587968111773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Taul1!$A$293</c:f>
              <c:strCache>
                <c:ptCount val="1"/>
                <c:pt idx="0">
                  <c:v>KOKO MAA, n=1149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FD-4A35-86EE-0435A50B7BD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FD-4A35-86EE-0435A50B7BD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FD-4A35-86EE-0435A50B7BD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FD-4A35-86EE-0435A50B7BD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DFD-4A35-86EE-0435A50B7BD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DFD-4A35-86EE-0435A50B7BD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DFD-4A35-86EE-0435A50B7BD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Taul1!$B$292:$E$292</c:f>
              <c:strCache>
                <c:ptCount val="4"/>
                <c:pt idx="0">
                  <c:v>Tarjoamme teknologisia ratkaisuja, jotka vaikuttavat päästövähennyksiin (kuten energia- ja materiaalitehokkuudessa, digitaalisuudessa, yhteiskunnan sähköistymisessä yms.)</c:v>
                </c:pt>
                <c:pt idx="1">
                  <c:v>Panostamme yrityksen ilmastovastuullisuuteen ja uskomme sen vahvistavan liiketoimintaamme</c:v>
                </c:pt>
                <c:pt idx="2">
                  <c:v>Kierrätys ja uusiokäyttö lisää mahdollisuuksiamme</c:v>
                </c:pt>
                <c:pt idx="3">
                  <c:v>Tarjoamme vähäpäästöisiä palveluita</c:v>
                </c:pt>
              </c:strCache>
            </c:strRef>
          </c:cat>
          <c:val>
            <c:numRef>
              <c:f>Taul1!$B$293:$E$293</c:f>
              <c:numCache>
                <c:formatCode>General</c:formatCode>
                <c:ptCount val="4"/>
                <c:pt idx="0">
                  <c:v>33.723979999999997</c:v>
                </c:pt>
                <c:pt idx="1">
                  <c:v>33.583590000000001</c:v>
                </c:pt>
                <c:pt idx="2">
                  <c:v>28.866299999999999</c:v>
                </c:pt>
                <c:pt idx="3">
                  <c:v>25.406410000000001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FD-4A35-86EE-0435A50B7BDE}"/>
            </c:ext>
          </c:extLst>
        </c:ser>
        <c:ser>
          <c:idx val="1"/>
          <c:order val="1"/>
          <c:tx>
            <c:strRef>
              <c:f>Taul1!$A$294</c:f>
              <c:strCache>
                <c:ptCount val="1"/>
                <c:pt idx="0">
                  <c:v>Savon Yrittäjät, n=45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Taul1!$B$292:$E$292</c:f>
              <c:strCache>
                <c:ptCount val="4"/>
                <c:pt idx="0">
                  <c:v>Tarjoamme teknologisia ratkaisuja, jotka vaikuttavat päästövähennyksiin (kuten energia- ja materiaalitehokkuudessa, digitaalisuudessa, yhteiskunnan sähköistymisessä yms.)</c:v>
                </c:pt>
                <c:pt idx="1">
                  <c:v>Panostamme yrityksen ilmastovastuullisuuteen ja uskomme sen vahvistavan liiketoimintaamme</c:v>
                </c:pt>
                <c:pt idx="2">
                  <c:v>Kierrätys ja uusiokäyttö lisää mahdollisuuksiamme</c:v>
                </c:pt>
                <c:pt idx="3">
                  <c:v>Tarjoamme vähäpäästöisiä palveluita</c:v>
                </c:pt>
              </c:strCache>
            </c:strRef>
          </c:cat>
          <c:val>
            <c:numRef>
              <c:f>Taul1!$B$294:$E$294</c:f>
              <c:numCache>
                <c:formatCode>General</c:formatCode>
                <c:ptCount val="4"/>
                <c:pt idx="0">
                  <c:v>28.159839999999999</c:v>
                </c:pt>
                <c:pt idx="1">
                  <c:v>44.125410000000002</c:v>
                </c:pt>
                <c:pt idx="2">
                  <c:v>29.880939999999999</c:v>
                </c:pt>
                <c:pt idx="3">
                  <c:v>26.62987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FD-4A35-86EE-0435A50B7BDE}"/>
            </c:ext>
          </c:extLst>
        </c:ser>
        <c:ser>
          <c:idx val="2"/>
          <c:order val="2"/>
          <c:tx>
            <c:strRef>
              <c:f>Taul1!$A$295</c:f>
              <c:strCache>
                <c:ptCount val="1"/>
                <c:pt idx="0">
                  <c:v>Koillis-Savo, n=3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Taul1!$B$292:$E$292</c:f>
              <c:strCache>
                <c:ptCount val="4"/>
                <c:pt idx="0">
                  <c:v>Tarjoamme teknologisia ratkaisuja, jotka vaikuttavat päästövähennyksiin (kuten energia- ja materiaalitehokkuudessa, digitaalisuudessa, yhteiskunnan sähköistymisessä yms.)</c:v>
                </c:pt>
                <c:pt idx="1">
                  <c:v>Panostamme yrityksen ilmastovastuullisuuteen ja uskomme sen vahvistavan liiketoimintaamme</c:v>
                </c:pt>
                <c:pt idx="2">
                  <c:v>Kierrätys ja uusiokäyttö lisää mahdollisuuksiamme</c:v>
                </c:pt>
                <c:pt idx="3">
                  <c:v>Tarjoamme vähäpäästöisiä palveluita</c:v>
                </c:pt>
              </c:strCache>
            </c:strRef>
          </c:cat>
          <c:val>
            <c:numRef>
              <c:f>Taul1!$B$295:$E$295</c:f>
              <c:numCache>
                <c:formatCode>General</c:formatCode>
                <c:ptCount val="4"/>
                <c:pt idx="0">
                  <c:v>39.497729999999997</c:v>
                </c:pt>
                <c:pt idx="1">
                  <c:v>0</c:v>
                </c:pt>
                <c:pt idx="2">
                  <c:v>69.748859999999993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FD-4A35-86EE-0435A50B7BDE}"/>
            </c:ext>
          </c:extLst>
        </c:ser>
        <c:ser>
          <c:idx val="3"/>
          <c:order val="3"/>
          <c:tx>
            <c:strRef>
              <c:f>Taul1!$A$296</c:f>
              <c:strCache>
                <c:ptCount val="1"/>
                <c:pt idx="0">
                  <c:v>Kuopion seutu, n=19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Taul1!$B$292:$E$292</c:f>
              <c:strCache>
                <c:ptCount val="4"/>
                <c:pt idx="0">
                  <c:v>Tarjoamme teknologisia ratkaisuja, jotka vaikuttavat päästövähennyksiin (kuten energia- ja materiaalitehokkuudessa, digitaalisuudessa, yhteiskunnan sähköistymisessä yms.)</c:v>
                </c:pt>
                <c:pt idx="1">
                  <c:v>Panostamme yrityksen ilmastovastuullisuuteen ja uskomme sen vahvistavan liiketoimintaamme</c:v>
                </c:pt>
                <c:pt idx="2">
                  <c:v>Kierrätys ja uusiokäyttö lisää mahdollisuuksiamme</c:v>
                </c:pt>
                <c:pt idx="3">
                  <c:v>Tarjoamme vähäpäästöisiä palveluita</c:v>
                </c:pt>
              </c:strCache>
            </c:strRef>
          </c:cat>
          <c:val>
            <c:numRef>
              <c:f>Taul1!$B$296:$E$296</c:f>
              <c:numCache>
                <c:formatCode>General</c:formatCode>
                <c:ptCount val="4"/>
                <c:pt idx="0">
                  <c:v>29.538889999999999</c:v>
                </c:pt>
                <c:pt idx="1">
                  <c:v>50.526440000000001</c:v>
                </c:pt>
                <c:pt idx="2">
                  <c:v>42.716160000000002</c:v>
                </c:pt>
                <c:pt idx="3">
                  <c:v>26.817810000000001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FD-4A35-86EE-0435A50B7BDE}"/>
            </c:ext>
          </c:extLst>
        </c:ser>
        <c:ser>
          <c:idx val="4"/>
          <c:order val="4"/>
          <c:tx>
            <c:strRef>
              <c:f>Taul1!$A$297</c:f>
              <c:strCache>
                <c:ptCount val="1"/>
                <c:pt idx="0">
                  <c:v>Sisä-Savo, n=5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Taul1!$B$292:$E$292</c:f>
              <c:strCache>
                <c:ptCount val="4"/>
                <c:pt idx="0">
                  <c:v>Tarjoamme teknologisia ratkaisuja, jotka vaikuttavat päästövähennyksiin (kuten energia- ja materiaalitehokkuudessa, digitaalisuudessa, yhteiskunnan sähköistymisessä yms.)</c:v>
                </c:pt>
                <c:pt idx="1">
                  <c:v>Panostamme yrityksen ilmastovastuullisuuteen ja uskomme sen vahvistavan liiketoimintaamme</c:v>
                </c:pt>
                <c:pt idx="2">
                  <c:v>Kierrätys ja uusiokäyttö lisää mahdollisuuksiamme</c:v>
                </c:pt>
                <c:pt idx="3">
                  <c:v>Tarjoamme vähäpäästöisiä palveluita</c:v>
                </c:pt>
              </c:strCache>
            </c:strRef>
          </c:cat>
          <c:val>
            <c:numRef>
              <c:f>Taul1!$B$297:$E$297</c:f>
              <c:numCache>
                <c:formatCode>General</c:formatCode>
                <c:ptCount val="4"/>
                <c:pt idx="0">
                  <c:v>0</c:v>
                </c:pt>
                <c:pt idx="1">
                  <c:v>71.447749999999999</c:v>
                </c:pt>
                <c:pt idx="2">
                  <c:v>0</c:v>
                </c:pt>
                <c:pt idx="3">
                  <c:v>36.298659999999998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DFD-4A35-86EE-0435A50B7BDE}"/>
            </c:ext>
          </c:extLst>
        </c:ser>
        <c:ser>
          <c:idx val="5"/>
          <c:order val="5"/>
          <c:tx>
            <c:strRef>
              <c:f>Taul1!$A$298</c:f>
              <c:strCache>
                <c:ptCount val="1"/>
                <c:pt idx="0">
                  <c:v>Varkauden seutu, n=6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Taul1!$B$292:$E$292</c:f>
              <c:strCache>
                <c:ptCount val="4"/>
                <c:pt idx="0">
                  <c:v>Tarjoamme teknologisia ratkaisuja, jotka vaikuttavat päästövähennyksiin (kuten energia- ja materiaalitehokkuudessa, digitaalisuudessa, yhteiskunnan sähköistymisessä yms.)</c:v>
                </c:pt>
                <c:pt idx="1">
                  <c:v>Panostamme yrityksen ilmastovastuullisuuteen ja uskomme sen vahvistavan liiketoimintaamme</c:v>
                </c:pt>
                <c:pt idx="2">
                  <c:v>Kierrätys ja uusiokäyttö lisää mahdollisuuksiamme</c:v>
                </c:pt>
                <c:pt idx="3">
                  <c:v>Tarjoamme vähäpäästöisiä palveluita</c:v>
                </c:pt>
              </c:strCache>
            </c:strRef>
          </c:cat>
          <c:val>
            <c:numRef>
              <c:f>Taul1!$B$298:$E$298</c:f>
              <c:numCache>
                <c:formatCode>General</c:formatCode>
                <c:ptCount val="4"/>
                <c:pt idx="0">
                  <c:v>29.930009999999999</c:v>
                </c:pt>
                <c:pt idx="1">
                  <c:v>26.027670000000001</c:v>
                </c:pt>
                <c:pt idx="2">
                  <c:v>12.76662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FD-4A35-86EE-0435A50B7BDE}"/>
            </c:ext>
          </c:extLst>
        </c:ser>
        <c:ser>
          <c:idx val="6"/>
          <c:order val="6"/>
          <c:tx>
            <c:strRef>
              <c:f>Taul1!$A$299</c:f>
              <c:strCache>
                <c:ptCount val="1"/>
                <c:pt idx="0">
                  <c:v>Ylä-Savo, n=12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Taul1!$B$292:$E$292</c:f>
              <c:strCache>
                <c:ptCount val="4"/>
                <c:pt idx="0">
                  <c:v>Tarjoamme teknologisia ratkaisuja, jotka vaikuttavat päästövähennyksiin (kuten energia- ja materiaalitehokkuudessa, digitaalisuudessa, yhteiskunnan sähköistymisessä yms.)</c:v>
                </c:pt>
                <c:pt idx="1">
                  <c:v>Panostamme yrityksen ilmastovastuullisuuteen ja uskomme sen vahvistavan liiketoimintaamme</c:v>
                </c:pt>
                <c:pt idx="2">
                  <c:v>Kierrätys ja uusiokäyttö lisää mahdollisuuksiamme</c:v>
                </c:pt>
                <c:pt idx="3">
                  <c:v>Tarjoamme vähäpäästöisiä palveluita</c:v>
                </c:pt>
              </c:strCache>
            </c:strRef>
          </c:cat>
          <c:val>
            <c:numRef>
              <c:f>Taul1!$B$299:$E$299</c:f>
              <c:numCache>
                <c:formatCode>General</c:formatCode>
                <c:ptCount val="4"/>
                <c:pt idx="0">
                  <c:v>33.770290000000003</c:v>
                </c:pt>
                <c:pt idx="1">
                  <c:v>42.683329999999998</c:v>
                </c:pt>
                <c:pt idx="2">
                  <c:v>21.12349</c:v>
                </c:pt>
                <c:pt idx="3">
                  <c:v>43.242919999999998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DFD-4A35-86EE-0435A50B7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9052288"/>
        <c:axId val="109053824"/>
      </c:barChart>
      <c:catAx>
        <c:axId val="109052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200"/>
            </a:pPr>
            <a:endParaRPr lang="fi-FI"/>
          </a:p>
        </c:txPr>
        <c:crossAx val="109053824"/>
        <c:crosses val="autoZero"/>
        <c:auto val="1"/>
        <c:lblAlgn val="ctr"/>
        <c:lblOffset val="100"/>
        <c:noMultiLvlLbl val="0"/>
      </c:catAx>
      <c:valAx>
        <c:axId val="109053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low"/>
        <c:crossAx val="10905228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4.9752016251557056E-2"/>
          <c:y val="0.84685123622952307"/>
          <c:w val="0.94309225732958246"/>
          <c:h val="0.1531487637704769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725780811891283"/>
          <c:y val="3.317000016858053E-2"/>
          <c:w val="0.60020206487546468"/>
          <c:h val="0.832139854408155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Taul1!$B$32</c:f>
              <c:strCache>
                <c:ptCount val="1"/>
                <c:pt idx="0">
                  <c:v>Saldoluku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C48-464D-ACF4-9FDB485DD042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10-5961-4A2E-8743-E06095F30C3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BC48-464D-ACF4-9FDB485DD04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BC48-464D-ACF4-9FDB485DD04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7-BC48-464D-ACF4-9FDB485DD04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9-BC48-464D-ACF4-9FDB485DD04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BC48-464D-ACF4-9FDB485DD04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BC48-464D-ACF4-9FDB485DD04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BC48-464D-ACF4-9FDB485DD04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Taul1!$A$33:$A$39</c:f>
              <c:strCache>
                <c:ptCount val="7"/>
                <c:pt idx="0">
                  <c:v>KOKO MAA, n=5125</c:v>
                </c:pt>
                <c:pt idx="1">
                  <c:v>Savon Yrittäjät, n=243</c:v>
                </c:pt>
                <c:pt idx="2">
                  <c:v>Koillis-Savo, n=10</c:v>
                </c:pt>
                <c:pt idx="3">
                  <c:v>Kuopion seutu, n=106</c:v>
                </c:pt>
                <c:pt idx="4">
                  <c:v>Sisä-Savo, n=35</c:v>
                </c:pt>
                <c:pt idx="5">
                  <c:v>Varkauden seutu, n=32</c:v>
                </c:pt>
                <c:pt idx="6">
                  <c:v>Ylä-Savo, n=60</c:v>
                </c:pt>
              </c:strCache>
            </c:strRef>
          </c:cat>
          <c:val>
            <c:numRef>
              <c:f>Taul1!$B$33:$B$39</c:f>
              <c:numCache>
                <c:formatCode>General</c:formatCode>
                <c:ptCount val="7"/>
                <c:pt idx="0">
                  <c:v>25.355599999999999</c:v>
                </c:pt>
                <c:pt idx="1">
                  <c:v>21.714500000000001</c:v>
                </c:pt>
                <c:pt idx="2">
                  <c:v>22.177499999999998</c:v>
                </c:pt>
                <c:pt idx="3">
                  <c:v>29.584299999999999</c:v>
                </c:pt>
                <c:pt idx="4">
                  <c:v>13.7849</c:v>
                </c:pt>
                <c:pt idx="5">
                  <c:v>8.5549999999999997</c:v>
                </c:pt>
                <c:pt idx="6">
                  <c:v>19.139700000000001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C48-464D-ACF4-9FDB485DD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58816000"/>
        <c:axId val="58817536"/>
      </c:barChart>
      <c:catAx>
        <c:axId val="588160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crossAx val="58817536"/>
        <c:crosses val="autoZero"/>
        <c:auto val="1"/>
        <c:lblAlgn val="ctr"/>
        <c:lblOffset val="100"/>
        <c:noMultiLvlLbl val="0"/>
      </c:catAx>
      <c:valAx>
        <c:axId val="58817536"/>
        <c:scaling>
          <c:orientation val="minMax"/>
        </c:scaling>
        <c:delete val="0"/>
        <c:axPos val="t"/>
        <c:majorGridlines/>
        <c:numFmt formatCode="General" sourceLinked="1"/>
        <c:majorTickMark val="none"/>
        <c:minorTickMark val="none"/>
        <c:tickLblPos val="high"/>
        <c:crossAx val="58816000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0920010184515E-2"/>
          <c:y val="3.317000016858053E-2"/>
          <c:w val="0.90579079989815481"/>
          <c:h val="0.565587968111773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Taul1!$A$293</c:f>
              <c:strCache>
                <c:ptCount val="1"/>
                <c:pt idx="0">
                  <c:v>KOKO MAA, n=1149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FD-4A35-86EE-0435A50B7BD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FD-4A35-86EE-0435A50B7BD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FD-4A35-86EE-0435A50B7BD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FD-4A35-86EE-0435A50B7BD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DFD-4A35-86EE-0435A50B7BD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DFD-4A35-86EE-0435A50B7BD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DFD-4A35-86EE-0435A50B7BD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Taul1!$F$292:$I$292</c:f>
              <c:strCache>
                <c:ptCount val="4"/>
                <c:pt idx="0">
                  <c:v>Tarjoamme vähäpäästöisiä tuotteita</c:v>
                </c:pt>
                <c:pt idx="1">
                  <c:v>Toimimme uusiutuvan/vähäpäästöisen energian alalla/toimitusketjuissa</c:v>
                </c:pt>
                <c:pt idx="2">
                  <c:v>Tarjoamme päästövähennyksiä edistäviä konsultointipalveluja</c:v>
                </c:pt>
                <c:pt idx="3">
                  <c:v>Muu</c:v>
                </c:pt>
              </c:strCache>
            </c:strRef>
          </c:cat>
          <c:val>
            <c:numRef>
              <c:f>Taul1!$F$293:$I$293</c:f>
              <c:numCache>
                <c:formatCode>General</c:formatCode>
                <c:ptCount val="4"/>
                <c:pt idx="0">
                  <c:v>24.774360000000001</c:v>
                </c:pt>
                <c:pt idx="1">
                  <c:v>21.653130000000001</c:v>
                </c:pt>
                <c:pt idx="2">
                  <c:v>13.45299</c:v>
                </c:pt>
                <c:pt idx="3">
                  <c:v>6.6271500000000003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FD-4A35-86EE-0435A50B7BDE}"/>
            </c:ext>
          </c:extLst>
        </c:ser>
        <c:ser>
          <c:idx val="1"/>
          <c:order val="1"/>
          <c:tx>
            <c:strRef>
              <c:f>Taul1!$A$294</c:f>
              <c:strCache>
                <c:ptCount val="1"/>
                <c:pt idx="0">
                  <c:v>Savon Yrittäjät, n=45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Taul1!$F$292:$I$292</c:f>
              <c:strCache>
                <c:ptCount val="4"/>
                <c:pt idx="0">
                  <c:v>Tarjoamme vähäpäästöisiä tuotteita</c:v>
                </c:pt>
                <c:pt idx="1">
                  <c:v>Toimimme uusiutuvan/vähäpäästöisen energian alalla/toimitusketjuissa</c:v>
                </c:pt>
                <c:pt idx="2">
                  <c:v>Tarjoamme päästövähennyksiä edistäviä konsultointipalveluja</c:v>
                </c:pt>
                <c:pt idx="3">
                  <c:v>Muu</c:v>
                </c:pt>
              </c:strCache>
            </c:strRef>
          </c:cat>
          <c:val>
            <c:numRef>
              <c:f>Taul1!$F$294:$I$294</c:f>
              <c:numCache>
                <c:formatCode>General</c:formatCode>
                <c:ptCount val="4"/>
                <c:pt idx="0">
                  <c:v>19.5318</c:v>
                </c:pt>
                <c:pt idx="1">
                  <c:v>31.08972</c:v>
                </c:pt>
                <c:pt idx="2">
                  <c:v>8.7316900000000004</c:v>
                </c:pt>
                <c:pt idx="3">
                  <c:v>6.70458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FD-4A35-86EE-0435A50B7BDE}"/>
            </c:ext>
          </c:extLst>
        </c:ser>
        <c:ser>
          <c:idx val="2"/>
          <c:order val="2"/>
          <c:tx>
            <c:strRef>
              <c:f>Taul1!$A$295</c:f>
              <c:strCache>
                <c:ptCount val="1"/>
                <c:pt idx="0">
                  <c:v>Koillis-Savo, n=3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Taul1!$F$292:$I$292</c:f>
              <c:strCache>
                <c:ptCount val="4"/>
                <c:pt idx="0">
                  <c:v>Tarjoamme vähäpäästöisiä tuotteita</c:v>
                </c:pt>
                <c:pt idx="1">
                  <c:v>Toimimme uusiutuvan/vähäpäästöisen energian alalla/toimitusketjuissa</c:v>
                </c:pt>
                <c:pt idx="2">
                  <c:v>Tarjoamme päästövähennyksiä edistäviä konsultointipalveluja</c:v>
                </c:pt>
                <c:pt idx="3">
                  <c:v>Muu</c:v>
                </c:pt>
              </c:strCache>
            </c:strRef>
          </c:cat>
          <c:val>
            <c:numRef>
              <c:f>Taul1!$F$295:$I$295</c:f>
              <c:numCache>
                <c:formatCode>General</c:formatCode>
                <c:ptCount val="4"/>
                <c:pt idx="0">
                  <c:v>0</c:v>
                </c:pt>
                <c:pt idx="1">
                  <c:v>39.497729999999997</c:v>
                </c:pt>
                <c:pt idx="2">
                  <c:v>0</c:v>
                </c:pt>
                <c:pt idx="3">
                  <c:v>30.251139999999999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FD-4A35-86EE-0435A50B7BDE}"/>
            </c:ext>
          </c:extLst>
        </c:ser>
        <c:ser>
          <c:idx val="3"/>
          <c:order val="3"/>
          <c:tx>
            <c:strRef>
              <c:f>Taul1!$A$296</c:f>
              <c:strCache>
                <c:ptCount val="1"/>
                <c:pt idx="0">
                  <c:v>Kuopion seutu, n=19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Taul1!$F$292:$I$292</c:f>
              <c:strCache>
                <c:ptCount val="4"/>
                <c:pt idx="0">
                  <c:v>Tarjoamme vähäpäästöisiä tuotteita</c:v>
                </c:pt>
                <c:pt idx="1">
                  <c:v>Toimimme uusiutuvan/vähäpäästöisen energian alalla/toimitusketjuissa</c:v>
                </c:pt>
                <c:pt idx="2">
                  <c:v>Tarjoamme päästövähennyksiä edistäviä konsultointipalveluja</c:v>
                </c:pt>
                <c:pt idx="3">
                  <c:v>Muu</c:v>
                </c:pt>
              </c:strCache>
            </c:strRef>
          </c:cat>
          <c:val>
            <c:numRef>
              <c:f>Taul1!$F$296:$I$296</c:f>
              <c:numCache>
                <c:formatCode>General</c:formatCode>
                <c:ptCount val="4"/>
                <c:pt idx="0">
                  <c:v>16.626100000000001</c:v>
                </c:pt>
                <c:pt idx="1">
                  <c:v>31.341270000000002</c:v>
                </c:pt>
                <c:pt idx="2">
                  <c:v>13.283390000000001</c:v>
                </c:pt>
                <c:pt idx="3">
                  <c:v>8.5550099999999993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FD-4A35-86EE-0435A50B7BDE}"/>
            </c:ext>
          </c:extLst>
        </c:ser>
        <c:ser>
          <c:idx val="4"/>
          <c:order val="4"/>
          <c:tx>
            <c:strRef>
              <c:f>Taul1!$A$297</c:f>
              <c:strCache>
                <c:ptCount val="1"/>
                <c:pt idx="0">
                  <c:v>Sisä-Savo, n=5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Taul1!$F$292:$I$292</c:f>
              <c:strCache>
                <c:ptCount val="4"/>
                <c:pt idx="0">
                  <c:v>Tarjoamme vähäpäästöisiä tuotteita</c:v>
                </c:pt>
                <c:pt idx="1">
                  <c:v>Toimimme uusiutuvan/vähäpäästöisen energian alalla/toimitusketjuissa</c:v>
                </c:pt>
                <c:pt idx="2">
                  <c:v>Tarjoamme päästövähennyksiä edistäviä konsultointipalveluja</c:v>
                </c:pt>
                <c:pt idx="3">
                  <c:v>Muu</c:v>
                </c:pt>
              </c:strCache>
            </c:strRef>
          </c:cat>
          <c:val>
            <c:numRef>
              <c:f>Taul1!$F$297:$I$297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17.240690000000001</c:v>
                </c:pt>
                <c:pt idx="3">
                  <c:v>11.31156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DFD-4A35-86EE-0435A50B7BDE}"/>
            </c:ext>
          </c:extLst>
        </c:ser>
        <c:ser>
          <c:idx val="5"/>
          <c:order val="5"/>
          <c:tx>
            <c:strRef>
              <c:f>Taul1!$A$298</c:f>
              <c:strCache>
                <c:ptCount val="1"/>
                <c:pt idx="0">
                  <c:v>Varkauden seutu, n=6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Taul1!$F$292:$I$292</c:f>
              <c:strCache>
                <c:ptCount val="4"/>
                <c:pt idx="0">
                  <c:v>Tarjoamme vähäpäästöisiä tuotteita</c:v>
                </c:pt>
                <c:pt idx="1">
                  <c:v>Toimimme uusiutuvan/vähäpäästöisen energian alalla/toimitusketjuissa</c:v>
                </c:pt>
                <c:pt idx="2">
                  <c:v>Tarjoamme päästövähennyksiä edistäviä konsultointipalveluja</c:v>
                </c:pt>
                <c:pt idx="3">
                  <c:v>Muu</c:v>
                </c:pt>
              </c:strCache>
            </c:strRef>
          </c:cat>
          <c:val>
            <c:numRef>
              <c:f>Taul1!$F$298:$I$298</c:f>
              <c:numCache>
                <c:formatCode>General</c:formatCode>
                <c:ptCount val="4"/>
                <c:pt idx="0">
                  <c:v>12.76662</c:v>
                </c:pt>
                <c:pt idx="1">
                  <c:v>44.042319999999997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FD-4A35-86EE-0435A50B7BDE}"/>
            </c:ext>
          </c:extLst>
        </c:ser>
        <c:ser>
          <c:idx val="6"/>
          <c:order val="6"/>
          <c:tx>
            <c:strRef>
              <c:f>Taul1!$A$299</c:f>
              <c:strCache>
                <c:ptCount val="1"/>
                <c:pt idx="0">
                  <c:v>Ylä-Savo, n=12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Taul1!$F$292:$I$292</c:f>
              <c:strCache>
                <c:ptCount val="4"/>
                <c:pt idx="0">
                  <c:v>Tarjoamme vähäpäästöisiä tuotteita</c:v>
                </c:pt>
                <c:pt idx="1">
                  <c:v>Toimimme uusiutuvan/vähäpäästöisen energian alalla/toimitusketjuissa</c:v>
                </c:pt>
                <c:pt idx="2">
                  <c:v>Tarjoamme päästövähennyksiä edistäviä konsultointipalveluja</c:v>
                </c:pt>
                <c:pt idx="3">
                  <c:v>Muu</c:v>
                </c:pt>
              </c:strCache>
            </c:strRef>
          </c:cat>
          <c:val>
            <c:numRef>
              <c:f>Taul1!$F$299:$I$299</c:f>
              <c:numCache>
                <c:formatCode>General</c:formatCode>
                <c:ptCount val="4"/>
                <c:pt idx="0">
                  <c:v>40.551049999999996</c:v>
                </c:pt>
                <c:pt idx="1">
                  <c:v>34.269309999999997</c:v>
                </c:pt>
                <c:pt idx="2">
                  <c:v>4.6157300000000001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DFD-4A35-86EE-0435A50B7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9052288"/>
        <c:axId val="109053824"/>
      </c:barChart>
      <c:catAx>
        <c:axId val="109052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200"/>
            </a:pPr>
            <a:endParaRPr lang="fi-FI"/>
          </a:p>
        </c:txPr>
        <c:crossAx val="109053824"/>
        <c:crosses val="autoZero"/>
        <c:auto val="1"/>
        <c:lblAlgn val="ctr"/>
        <c:lblOffset val="100"/>
        <c:noMultiLvlLbl val="0"/>
      </c:catAx>
      <c:valAx>
        <c:axId val="109053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low"/>
        <c:crossAx val="10905228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4.9752016251557056E-2"/>
          <c:y val="0.84685123622952307"/>
          <c:w val="0.94309225732958246"/>
          <c:h val="0.1531487637704769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5397541232673372"/>
          <c:y val="3.4174443580342925E-2"/>
          <c:w val="0.51607876236052241"/>
          <c:h val="0.8310602770449403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Taul1!$B$312</c:f>
              <c:strCache>
                <c:ptCount val="1"/>
                <c:pt idx="0">
                  <c:v>Kyllä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Taul1!$A$313:$A$319</c:f>
              <c:strCache>
                <c:ptCount val="7"/>
                <c:pt idx="0">
                  <c:v>KOKO MAA, n=5151</c:v>
                </c:pt>
                <c:pt idx="1">
                  <c:v>Savon Yrittäjät, n=248</c:v>
                </c:pt>
                <c:pt idx="2">
                  <c:v>Koillis-Savo, n=11</c:v>
                </c:pt>
                <c:pt idx="3">
                  <c:v>Kuopion seutu, n=108</c:v>
                </c:pt>
                <c:pt idx="4">
                  <c:v>Sisä-Savo, n=35</c:v>
                </c:pt>
                <c:pt idx="5">
                  <c:v>Varkauden seutu, n=33</c:v>
                </c:pt>
                <c:pt idx="6">
                  <c:v>Ylä-Savo, n=61</c:v>
                </c:pt>
              </c:strCache>
            </c:strRef>
          </c:cat>
          <c:val>
            <c:numRef>
              <c:f>Taul1!$B$313:$B$319</c:f>
              <c:numCache>
                <c:formatCode>General</c:formatCode>
                <c:ptCount val="7"/>
                <c:pt idx="0">
                  <c:v>20.413499999999999</c:v>
                </c:pt>
                <c:pt idx="1">
                  <c:v>14.39245</c:v>
                </c:pt>
                <c:pt idx="2">
                  <c:v>38.32929</c:v>
                </c:pt>
                <c:pt idx="3">
                  <c:v>16.914629999999999</c:v>
                </c:pt>
                <c:pt idx="4">
                  <c:v>2.7399900000000001</c:v>
                </c:pt>
                <c:pt idx="5">
                  <c:v>6.3703099999999999</c:v>
                </c:pt>
                <c:pt idx="6">
                  <c:v>16.71172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97-49B3-BE25-87336E3DEF35}"/>
            </c:ext>
          </c:extLst>
        </c:ser>
        <c:ser>
          <c:idx val="1"/>
          <c:order val="1"/>
          <c:tx>
            <c:strRef>
              <c:f>Taul1!$C$312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Taul1!$A$313:$A$319</c:f>
              <c:strCache>
                <c:ptCount val="7"/>
                <c:pt idx="0">
                  <c:v>KOKO MAA, n=5151</c:v>
                </c:pt>
                <c:pt idx="1">
                  <c:v>Savon Yrittäjät, n=248</c:v>
                </c:pt>
                <c:pt idx="2">
                  <c:v>Koillis-Savo, n=11</c:v>
                </c:pt>
                <c:pt idx="3">
                  <c:v>Kuopion seutu, n=108</c:v>
                </c:pt>
                <c:pt idx="4">
                  <c:v>Sisä-Savo, n=35</c:v>
                </c:pt>
                <c:pt idx="5">
                  <c:v>Varkauden seutu, n=33</c:v>
                </c:pt>
                <c:pt idx="6">
                  <c:v>Ylä-Savo, n=61</c:v>
                </c:pt>
              </c:strCache>
            </c:strRef>
          </c:cat>
          <c:val>
            <c:numRef>
              <c:f>Taul1!$C$313:$C$319</c:f>
              <c:numCache>
                <c:formatCode>General</c:formatCode>
                <c:ptCount val="7"/>
                <c:pt idx="0">
                  <c:v>79.586500000000001</c:v>
                </c:pt>
                <c:pt idx="1">
                  <c:v>85.607550000000003</c:v>
                </c:pt>
                <c:pt idx="2">
                  <c:v>61.67071</c:v>
                </c:pt>
                <c:pt idx="3">
                  <c:v>83.085369999999998</c:v>
                </c:pt>
                <c:pt idx="4">
                  <c:v>97.260009999999994</c:v>
                </c:pt>
                <c:pt idx="5">
                  <c:v>93.629689999999997</c:v>
                </c:pt>
                <c:pt idx="6">
                  <c:v>83.28828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97-49B3-BE25-87336E3DE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4823296"/>
        <c:axId val="4841472"/>
      </c:barChart>
      <c:catAx>
        <c:axId val="4823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crossAx val="4841472"/>
        <c:crosses val="autoZero"/>
        <c:auto val="1"/>
        <c:lblAlgn val="ctr"/>
        <c:lblOffset val="100"/>
        <c:tickLblSkip val="1"/>
        <c:noMultiLvlLbl val="0"/>
      </c:catAx>
      <c:valAx>
        <c:axId val="4841472"/>
        <c:scaling>
          <c:orientation val="minMax"/>
          <c:max val="100"/>
          <c:min val="0"/>
        </c:scaling>
        <c:delete val="1"/>
        <c:axPos val="t"/>
        <c:majorGridlines/>
        <c:numFmt formatCode="#,##0" sourceLinked="0"/>
        <c:majorTickMark val="none"/>
        <c:minorTickMark val="none"/>
        <c:tickLblPos val="high"/>
        <c:crossAx val="4823296"/>
        <c:crosses val="autoZero"/>
        <c:crossBetween val="between"/>
        <c:majorUnit val="10"/>
        <c:minorUnit val="1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0.45302720966563315"/>
          <c:y val="0.8837127522347038"/>
          <c:w val="0.51660978407791913"/>
          <c:h val="0.11628724776529613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0920010184515E-2"/>
          <c:y val="3.317000016858053E-2"/>
          <c:w val="0.90579079989815481"/>
          <c:h val="0.58322853938847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Taul1!$A$333</c:f>
              <c:strCache>
                <c:ptCount val="1"/>
                <c:pt idx="0">
                  <c:v>KOKO MAA, n=5201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FD-4A35-86EE-0435A50B7BD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FD-4A35-86EE-0435A50B7BD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FD-4A35-86EE-0435A50B7BD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FD-4A35-86EE-0435A50B7BD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DFD-4A35-86EE-0435A50B7BD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DFD-4A35-86EE-0435A50B7BD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DFD-4A35-86EE-0435A50B7BD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Taul1!$B$332:$F$332</c:f>
              <c:strCache>
                <c:ptCount val="5"/>
                <c:pt idx="0">
                  <c:v>Tehostanut kierrätystä, materiaalien käyttöä tai siirtynyt ympäristöystävällisempiin materiaaleihin</c:v>
                </c:pt>
                <c:pt idx="1">
                  <c:v>Tehostanut yrityksen energian käyttöä</c:v>
                </c:pt>
                <c:pt idx="2">
                  <c:v>Lisännyt päästövähennyksiä mahdollistavia työnteon tapoja (esim. etätyö)</c:v>
                </c:pt>
                <c:pt idx="3">
                  <c:v>Käyttänyt vähäpäästöisiä vaihtoehtoja liikenteessä ja logistiikassa</c:v>
                </c:pt>
                <c:pt idx="4">
                  <c:v>Käyttänyt fossiilitonta energiaa sähkön- ja/tai lämmöntuotannossa</c:v>
                </c:pt>
              </c:strCache>
            </c:strRef>
          </c:cat>
          <c:val>
            <c:numRef>
              <c:f>Taul1!$B$333:$F$333</c:f>
              <c:numCache>
                <c:formatCode>General</c:formatCode>
                <c:ptCount val="5"/>
                <c:pt idx="0">
                  <c:v>40.057879999999997</c:v>
                </c:pt>
                <c:pt idx="1">
                  <c:v>21.178239999999999</c:v>
                </c:pt>
                <c:pt idx="2">
                  <c:v>20.52007</c:v>
                </c:pt>
                <c:pt idx="3">
                  <c:v>17.134820000000001</c:v>
                </c:pt>
                <c:pt idx="4">
                  <c:v>16.576789999999999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FD-4A35-86EE-0435A50B7BDE}"/>
            </c:ext>
          </c:extLst>
        </c:ser>
        <c:ser>
          <c:idx val="1"/>
          <c:order val="1"/>
          <c:tx>
            <c:strRef>
              <c:f>Taul1!$A$334</c:f>
              <c:strCache>
                <c:ptCount val="1"/>
                <c:pt idx="0">
                  <c:v>Savon Yrittäjät, n=250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Taul1!$B$332:$F$332</c:f>
              <c:strCache>
                <c:ptCount val="5"/>
                <c:pt idx="0">
                  <c:v>Tehostanut kierrätystä, materiaalien käyttöä tai siirtynyt ympäristöystävällisempiin materiaaleihin</c:v>
                </c:pt>
                <c:pt idx="1">
                  <c:v>Tehostanut yrityksen energian käyttöä</c:v>
                </c:pt>
                <c:pt idx="2">
                  <c:v>Lisännyt päästövähennyksiä mahdollistavia työnteon tapoja (esim. etätyö)</c:v>
                </c:pt>
                <c:pt idx="3">
                  <c:v>Käyttänyt vähäpäästöisiä vaihtoehtoja liikenteessä ja logistiikassa</c:v>
                </c:pt>
                <c:pt idx="4">
                  <c:v>Käyttänyt fossiilitonta energiaa sähkön- ja/tai lämmöntuotannossa</c:v>
                </c:pt>
              </c:strCache>
            </c:strRef>
          </c:cat>
          <c:val>
            <c:numRef>
              <c:f>Taul1!$B$334:$F$334</c:f>
              <c:numCache>
                <c:formatCode>General</c:formatCode>
                <c:ptCount val="5"/>
                <c:pt idx="0">
                  <c:v>43.144120000000001</c:v>
                </c:pt>
                <c:pt idx="1">
                  <c:v>21.886469999999999</c:v>
                </c:pt>
                <c:pt idx="2">
                  <c:v>14.77595</c:v>
                </c:pt>
                <c:pt idx="3">
                  <c:v>16.419879999999999</c:v>
                </c:pt>
                <c:pt idx="4">
                  <c:v>9.9968599999999999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FD-4A35-86EE-0435A50B7BDE}"/>
            </c:ext>
          </c:extLst>
        </c:ser>
        <c:ser>
          <c:idx val="2"/>
          <c:order val="2"/>
          <c:tx>
            <c:strRef>
              <c:f>Taul1!$A$335</c:f>
              <c:strCache>
                <c:ptCount val="1"/>
                <c:pt idx="0">
                  <c:v>Koillis-Savo, n=11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Taul1!$B$332:$F$332</c:f>
              <c:strCache>
                <c:ptCount val="5"/>
                <c:pt idx="0">
                  <c:v>Tehostanut kierrätystä, materiaalien käyttöä tai siirtynyt ympäristöystävällisempiin materiaaleihin</c:v>
                </c:pt>
                <c:pt idx="1">
                  <c:v>Tehostanut yrityksen energian käyttöä</c:v>
                </c:pt>
                <c:pt idx="2">
                  <c:v>Lisännyt päästövähennyksiä mahdollistavia työnteon tapoja (esim. etätyö)</c:v>
                </c:pt>
                <c:pt idx="3">
                  <c:v>Käyttänyt vähäpäästöisiä vaihtoehtoja liikenteessä ja logistiikassa</c:v>
                </c:pt>
                <c:pt idx="4">
                  <c:v>Käyttänyt fossiilitonta energiaa sähkön- ja/tai lämmöntuotannossa</c:v>
                </c:pt>
              </c:strCache>
            </c:strRef>
          </c:cat>
          <c:val>
            <c:numRef>
              <c:f>Taul1!$B$335:$F$335</c:f>
              <c:numCache>
                <c:formatCode>General</c:formatCode>
                <c:ptCount val="5"/>
                <c:pt idx="0">
                  <c:v>47.231360000000002</c:v>
                </c:pt>
                <c:pt idx="1">
                  <c:v>17.80414</c:v>
                </c:pt>
                <c:pt idx="2">
                  <c:v>20.52515</c:v>
                </c:pt>
                <c:pt idx="3">
                  <c:v>17.80414</c:v>
                </c:pt>
                <c:pt idx="4">
                  <c:v>8.9020700000000001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FD-4A35-86EE-0435A50B7BDE}"/>
            </c:ext>
          </c:extLst>
        </c:ser>
        <c:ser>
          <c:idx val="3"/>
          <c:order val="3"/>
          <c:tx>
            <c:strRef>
              <c:f>Taul1!$A$336</c:f>
              <c:strCache>
                <c:ptCount val="1"/>
                <c:pt idx="0">
                  <c:v>Kuopion seutu, n=110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Taul1!$B$332:$F$332</c:f>
              <c:strCache>
                <c:ptCount val="5"/>
                <c:pt idx="0">
                  <c:v>Tehostanut kierrätystä, materiaalien käyttöä tai siirtynyt ympäristöystävällisempiin materiaaleihin</c:v>
                </c:pt>
                <c:pt idx="1">
                  <c:v>Tehostanut yrityksen energian käyttöä</c:v>
                </c:pt>
                <c:pt idx="2">
                  <c:v>Lisännyt päästövähennyksiä mahdollistavia työnteon tapoja (esim. etätyö)</c:v>
                </c:pt>
                <c:pt idx="3">
                  <c:v>Käyttänyt vähäpäästöisiä vaihtoehtoja liikenteessä ja logistiikassa</c:v>
                </c:pt>
                <c:pt idx="4">
                  <c:v>Käyttänyt fossiilitonta energiaa sähkön- ja/tai lämmöntuotannossa</c:v>
                </c:pt>
              </c:strCache>
            </c:strRef>
          </c:cat>
          <c:val>
            <c:numRef>
              <c:f>Taul1!$B$336:$F$336</c:f>
              <c:numCache>
                <c:formatCode>General</c:formatCode>
                <c:ptCount val="5"/>
                <c:pt idx="0">
                  <c:v>38.935009999999998</c:v>
                </c:pt>
                <c:pt idx="1">
                  <c:v>19.466180000000001</c:v>
                </c:pt>
                <c:pt idx="2">
                  <c:v>18.136800000000001</c:v>
                </c:pt>
                <c:pt idx="3">
                  <c:v>16.43402</c:v>
                </c:pt>
                <c:pt idx="4">
                  <c:v>8.8534799999999994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FD-4A35-86EE-0435A50B7BDE}"/>
            </c:ext>
          </c:extLst>
        </c:ser>
        <c:ser>
          <c:idx val="4"/>
          <c:order val="4"/>
          <c:tx>
            <c:strRef>
              <c:f>Taul1!$A$337</c:f>
              <c:strCache>
                <c:ptCount val="1"/>
                <c:pt idx="0">
                  <c:v>Sisä-Savo, n=35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Taul1!$B$332:$F$332</c:f>
              <c:strCache>
                <c:ptCount val="5"/>
                <c:pt idx="0">
                  <c:v>Tehostanut kierrätystä, materiaalien käyttöä tai siirtynyt ympäristöystävällisempiin materiaaleihin</c:v>
                </c:pt>
                <c:pt idx="1">
                  <c:v>Tehostanut yrityksen energian käyttöä</c:v>
                </c:pt>
                <c:pt idx="2">
                  <c:v>Lisännyt päästövähennyksiä mahdollistavia työnteon tapoja (esim. etätyö)</c:v>
                </c:pt>
                <c:pt idx="3">
                  <c:v>Käyttänyt vähäpäästöisiä vaihtoehtoja liikenteessä ja logistiikassa</c:v>
                </c:pt>
                <c:pt idx="4">
                  <c:v>Käyttänyt fossiilitonta energiaa sähkön- ja/tai lämmöntuotannossa</c:v>
                </c:pt>
              </c:strCache>
            </c:strRef>
          </c:cat>
          <c:val>
            <c:numRef>
              <c:f>Taul1!$B$337:$F$337</c:f>
              <c:numCache>
                <c:formatCode>General</c:formatCode>
                <c:ptCount val="5"/>
                <c:pt idx="0">
                  <c:v>40.905549999999998</c:v>
                </c:pt>
                <c:pt idx="1">
                  <c:v>14.6615</c:v>
                </c:pt>
                <c:pt idx="2">
                  <c:v>5.4799899999999999</c:v>
                </c:pt>
                <c:pt idx="3">
                  <c:v>25.039429999999999</c:v>
                </c:pt>
                <c:pt idx="4">
                  <c:v>22.299430000000001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DFD-4A35-86EE-0435A50B7BDE}"/>
            </c:ext>
          </c:extLst>
        </c:ser>
        <c:ser>
          <c:idx val="5"/>
          <c:order val="5"/>
          <c:tx>
            <c:strRef>
              <c:f>Taul1!$A$338</c:f>
              <c:strCache>
                <c:ptCount val="1"/>
                <c:pt idx="0">
                  <c:v>Varkauden seutu, n=33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Taul1!$B$332:$F$332</c:f>
              <c:strCache>
                <c:ptCount val="5"/>
                <c:pt idx="0">
                  <c:v>Tehostanut kierrätystä, materiaalien käyttöä tai siirtynyt ympäristöystävällisempiin materiaaleihin</c:v>
                </c:pt>
                <c:pt idx="1">
                  <c:v>Tehostanut yrityksen energian käyttöä</c:v>
                </c:pt>
                <c:pt idx="2">
                  <c:v>Lisännyt päästövähennyksiä mahdollistavia työnteon tapoja (esim. etätyö)</c:v>
                </c:pt>
                <c:pt idx="3">
                  <c:v>Käyttänyt vähäpäästöisiä vaihtoehtoja liikenteessä ja logistiikassa</c:v>
                </c:pt>
                <c:pt idx="4">
                  <c:v>Käyttänyt fossiilitonta energiaa sähkön- ja/tai lämmöntuotannossa</c:v>
                </c:pt>
              </c:strCache>
            </c:strRef>
          </c:cat>
          <c:val>
            <c:numRef>
              <c:f>Taul1!$B$338:$F$338</c:f>
              <c:numCache>
                <c:formatCode>General</c:formatCode>
                <c:ptCount val="5"/>
                <c:pt idx="0">
                  <c:v>36.84713</c:v>
                </c:pt>
                <c:pt idx="1">
                  <c:v>19.285329999999998</c:v>
                </c:pt>
                <c:pt idx="2">
                  <c:v>4.9033800000000003</c:v>
                </c:pt>
                <c:pt idx="3">
                  <c:v>7.1863999999999999</c:v>
                </c:pt>
                <c:pt idx="4">
                  <c:v>5.6471600000000004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FD-4A35-86EE-0435A50B7BDE}"/>
            </c:ext>
          </c:extLst>
        </c:ser>
        <c:ser>
          <c:idx val="6"/>
          <c:order val="6"/>
          <c:tx>
            <c:strRef>
              <c:f>Taul1!$A$339</c:f>
              <c:strCache>
                <c:ptCount val="1"/>
                <c:pt idx="0">
                  <c:v>Ylä-Savo, n=61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Taul1!$B$332:$F$332</c:f>
              <c:strCache>
                <c:ptCount val="5"/>
                <c:pt idx="0">
                  <c:v>Tehostanut kierrätystä, materiaalien käyttöä tai siirtynyt ympäristöystävällisempiin materiaaleihin</c:v>
                </c:pt>
                <c:pt idx="1">
                  <c:v>Tehostanut yrityksen energian käyttöä</c:v>
                </c:pt>
                <c:pt idx="2">
                  <c:v>Lisännyt päästövähennyksiä mahdollistavia työnteon tapoja (esim. etätyö)</c:v>
                </c:pt>
                <c:pt idx="3">
                  <c:v>Käyttänyt vähäpäästöisiä vaihtoehtoja liikenteessä ja logistiikassa</c:v>
                </c:pt>
                <c:pt idx="4">
                  <c:v>Käyttänyt fossiilitonta energiaa sähkön- ja/tai lämmöntuotannossa</c:v>
                </c:pt>
              </c:strCache>
            </c:strRef>
          </c:cat>
          <c:val>
            <c:numRef>
              <c:f>Taul1!$B$339:$F$339</c:f>
              <c:numCache>
                <c:formatCode>General</c:formatCode>
                <c:ptCount val="5"/>
                <c:pt idx="0">
                  <c:v>55.03248</c:v>
                </c:pt>
                <c:pt idx="1">
                  <c:v>32.134439999999998</c:v>
                </c:pt>
                <c:pt idx="2">
                  <c:v>18.214670000000002</c:v>
                </c:pt>
                <c:pt idx="3">
                  <c:v>17.219809999999999</c:v>
                </c:pt>
                <c:pt idx="4">
                  <c:v>8.5779099999999993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DFD-4A35-86EE-0435A50B7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9052288"/>
        <c:axId val="109053824"/>
      </c:barChart>
      <c:catAx>
        <c:axId val="109052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200"/>
            </a:pPr>
            <a:endParaRPr lang="fi-FI"/>
          </a:p>
        </c:txPr>
        <c:crossAx val="109053824"/>
        <c:crosses val="autoZero"/>
        <c:auto val="1"/>
        <c:lblAlgn val="ctr"/>
        <c:lblOffset val="100"/>
        <c:noMultiLvlLbl val="0"/>
      </c:catAx>
      <c:valAx>
        <c:axId val="109053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low"/>
        <c:crossAx val="10905228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4.9752016251557056E-2"/>
          <c:y val="0.84685123622952307"/>
          <c:w val="0.94309225732958246"/>
          <c:h val="0.1531487637704769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0920010184515E-2"/>
          <c:y val="3.317000016858053E-2"/>
          <c:w val="0.90579079989815481"/>
          <c:h val="0.58322853938847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Taul1!$A$333</c:f>
              <c:strCache>
                <c:ptCount val="1"/>
                <c:pt idx="0">
                  <c:v>KOKO MAA, n=5201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FD-4A35-86EE-0435A50B7BD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FD-4A35-86EE-0435A50B7BD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FD-4A35-86EE-0435A50B7BD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FD-4A35-86EE-0435A50B7BD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DFD-4A35-86EE-0435A50B7BD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DFD-4A35-86EE-0435A50B7BD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DFD-4A35-86EE-0435A50B7BD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Taul1!$G$332:$K$332</c:f>
              <c:strCache>
                <c:ptCount val="5"/>
                <c:pt idx="0">
                  <c:v>Käyttänyt ympäristöystävällisiä hankintoja toimitusketjuissa, vaikka vähemmän kestävä vaihtoehto olisi ollut halvempi</c:v>
                </c:pt>
                <c:pt idx="1">
                  <c:v>Uusinut tai ottanut käyttöön uutta ympäristö- tai ilmastoystävällisempää tuotantoteknologiaa tai –prosesseja</c:v>
                </c:pt>
                <c:pt idx="2">
                  <c:v>Kompensoinut toiminnassa syntyvää hiilijalanjälkeä</c:v>
                </c:pt>
                <c:pt idx="3">
                  <c:v>Muu toimi</c:v>
                </c:pt>
                <c:pt idx="4">
                  <c:v>Ei ole toteuttanut.</c:v>
                </c:pt>
              </c:strCache>
            </c:strRef>
          </c:cat>
          <c:val>
            <c:numRef>
              <c:f>Taul1!$G$333:$K$333</c:f>
              <c:numCache>
                <c:formatCode>General</c:formatCode>
                <c:ptCount val="5"/>
                <c:pt idx="0">
                  <c:v>10.46598</c:v>
                </c:pt>
                <c:pt idx="1">
                  <c:v>8.4651200000000006</c:v>
                </c:pt>
                <c:pt idx="2">
                  <c:v>3.9522900000000001</c:v>
                </c:pt>
                <c:pt idx="3">
                  <c:v>3.6459100000000002</c:v>
                </c:pt>
                <c:pt idx="4">
                  <c:v>32.828789999999998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FD-4A35-86EE-0435A50B7BDE}"/>
            </c:ext>
          </c:extLst>
        </c:ser>
        <c:ser>
          <c:idx val="1"/>
          <c:order val="1"/>
          <c:tx>
            <c:strRef>
              <c:f>Taul1!$A$334</c:f>
              <c:strCache>
                <c:ptCount val="1"/>
                <c:pt idx="0">
                  <c:v>Savon Yrittäjät, n=250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Taul1!$G$332:$K$332</c:f>
              <c:strCache>
                <c:ptCount val="5"/>
                <c:pt idx="0">
                  <c:v>Käyttänyt ympäristöystävällisiä hankintoja toimitusketjuissa, vaikka vähemmän kestävä vaihtoehto olisi ollut halvempi</c:v>
                </c:pt>
                <c:pt idx="1">
                  <c:v>Uusinut tai ottanut käyttöön uutta ympäristö- tai ilmastoystävällisempää tuotantoteknologiaa tai –prosesseja</c:v>
                </c:pt>
                <c:pt idx="2">
                  <c:v>Kompensoinut toiminnassa syntyvää hiilijalanjälkeä</c:v>
                </c:pt>
                <c:pt idx="3">
                  <c:v>Muu toimi</c:v>
                </c:pt>
                <c:pt idx="4">
                  <c:v>Ei ole toteuttanut.</c:v>
                </c:pt>
              </c:strCache>
            </c:strRef>
          </c:cat>
          <c:val>
            <c:numRef>
              <c:f>Taul1!$G$334:$K$334</c:f>
              <c:numCache>
                <c:formatCode>General</c:formatCode>
                <c:ptCount val="5"/>
                <c:pt idx="0">
                  <c:v>5.5845799999999999</c:v>
                </c:pt>
                <c:pt idx="1">
                  <c:v>8.4419699999999995</c:v>
                </c:pt>
                <c:pt idx="2">
                  <c:v>2.1033300000000001</c:v>
                </c:pt>
                <c:pt idx="3">
                  <c:v>5.1096599999999999</c:v>
                </c:pt>
                <c:pt idx="4">
                  <c:v>34.007069999999999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FD-4A35-86EE-0435A50B7BDE}"/>
            </c:ext>
          </c:extLst>
        </c:ser>
        <c:ser>
          <c:idx val="2"/>
          <c:order val="2"/>
          <c:tx>
            <c:strRef>
              <c:f>Taul1!$A$335</c:f>
              <c:strCache>
                <c:ptCount val="1"/>
                <c:pt idx="0">
                  <c:v>Koillis-Savo, n=11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Taul1!$G$332:$K$332</c:f>
              <c:strCache>
                <c:ptCount val="5"/>
                <c:pt idx="0">
                  <c:v>Käyttänyt ympäristöystävällisiä hankintoja toimitusketjuissa, vaikka vähemmän kestävä vaihtoehto olisi ollut halvempi</c:v>
                </c:pt>
                <c:pt idx="1">
                  <c:v>Uusinut tai ottanut käyttöön uutta ympäristö- tai ilmastoystävällisempää tuotantoteknologiaa tai –prosesseja</c:v>
                </c:pt>
                <c:pt idx="2">
                  <c:v>Kompensoinut toiminnassa syntyvää hiilijalanjälkeä</c:v>
                </c:pt>
                <c:pt idx="3">
                  <c:v>Muu toimi</c:v>
                </c:pt>
                <c:pt idx="4">
                  <c:v>Ei ole toteuttanut.</c:v>
                </c:pt>
              </c:strCache>
            </c:strRef>
          </c:cat>
          <c:val>
            <c:numRef>
              <c:f>Taul1!$G$335:$K$335</c:f>
              <c:numCache>
                <c:formatCode>General</c:formatCode>
                <c:ptCount val="5"/>
                <c:pt idx="0">
                  <c:v>8.9020700000000001</c:v>
                </c:pt>
                <c:pt idx="1">
                  <c:v>20.52515</c:v>
                </c:pt>
                <c:pt idx="2">
                  <c:v>0</c:v>
                </c:pt>
                <c:pt idx="3">
                  <c:v>0</c:v>
                </c:pt>
                <c:pt idx="4">
                  <c:v>34.964500000000001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FD-4A35-86EE-0435A50B7BDE}"/>
            </c:ext>
          </c:extLst>
        </c:ser>
        <c:ser>
          <c:idx val="3"/>
          <c:order val="3"/>
          <c:tx>
            <c:strRef>
              <c:f>Taul1!$A$336</c:f>
              <c:strCache>
                <c:ptCount val="1"/>
                <c:pt idx="0">
                  <c:v>Kuopion seutu, n=110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Taul1!$G$332:$K$332</c:f>
              <c:strCache>
                <c:ptCount val="5"/>
                <c:pt idx="0">
                  <c:v>Käyttänyt ympäristöystävällisiä hankintoja toimitusketjuissa, vaikka vähemmän kestävä vaihtoehto olisi ollut halvempi</c:v>
                </c:pt>
                <c:pt idx="1">
                  <c:v>Uusinut tai ottanut käyttöön uutta ympäristö- tai ilmastoystävällisempää tuotantoteknologiaa tai –prosesseja</c:v>
                </c:pt>
                <c:pt idx="2">
                  <c:v>Kompensoinut toiminnassa syntyvää hiilijalanjälkeä</c:v>
                </c:pt>
                <c:pt idx="3">
                  <c:v>Muu toimi</c:v>
                </c:pt>
                <c:pt idx="4">
                  <c:v>Ei ole toteuttanut.</c:v>
                </c:pt>
              </c:strCache>
            </c:strRef>
          </c:cat>
          <c:val>
            <c:numRef>
              <c:f>Taul1!$G$336:$K$336</c:f>
              <c:numCache>
                <c:formatCode>General</c:formatCode>
                <c:ptCount val="5"/>
                <c:pt idx="0">
                  <c:v>6.9047000000000001</c:v>
                </c:pt>
                <c:pt idx="1">
                  <c:v>11.286110000000001</c:v>
                </c:pt>
                <c:pt idx="2">
                  <c:v>0.75788</c:v>
                </c:pt>
                <c:pt idx="3">
                  <c:v>5.8525200000000002</c:v>
                </c:pt>
                <c:pt idx="4">
                  <c:v>35.640680000000003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FD-4A35-86EE-0435A50B7BDE}"/>
            </c:ext>
          </c:extLst>
        </c:ser>
        <c:ser>
          <c:idx val="4"/>
          <c:order val="4"/>
          <c:tx>
            <c:strRef>
              <c:f>Taul1!$A$337</c:f>
              <c:strCache>
                <c:ptCount val="1"/>
                <c:pt idx="0">
                  <c:v>Sisä-Savo, n=35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Taul1!$G$332:$K$332</c:f>
              <c:strCache>
                <c:ptCount val="5"/>
                <c:pt idx="0">
                  <c:v>Käyttänyt ympäristöystävällisiä hankintoja toimitusketjuissa, vaikka vähemmän kestävä vaihtoehto olisi ollut halvempi</c:v>
                </c:pt>
                <c:pt idx="1">
                  <c:v>Uusinut tai ottanut käyttöön uutta ympäristö- tai ilmastoystävällisempää tuotantoteknologiaa tai –prosesseja</c:v>
                </c:pt>
                <c:pt idx="2">
                  <c:v>Kompensoinut toiminnassa syntyvää hiilijalanjälkeä</c:v>
                </c:pt>
                <c:pt idx="3">
                  <c:v>Muu toimi</c:v>
                </c:pt>
                <c:pt idx="4">
                  <c:v>Ei ole toteuttanut.</c:v>
                </c:pt>
              </c:strCache>
            </c:strRef>
          </c:cat>
          <c:val>
            <c:numRef>
              <c:f>Taul1!$G$337:$K$337</c:f>
              <c:numCache>
                <c:formatCode>General</c:formatCode>
                <c:ptCount val="5"/>
                <c:pt idx="0">
                  <c:v>5.4799899999999999</c:v>
                </c:pt>
                <c:pt idx="1">
                  <c:v>4.6438100000000002</c:v>
                </c:pt>
                <c:pt idx="2">
                  <c:v>2.7399900000000001</c:v>
                </c:pt>
                <c:pt idx="3">
                  <c:v>0</c:v>
                </c:pt>
                <c:pt idx="4">
                  <c:v>34.686010000000003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DFD-4A35-86EE-0435A50B7BDE}"/>
            </c:ext>
          </c:extLst>
        </c:ser>
        <c:ser>
          <c:idx val="5"/>
          <c:order val="5"/>
          <c:tx>
            <c:strRef>
              <c:f>Taul1!$A$338</c:f>
              <c:strCache>
                <c:ptCount val="1"/>
                <c:pt idx="0">
                  <c:v>Varkauden seutu, n=33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Taul1!$G$332:$K$332</c:f>
              <c:strCache>
                <c:ptCount val="5"/>
                <c:pt idx="0">
                  <c:v>Käyttänyt ympäristöystävällisiä hankintoja toimitusketjuissa, vaikka vähemmän kestävä vaihtoehto olisi ollut halvempi</c:v>
                </c:pt>
                <c:pt idx="1">
                  <c:v>Uusinut tai ottanut käyttöön uutta ympäristö- tai ilmastoystävällisempää tuotantoteknologiaa tai –prosesseja</c:v>
                </c:pt>
                <c:pt idx="2">
                  <c:v>Kompensoinut toiminnassa syntyvää hiilijalanjälkeä</c:v>
                </c:pt>
                <c:pt idx="3">
                  <c:v>Muu toimi</c:v>
                </c:pt>
                <c:pt idx="4">
                  <c:v>Ei ole toteuttanut.</c:v>
                </c:pt>
              </c:strCache>
            </c:strRef>
          </c:cat>
          <c:val>
            <c:numRef>
              <c:f>Taul1!$G$338:$K$338</c:f>
              <c:numCache>
                <c:formatCode>General</c:formatCode>
                <c:ptCount val="5"/>
                <c:pt idx="0">
                  <c:v>0</c:v>
                </c:pt>
                <c:pt idx="1">
                  <c:v>5.5553800000000004</c:v>
                </c:pt>
                <c:pt idx="2">
                  <c:v>0</c:v>
                </c:pt>
                <c:pt idx="3">
                  <c:v>12.554220000000001</c:v>
                </c:pt>
                <c:pt idx="4">
                  <c:v>38.48847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FD-4A35-86EE-0435A50B7BDE}"/>
            </c:ext>
          </c:extLst>
        </c:ser>
        <c:ser>
          <c:idx val="6"/>
          <c:order val="6"/>
          <c:tx>
            <c:strRef>
              <c:f>Taul1!$A$339</c:f>
              <c:strCache>
                <c:ptCount val="1"/>
                <c:pt idx="0">
                  <c:v>Ylä-Savo, n=61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Taul1!$G$332:$K$332</c:f>
              <c:strCache>
                <c:ptCount val="5"/>
                <c:pt idx="0">
                  <c:v>Käyttänyt ympäristöystävällisiä hankintoja toimitusketjuissa, vaikka vähemmän kestävä vaihtoehto olisi ollut halvempi</c:v>
                </c:pt>
                <c:pt idx="1">
                  <c:v>Uusinut tai ottanut käyttöön uutta ympäristö- tai ilmastoystävällisempää tuotantoteknologiaa tai –prosesseja</c:v>
                </c:pt>
                <c:pt idx="2">
                  <c:v>Kompensoinut toiminnassa syntyvää hiilijalanjälkeä</c:v>
                </c:pt>
                <c:pt idx="3">
                  <c:v>Muu toimi</c:v>
                </c:pt>
                <c:pt idx="4">
                  <c:v>Ei ole toteuttanut.</c:v>
                </c:pt>
              </c:strCache>
            </c:strRef>
          </c:cat>
          <c:val>
            <c:numRef>
              <c:f>Taul1!$G$339:$K$339</c:f>
              <c:numCache>
                <c:formatCode>General</c:formatCode>
                <c:ptCount val="5"/>
                <c:pt idx="0">
                  <c:v>5.9735300000000002</c:v>
                </c:pt>
                <c:pt idx="1">
                  <c:v>4.96556</c:v>
                </c:pt>
                <c:pt idx="2">
                  <c:v>5.8031699999999997</c:v>
                </c:pt>
                <c:pt idx="3">
                  <c:v>2.7747299999999999</c:v>
                </c:pt>
                <c:pt idx="4">
                  <c:v>27.899850000000001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DFD-4A35-86EE-0435A50B7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9052288"/>
        <c:axId val="109053824"/>
      </c:barChart>
      <c:catAx>
        <c:axId val="109052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200"/>
            </a:pPr>
            <a:endParaRPr lang="fi-FI"/>
          </a:p>
        </c:txPr>
        <c:crossAx val="109053824"/>
        <c:crosses val="autoZero"/>
        <c:auto val="1"/>
        <c:lblAlgn val="ctr"/>
        <c:lblOffset val="100"/>
        <c:noMultiLvlLbl val="0"/>
      </c:catAx>
      <c:valAx>
        <c:axId val="109053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low"/>
        <c:crossAx val="10905228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4.9752016251557056E-2"/>
          <c:y val="0.84685123622952307"/>
          <c:w val="0.94309225732958246"/>
          <c:h val="0.1531487637704769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0920010184515E-2"/>
          <c:y val="3.317000016858053E-2"/>
          <c:w val="0.90579079989815481"/>
          <c:h val="0.58322853938847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Taul1!$A$353</c:f>
              <c:strCache>
                <c:ptCount val="1"/>
                <c:pt idx="0">
                  <c:v>KOKO MAA, n=5201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FD-4A35-86EE-0435A50B7BD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FD-4A35-86EE-0435A50B7BD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FD-4A35-86EE-0435A50B7BD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FD-4A35-86EE-0435A50B7BD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DFD-4A35-86EE-0435A50B7BD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DFD-4A35-86EE-0435A50B7BD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DFD-4A35-86EE-0435A50B7BD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Taul1!$B$352:$F$352</c:f>
              <c:strCache>
                <c:ptCount val="5"/>
                <c:pt idx="0">
                  <c:v>Tehostamme kierrätystä, materiaalien käyttöä tai siirrymme ympäristöystävällisempiin materiaaleihin</c:v>
                </c:pt>
                <c:pt idx="1">
                  <c:v>Tehostamme yrityksen energian käyttöä</c:v>
                </c:pt>
                <c:pt idx="2">
                  <c:v>Käytämme vähäpäästöisiä vaihtoehtoja liikenteessä ja logistiikassa</c:v>
                </c:pt>
                <c:pt idx="3">
                  <c:v>Lisäämme päästövähennyksiä mahdollistavia työnteon tapoja (esim. etätyö)</c:v>
                </c:pt>
                <c:pt idx="4">
                  <c:v>Käytämme fossiilitonta energiaa sähkön- ja/tai lämmöntuotannossa</c:v>
                </c:pt>
              </c:strCache>
            </c:strRef>
          </c:cat>
          <c:val>
            <c:numRef>
              <c:f>Taul1!$B$353:$F$353</c:f>
              <c:numCache>
                <c:formatCode>General</c:formatCode>
                <c:ptCount val="5"/>
                <c:pt idx="0">
                  <c:v>39.15907</c:v>
                </c:pt>
                <c:pt idx="1">
                  <c:v>24.919270000000001</c:v>
                </c:pt>
                <c:pt idx="2">
                  <c:v>18.18882</c:v>
                </c:pt>
                <c:pt idx="3">
                  <c:v>17.645379999999999</c:v>
                </c:pt>
                <c:pt idx="4">
                  <c:v>15.48298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FD-4A35-86EE-0435A50B7BDE}"/>
            </c:ext>
          </c:extLst>
        </c:ser>
        <c:ser>
          <c:idx val="1"/>
          <c:order val="1"/>
          <c:tx>
            <c:strRef>
              <c:f>Taul1!$A$354</c:f>
              <c:strCache>
                <c:ptCount val="1"/>
                <c:pt idx="0">
                  <c:v>Savon Yrittäjät, n=250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Taul1!$B$352:$F$352</c:f>
              <c:strCache>
                <c:ptCount val="5"/>
                <c:pt idx="0">
                  <c:v>Tehostamme kierrätystä, materiaalien käyttöä tai siirrymme ympäristöystävällisempiin materiaaleihin</c:v>
                </c:pt>
                <c:pt idx="1">
                  <c:v>Tehostamme yrityksen energian käyttöä</c:v>
                </c:pt>
                <c:pt idx="2">
                  <c:v>Käytämme vähäpäästöisiä vaihtoehtoja liikenteessä ja logistiikassa</c:v>
                </c:pt>
                <c:pt idx="3">
                  <c:v>Lisäämme päästövähennyksiä mahdollistavia työnteon tapoja (esim. etätyö)</c:v>
                </c:pt>
                <c:pt idx="4">
                  <c:v>Käytämme fossiilitonta energiaa sähkön- ja/tai lämmöntuotannossa</c:v>
                </c:pt>
              </c:strCache>
            </c:strRef>
          </c:cat>
          <c:val>
            <c:numRef>
              <c:f>Taul1!$B$354:$F$354</c:f>
              <c:numCache>
                <c:formatCode>General</c:formatCode>
                <c:ptCount val="5"/>
                <c:pt idx="0">
                  <c:v>38.360410000000002</c:v>
                </c:pt>
                <c:pt idx="1">
                  <c:v>26.587019999999999</c:v>
                </c:pt>
                <c:pt idx="2">
                  <c:v>16.414269999999998</c:v>
                </c:pt>
                <c:pt idx="3">
                  <c:v>14.71246</c:v>
                </c:pt>
                <c:pt idx="4">
                  <c:v>11.90706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FD-4A35-86EE-0435A50B7BDE}"/>
            </c:ext>
          </c:extLst>
        </c:ser>
        <c:ser>
          <c:idx val="2"/>
          <c:order val="2"/>
          <c:tx>
            <c:strRef>
              <c:f>Taul1!$A$355</c:f>
              <c:strCache>
                <c:ptCount val="1"/>
                <c:pt idx="0">
                  <c:v>Koillis-Savo, n=11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Taul1!$B$352:$F$352</c:f>
              <c:strCache>
                <c:ptCount val="5"/>
                <c:pt idx="0">
                  <c:v>Tehostamme kierrätystä, materiaalien käyttöä tai siirrymme ympäristöystävällisempiin materiaaleihin</c:v>
                </c:pt>
                <c:pt idx="1">
                  <c:v>Tehostamme yrityksen energian käyttöä</c:v>
                </c:pt>
                <c:pt idx="2">
                  <c:v>Käytämme vähäpäästöisiä vaihtoehtoja liikenteessä ja logistiikassa</c:v>
                </c:pt>
                <c:pt idx="3">
                  <c:v>Lisäämme päästövähennyksiä mahdollistavia työnteon tapoja (esim. etätyö)</c:v>
                </c:pt>
                <c:pt idx="4">
                  <c:v>Käytämme fossiilitonta energiaa sähkön- ja/tai lämmöntuotannossa</c:v>
                </c:pt>
              </c:strCache>
            </c:strRef>
          </c:cat>
          <c:val>
            <c:numRef>
              <c:f>Taul1!$B$355:$F$355</c:f>
              <c:numCache>
                <c:formatCode>General</c:formatCode>
                <c:ptCount val="5"/>
                <c:pt idx="0">
                  <c:v>38.32929</c:v>
                </c:pt>
                <c:pt idx="1">
                  <c:v>20.52515</c:v>
                </c:pt>
                <c:pt idx="2">
                  <c:v>8.9020700000000001</c:v>
                </c:pt>
                <c:pt idx="3">
                  <c:v>8.9020700000000001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FD-4A35-86EE-0435A50B7BDE}"/>
            </c:ext>
          </c:extLst>
        </c:ser>
        <c:ser>
          <c:idx val="3"/>
          <c:order val="3"/>
          <c:tx>
            <c:strRef>
              <c:f>Taul1!$A$356</c:f>
              <c:strCache>
                <c:ptCount val="1"/>
                <c:pt idx="0">
                  <c:v>Kuopion seutu, n=110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Taul1!$B$352:$F$352</c:f>
              <c:strCache>
                <c:ptCount val="5"/>
                <c:pt idx="0">
                  <c:v>Tehostamme kierrätystä, materiaalien käyttöä tai siirrymme ympäristöystävällisempiin materiaaleihin</c:v>
                </c:pt>
                <c:pt idx="1">
                  <c:v>Tehostamme yrityksen energian käyttöä</c:v>
                </c:pt>
                <c:pt idx="2">
                  <c:v>Käytämme vähäpäästöisiä vaihtoehtoja liikenteessä ja logistiikassa</c:v>
                </c:pt>
                <c:pt idx="3">
                  <c:v>Lisäämme päästövähennyksiä mahdollistavia työnteon tapoja (esim. etätyö)</c:v>
                </c:pt>
                <c:pt idx="4">
                  <c:v>Käytämme fossiilitonta energiaa sähkön- ja/tai lämmöntuotannossa</c:v>
                </c:pt>
              </c:strCache>
            </c:strRef>
          </c:cat>
          <c:val>
            <c:numRef>
              <c:f>Taul1!$B$356:$F$356</c:f>
              <c:numCache>
                <c:formatCode>General</c:formatCode>
                <c:ptCount val="5"/>
                <c:pt idx="0">
                  <c:v>35.02552</c:v>
                </c:pt>
                <c:pt idx="1">
                  <c:v>27.967320000000001</c:v>
                </c:pt>
                <c:pt idx="2">
                  <c:v>17.078340000000001</c:v>
                </c:pt>
                <c:pt idx="3">
                  <c:v>17.70363</c:v>
                </c:pt>
                <c:pt idx="4">
                  <c:v>11.92024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FD-4A35-86EE-0435A50B7BDE}"/>
            </c:ext>
          </c:extLst>
        </c:ser>
        <c:ser>
          <c:idx val="4"/>
          <c:order val="4"/>
          <c:tx>
            <c:strRef>
              <c:f>Taul1!$A$357</c:f>
              <c:strCache>
                <c:ptCount val="1"/>
                <c:pt idx="0">
                  <c:v>Sisä-Savo, n=35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Taul1!$B$352:$F$352</c:f>
              <c:strCache>
                <c:ptCount val="5"/>
                <c:pt idx="0">
                  <c:v>Tehostamme kierrätystä, materiaalien käyttöä tai siirrymme ympäristöystävällisempiin materiaaleihin</c:v>
                </c:pt>
                <c:pt idx="1">
                  <c:v>Tehostamme yrityksen energian käyttöä</c:v>
                </c:pt>
                <c:pt idx="2">
                  <c:v>Käytämme vähäpäästöisiä vaihtoehtoja liikenteessä ja logistiikassa</c:v>
                </c:pt>
                <c:pt idx="3">
                  <c:v>Lisäämme päästövähennyksiä mahdollistavia työnteon tapoja (esim. etätyö)</c:v>
                </c:pt>
                <c:pt idx="4">
                  <c:v>Käytämme fossiilitonta energiaa sähkön- ja/tai lämmöntuotannossa</c:v>
                </c:pt>
              </c:strCache>
            </c:strRef>
          </c:cat>
          <c:val>
            <c:numRef>
              <c:f>Taul1!$B$357:$F$357</c:f>
              <c:numCache>
                <c:formatCode>General</c:formatCode>
                <c:ptCount val="5"/>
                <c:pt idx="0">
                  <c:v>39.313040000000001</c:v>
                </c:pt>
                <c:pt idx="1">
                  <c:v>28.544160000000002</c:v>
                </c:pt>
                <c:pt idx="2">
                  <c:v>22.299430000000001</c:v>
                </c:pt>
                <c:pt idx="3">
                  <c:v>10.01768</c:v>
                </c:pt>
                <c:pt idx="4">
                  <c:v>19.559439999999999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DFD-4A35-86EE-0435A50B7BDE}"/>
            </c:ext>
          </c:extLst>
        </c:ser>
        <c:ser>
          <c:idx val="5"/>
          <c:order val="5"/>
          <c:tx>
            <c:strRef>
              <c:f>Taul1!$A$358</c:f>
              <c:strCache>
                <c:ptCount val="1"/>
                <c:pt idx="0">
                  <c:v>Varkauden seutu, n=33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Taul1!$B$352:$F$352</c:f>
              <c:strCache>
                <c:ptCount val="5"/>
                <c:pt idx="0">
                  <c:v>Tehostamme kierrätystä, materiaalien käyttöä tai siirrymme ympäristöystävällisempiin materiaaleihin</c:v>
                </c:pt>
                <c:pt idx="1">
                  <c:v>Tehostamme yrityksen energian käyttöä</c:v>
                </c:pt>
                <c:pt idx="2">
                  <c:v>Käytämme vähäpäästöisiä vaihtoehtoja liikenteessä ja logistiikassa</c:v>
                </c:pt>
                <c:pt idx="3">
                  <c:v>Lisäämme päästövähennyksiä mahdollistavia työnteon tapoja (esim. etätyö)</c:v>
                </c:pt>
                <c:pt idx="4">
                  <c:v>Käytämme fossiilitonta energiaa sähkön- ja/tai lämmöntuotannossa</c:v>
                </c:pt>
              </c:strCache>
            </c:strRef>
          </c:cat>
          <c:val>
            <c:numRef>
              <c:f>Taul1!$B$358:$F$358</c:f>
              <c:numCache>
                <c:formatCode>General</c:formatCode>
                <c:ptCount val="5"/>
                <c:pt idx="0">
                  <c:v>31.680610000000001</c:v>
                </c:pt>
                <c:pt idx="1">
                  <c:v>20.101420000000001</c:v>
                </c:pt>
                <c:pt idx="2">
                  <c:v>12.175470000000001</c:v>
                </c:pt>
                <c:pt idx="3">
                  <c:v>4.9033800000000003</c:v>
                </c:pt>
                <c:pt idx="4">
                  <c:v>20.100470000000001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FD-4A35-86EE-0435A50B7BDE}"/>
            </c:ext>
          </c:extLst>
        </c:ser>
        <c:ser>
          <c:idx val="6"/>
          <c:order val="6"/>
          <c:tx>
            <c:strRef>
              <c:f>Taul1!$A$359</c:f>
              <c:strCache>
                <c:ptCount val="1"/>
                <c:pt idx="0">
                  <c:v>Ylä-Savo, n=61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Taul1!$B$352:$F$352</c:f>
              <c:strCache>
                <c:ptCount val="5"/>
                <c:pt idx="0">
                  <c:v>Tehostamme kierrätystä, materiaalien käyttöä tai siirrymme ympäristöystävällisempiin materiaaleihin</c:v>
                </c:pt>
                <c:pt idx="1">
                  <c:v>Tehostamme yrityksen energian käyttöä</c:v>
                </c:pt>
                <c:pt idx="2">
                  <c:v>Käytämme vähäpäästöisiä vaihtoehtoja liikenteessä ja logistiikassa</c:v>
                </c:pt>
                <c:pt idx="3">
                  <c:v>Lisäämme päästövähennyksiä mahdollistavia työnteon tapoja (esim. etätyö)</c:v>
                </c:pt>
                <c:pt idx="4">
                  <c:v>Käytämme fossiilitonta energiaa sähkön- ja/tai lämmöntuotannossa</c:v>
                </c:pt>
              </c:strCache>
            </c:strRef>
          </c:cat>
          <c:val>
            <c:numRef>
              <c:f>Taul1!$B$359:$F$359</c:f>
              <c:numCache>
                <c:formatCode>General</c:formatCode>
                <c:ptCount val="5"/>
                <c:pt idx="0">
                  <c:v>47.898569999999999</c:v>
                </c:pt>
                <c:pt idx="1">
                  <c:v>27.811150000000001</c:v>
                </c:pt>
                <c:pt idx="2">
                  <c:v>15.871219999999999</c:v>
                </c:pt>
                <c:pt idx="3">
                  <c:v>18.262499999999999</c:v>
                </c:pt>
                <c:pt idx="4">
                  <c:v>5.0668600000000001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DFD-4A35-86EE-0435A50B7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9052288"/>
        <c:axId val="109053824"/>
      </c:barChart>
      <c:catAx>
        <c:axId val="109052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200"/>
            </a:pPr>
            <a:endParaRPr lang="fi-FI"/>
          </a:p>
        </c:txPr>
        <c:crossAx val="109053824"/>
        <c:crosses val="autoZero"/>
        <c:auto val="1"/>
        <c:lblAlgn val="ctr"/>
        <c:lblOffset val="100"/>
        <c:noMultiLvlLbl val="0"/>
      </c:catAx>
      <c:valAx>
        <c:axId val="109053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low"/>
        <c:crossAx val="10905228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4.9752016251557056E-2"/>
          <c:y val="0.84685123622952307"/>
          <c:w val="0.94309225732958246"/>
          <c:h val="0.1531487637704769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0920010184515E-2"/>
          <c:y val="3.317000016858053E-2"/>
          <c:w val="0.90579079989815481"/>
          <c:h val="0.583228539388478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Taul1!$A$353</c:f>
              <c:strCache>
                <c:ptCount val="1"/>
                <c:pt idx="0">
                  <c:v>KOKO MAA, n=5201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FD-4A35-86EE-0435A50B7BD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FD-4A35-86EE-0435A50B7BD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FD-4A35-86EE-0435A50B7BD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FD-4A35-86EE-0435A50B7BD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DFD-4A35-86EE-0435A50B7BD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DFD-4A35-86EE-0435A50B7BD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DFD-4A35-86EE-0435A50B7BD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Taul1!$G$352:$K$352</c:f>
              <c:strCache>
                <c:ptCount val="5"/>
                <c:pt idx="0">
                  <c:v>Käytämme ympäristöystävällisiä hankintoja toimitusketjuissa, vaikka vähemmän kestävä vaihtoehto olisi halvempi</c:v>
                </c:pt>
                <c:pt idx="1">
                  <c:v>Uusimme tai otamme käyttöön uutta ympäristö- tai ilmastoystävällisempää tuotantoteknologiaa tai –prosesseja</c:v>
                </c:pt>
                <c:pt idx="2">
                  <c:v>Kompensoimme toiminnassa syntyvää hiilijalanjälkeä</c:v>
                </c:pt>
                <c:pt idx="3">
                  <c:v>Muu toimi</c:v>
                </c:pt>
                <c:pt idx="4">
                  <c:v>Emme aio toteuttaa</c:v>
                </c:pt>
              </c:strCache>
            </c:strRef>
          </c:cat>
          <c:val>
            <c:numRef>
              <c:f>Taul1!$G$353:$K$353</c:f>
              <c:numCache>
                <c:formatCode>General</c:formatCode>
                <c:ptCount val="5"/>
                <c:pt idx="0">
                  <c:v>11.973420000000001</c:v>
                </c:pt>
                <c:pt idx="1">
                  <c:v>11.05147</c:v>
                </c:pt>
                <c:pt idx="2">
                  <c:v>5.1116799999999998</c:v>
                </c:pt>
                <c:pt idx="3">
                  <c:v>3.6413199999999999</c:v>
                </c:pt>
                <c:pt idx="4">
                  <c:v>32.344200000000001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FD-4A35-86EE-0435A50B7BDE}"/>
            </c:ext>
          </c:extLst>
        </c:ser>
        <c:ser>
          <c:idx val="1"/>
          <c:order val="1"/>
          <c:tx>
            <c:strRef>
              <c:f>Taul1!$A$354</c:f>
              <c:strCache>
                <c:ptCount val="1"/>
                <c:pt idx="0">
                  <c:v>Savon Yrittäjät, n=250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Taul1!$G$352:$K$352</c:f>
              <c:strCache>
                <c:ptCount val="5"/>
                <c:pt idx="0">
                  <c:v>Käytämme ympäristöystävällisiä hankintoja toimitusketjuissa, vaikka vähemmän kestävä vaihtoehto olisi halvempi</c:v>
                </c:pt>
                <c:pt idx="1">
                  <c:v>Uusimme tai otamme käyttöön uutta ympäristö- tai ilmastoystävällisempää tuotantoteknologiaa tai –prosesseja</c:v>
                </c:pt>
                <c:pt idx="2">
                  <c:v>Kompensoimme toiminnassa syntyvää hiilijalanjälkeä</c:v>
                </c:pt>
                <c:pt idx="3">
                  <c:v>Muu toimi</c:v>
                </c:pt>
                <c:pt idx="4">
                  <c:v>Emme aio toteuttaa</c:v>
                </c:pt>
              </c:strCache>
            </c:strRef>
          </c:cat>
          <c:val>
            <c:numRef>
              <c:f>Taul1!$G$354:$K$354</c:f>
              <c:numCache>
                <c:formatCode>General</c:formatCode>
                <c:ptCount val="5"/>
                <c:pt idx="0">
                  <c:v>6.35663</c:v>
                </c:pt>
                <c:pt idx="1">
                  <c:v>10.30763</c:v>
                </c:pt>
                <c:pt idx="2">
                  <c:v>3.0473300000000001</c:v>
                </c:pt>
                <c:pt idx="3">
                  <c:v>4.2016400000000003</c:v>
                </c:pt>
                <c:pt idx="4">
                  <c:v>33.514490000000002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FD-4A35-86EE-0435A50B7BDE}"/>
            </c:ext>
          </c:extLst>
        </c:ser>
        <c:ser>
          <c:idx val="2"/>
          <c:order val="2"/>
          <c:tx>
            <c:strRef>
              <c:f>Taul1!$A$355</c:f>
              <c:strCache>
                <c:ptCount val="1"/>
                <c:pt idx="0">
                  <c:v>Koillis-Savo, n=11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Taul1!$G$352:$K$352</c:f>
              <c:strCache>
                <c:ptCount val="5"/>
                <c:pt idx="0">
                  <c:v>Käytämme ympäristöystävällisiä hankintoja toimitusketjuissa, vaikka vähemmän kestävä vaihtoehto olisi halvempi</c:v>
                </c:pt>
                <c:pt idx="1">
                  <c:v>Uusimme tai otamme käyttöön uutta ympäristö- tai ilmastoystävällisempää tuotantoteknologiaa tai –prosesseja</c:v>
                </c:pt>
                <c:pt idx="2">
                  <c:v>Kompensoimme toiminnassa syntyvää hiilijalanjälkeä</c:v>
                </c:pt>
                <c:pt idx="3">
                  <c:v>Muu toimi</c:v>
                </c:pt>
                <c:pt idx="4">
                  <c:v>Emme aio toteuttaa</c:v>
                </c:pt>
              </c:strCache>
            </c:strRef>
          </c:cat>
          <c:val>
            <c:numRef>
              <c:f>Taul1!$G$355:$K$355</c:f>
              <c:numCache>
                <c:formatCode>General</c:formatCode>
                <c:ptCount val="5"/>
                <c:pt idx="0">
                  <c:v>0</c:v>
                </c:pt>
                <c:pt idx="1">
                  <c:v>20.52515</c:v>
                </c:pt>
                <c:pt idx="2">
                  <c:v>0</c:v>
                </c:pt>
                <c:pt idx="3">
                  <c:v>0</c:v>
                </c:pt>
                <c:pt idx="4">
                  <c:v>52.768639999999998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FD-4A35-86EE-0435A50B7BDE}"/>
            </c:ext>
          </c:extLst>
        </c:ser>
        <c:ser>
          <c:idx val="3"/>
          <c:order val="3"/>
          <c:tx>
            <c:strRef>
              <c:f>Taul1!$A$356</c:f>
              <c:strCache>
                <c:ptCount val="1"/>
                <c:pt idx="0">
                  <c:v>Kuopion seutu, n=110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Taul1!$G$352:$K$352</c:f>
              <c:strCache>
                <c:ptCount val="5"/>
                <c:pt idx="0">
                  <c:v>Käytämme ympäristöystävällisiä hankintoja toimitusketjuissa, vaikka vähemmän kestävä vaihtoehto olisi halvempi</c:v>
                </c:pt>
                <c:pt idx="1">
                  <c:v>Uusimme tai otamme käyttöön uutta ympäristö- tai ilmastoystävällisempää tuotantoteknologiaa tai –prosesseja</c:v>
                </c:pt>
                <c:pt idx="2">
                  <c:v>Kompensoimme toiminnassa syntyvää hiilijalanjälkeä</c:v>
                </c:pt>
                <c:pt idx="3">
                  <c:v>Muu toimi</c:v>
                </c:pt>
                <c:pt idx="4">
                  <c:v>Emme aio toteuttaa</c:v>
                </c:pt>
              </c:strCache>
            </c:strRef>
          </c:cat>
          <c:val>
            <c:numRef>
              <c:f>Taul1!$G$356:$K$356</c:f>
              <c:numCache>
                <c:formatCode>General</c:formatCode>
                <c:ptCount val="5"/>
                <c:pt idx="0">
                  <c:v>9.41</c:v>
                </c:pt>
                <c:pt idx="1">
                  <c:v>12.062279999999999</c:v>
                </c:pt>
                <c:pt idx="2">
                  <c:v>1.51576</c:v>
                </c:pt>
                <c:pt idx="3">
                  <c:v>5.3669200000000004</c:v>
                </c:pt>
                <c:pt idx="4">
                  <c:v>34.495809999999999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FD-4A35-86EE-0435A50B7BDE}"/>
            </c:ext>
          </c:extLst>
        </c:ser>
        <c:ser>
          <c:idx val="4"/>
          <c:order val="4"/>
          <c:tx>
            <c:strRef>
              <c:f>Taul1!$A$357</c:f>
              <c:strCache>
                <c:ptCount val="1"/>
                <c:pt idx="0">
                  <c:v>Sisä-Savo, n=35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Taul1!$G$352:$K$352</c:f>
              <c:strCache>
                <c:ptCount val="5"/>
                <c:pt idx="0">
                  <c:v>Käytämme ympäristöystävällisiä hankintoja toimitusketjuissa, vaikka vähemmän kestävä vaihtoehto olisi halvempi</c:v>
                </c:pt>
                <c:pt idx="1">
                  <c:v>Uusimme tai otamme käyttöön uutta ympäristö- tai ilmastoystävällisempää tuotantoteknologiaa tai –prosesseja</c:v>
                </c:pt>
                <c:pt idx="2">
                  <c:v>Kompensoimme toiminnassa syntyvää hiilijalanjälkeä</c:v>
                </c:pt>
                <c:pt idx="3">
                  <c:v>Muu toimi</c:v>
                </c:pt>
                <c:pt idx="4">
                  <c:v>Emme aio toteuttaa</c:v>
                </c:pt>
              </c:strCache>
            </c:strRef>
          </c:cat>
          <c:val>
            <c:numRef>
              <c:f>Taul1!$G$357:$K$357</c:f>
              <c:numCache>
                <c:formatCode>General</c:formatCode>
                <c:ptCount val="5"/>
                <c:pt idx="0">
                  <c:v>5.3809100000000001</c:v>
                </c:pt>
                <c:pt idx="1">
                  <c:v>4.6438100000000002</c:v>
                </c:pt>
                <c:pt idx="2">
                  <c:v>2.7399900000000001</c:v>
                </c:pt>
                <c:pt idx="3">
                  <c:v>2.6409199999999999</c:v>
                </c:pt>
                <c:pt idx="4">
                  <c:v>30.148309999999999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DFD-4A35-86EE-0435A50B7BDE}"/>
            </c:ext>
          </c:extLst>
        </c:ser>
        <c:ser>
          <c:idx val="5"/>
          <c:order val="5"/>
          <c:tx>
            <c:strRef>
              <c:f>Taul1!$A$358</c:f>
              <c:strCache>
                <c:ptCount val="1"/>
                <c:pt idx="0">
                  <c:v>Varkauden seutu, n=33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Taul1!$G$352:$K$352</c:f>
              <c:strCache>
                <c:ptCount val="5"/>
                <c:pt idx="0">
                  <c:v>Käytämme ympäristöystävällisiä hankintoja toimitusketjuissa, vaikka vähemmän kestävä vaihtoehto olisi halvempi</c:v>
                </c:pt>
                <c:pt idx="1">
                  <c:v>Uusimme tai otamme käyttöön uutta ympäristö- tai ilmastoystävällisempää tuotantoteknologiaa tai –prosesseja</c:v>
                </c:pt>
                <c:pt idx="2">
                  <c:v>Kompensoimme toiminnassa syntyvää hiilijalanjälkeä</c:v>
                </c:pt>
                <c:pt idx="3">
                  <c:v>Muu toimi</c:v>
                </c:pt>
                <c:pt idx="4">
                  <c:v>Emme aio toteuttaa</c:v>
                </c:pt>
              </c:strCache>
            </c:strRef>
          </c:cat>
          <c:val>
            <c:numRef>
              <c:f>Taul1!$G$358:$K$358</c:f>
              <c:numCache>
                <c:formatCode>General</c:formatCode>
                <c:ptCount val="5"/>
                <c:pt idx="0">
                  <c:v>2.36964</c:v>
                </c:pt>
                <c:pt idx="1">
                  <c:v>7.2924699999999998</c:v>
                </c:pt>
                <c:pt idx="2">
                  <c:v>7.65578</c:v>
                </c:pt>
                <c:pt idx="3">
                  <c:v>7.8332300000000004</c:v>
                </c:pt>
                <c:pt idx="4">
                  <c:v>30.832689999999999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FD-4A35-86EE-0435A50B7BDE}"/>
            </c:ext>
          </c:extLst>
        </c:ser>
        <c:ser>
          <c:idx val="6"/>
          <c:order val="6"/>
          <c:tx>
            <c:strRef>
              <c:f>Taul1!$A$359</c:f>
              <c:strCache>
                <c:ptCount val="1"/>
                <c:pt idx="0">
                  <c:v>Ylä-Savo, n=61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Taul1!$G$352:$K$352</c:f>
              <c:strCache>
                <c:ptCount val="5"/>
                <c:pt idx="0">
                  <c:v>Käytämme ympäristöystävällisiä hankintoja toimitusketjuissa, vaikka vähemmän kestävä vaihtoehto olisi halvempi</c:v>
                </c:pt>
                <c:pt idx="1">
                  <c:v>Uusimme tai otamme käyttöön uutta ympäristö- tai ilmastoystävällisempää tuotantoteknologiaa tai –prosesseja</c:v>
                </c:pt>
                <c:pt idx="2">
                  <c:v>Kompensoimme toiminnassa syntyvää hiilijalanjälkeä</c:v>
                </c:pt>
                <c:pt idx="3">
                  <c:v>Muu toimi</c:v>
                </c:pt>
                <c:pt idx="4">
                  <c:v>Emme aio toteuttaa</c:v>
                </c:pt>
              </c:strCache>
            </c:strRef>
          </c:cat>
          <c:val>
            <c:numRef>
              <c:f>Taul1!$G$359:$K$359</c:f>
              <c:numCache>
                <c:formatCode>General</c:formatCode>
                <c:ptCount val="5"/>
                <c:pt idx="0">
                  <c:v>4.5861700000000001</c:v>
                </c:pt>
                <c:pt idx="1">
                  <c:v>10.13632</c:v>
                </c:pt>
                <c:pt idx="2">
                  <c:v>3.7833899999999998</c:v>
                </c:pt>
                <c:pt idx="3">
                  <c:v>1.38737</c:v>
                </c:pt>
                <c:pt idx="4">
                  <c:v>31.99192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DFD-4A35-86EE-0435A50B7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9052288"/>
        <c:axId val="109053824"/>
      </c:barChart>
      <c:catAx>
        <c:axId val="109052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200"/>
            </a:pPr>
            <a:endParaRPr lang="fi-FI"/>
          </a:p>
        </c:txPr>
        <c:crossAx val="109053824"/>
        <c:crosses val="autoZero"/>
        <c:auto val="1"/>
        <c:lblAlgn val="ctr"/>
        <c:lblOffset val="100"/>
        <c:noMultiLvlLbl val="0"/>
      </c:catAx>
      <c:valAx>
        <c:axId val="109053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low"/>
        <c:crossAx val="10905228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4.9752016251557056E-2"/>
          <c:y val="0.84685123622952307"/>
          <c:w val="0.94309225732958246"/>
          <c:h val="0.1531487637704769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0920010184515E-2"/>
          <c:y val="3.317000016858053E-2"/>
          <c:w val="0.90579079989815481"/>
          <c:h val="0.633210158005809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Taul1!$A$373</c:f>
              <c:strCache>
                <c:ptCount val="1"/>
                <c:pt idx="0">
                  <c:v>KOKO MAA, n=3547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FD-4A35-86EE-0435A50B7BD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FD-4A35-86EE-0435A50B7BD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FD-4A35-86EE-0435A50B7BD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FD-4A35-86EE-0435A50B7BD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DFD-4A35-86EE-0435A50B7BD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DFD-4A35-86EE-0435A50B7BD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DFD-4A35-86EE-0435A50B7BD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Taul1!$B$372:$F$372</c:f>
              <c:strCache>
                <c:ptCount val="5"/>
                <c:pt idx="0">
                  <c:v>Yrityksen
arvot ja
strategia</c:v>
                </c:pt>
                <c:pt idx="1">
                  <c:v>Kustannussäästöt/
tehokkuuden
lisääminen</c:v>
                </c:pt>
                <c:pt idx="2">
                  <c:v>Yrityskuvan
rakentaminen</c:v>
                </c:pt>
                <c:pt idx="3">
                  <c:v>Varautuminen
tulevaan
sääntelyyn</c:v>
                </c:pt>
                <c:pt idx="4">
                  <c:v>Toimitusketjun/
asiakaskohderyhmän paine/vaatimus</c:v>
                </c:pt>
              </c:strCache>
            </c:strRef>
          </c:cat>
          <c:val>
            <c:numRef>
              <c:f>Taul1!$B$373:$F$373</c:f>
              <c:numCache>
                <c:formatCode>General</c:formatCode>
                <c:ptCount val="5"/>
                <c:pt idx="0">
                  <c:v>52.57432</c:v>
                </c:pt>
                <c:pt idx="1">
                  <c:v>39.090110000000003</c:v>
                </c:pt>
                <c:pt idx="2">
                  <c:v>33.65943</c:v>
                </c:pt>
                <c:pt idx="3">
                  <c:v>21.648440000000001</c:v>
                </c:pt>
                <c:pt idx="4">
                  <c:v>15.229039999999999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FD-4A35-86EE-0435A50B7BDE}"/>
            </c:ext>
          </c:extLst>
        </c:ser>
        <c:ser>
          <c:idx val="1"/>
          <c:order val="1"/>
          <c:tx>
            <c:strRef>
              <c:f>Taul1!$A$374</c:f>
              <c:strCache>
                <c:ptCount val="1"/>
                <c:pt idx="0">
                  <c:v>Savon Yrittäjät, n=170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Taul1!$B$372:$F$372</c:f>
              <c:strCache>
                <c:ptCount val="5"/>
                <c:pt idx="0">
                  <c:v>Yrityksen
arvot ja
strategia</c:v>
                </c:pt>
                <c:pt idx="1">
                  <c:v>Kustannussäästöt/
tehokkuuden
lisääminen</c:v>
                </c:pt>
                <c:pt idx="2">
                  <c:v>Yrityskuvan
rakentaminen</c:v>
                </c:pt>
                <c:pt idx="3">
                  <c:v>Varautuminen
tulevaan
sääntelyyn</c:v>
                </c:pt>
                <c:pt idx="4">
                  <c:v>Toimitusketjun/
asiakaskohderyhmän paine/vaatimus</c:v>
                </c:pt>
              </c:strCache>
            </c:strRef>
          </c:cat>
          <c:val>
            <c:numRef>
              <c:f>Taul1!$B$374:$F$374</c:f>
              <c:numCache>
                <c:formatCode>General</c:formatCode>
                <c:ptCount val="5"/>
                <c:pt idx="0">
                  <c:v>44.651449999999997</c:v>
                </c:pt>
                <c:pt idx="1">
                  <c:v>47.214370000000002</c:v>
                </c:pt>
                <c:pt idx="2">
                  <c:v>34.200879999999998</c:v>
                </c:pt>
                <c:pt idx="3">
                  <c:v>23.316559999999999</c:v>
                </c:pt>
                <c:pt idx="4">
                  <c:v>14.02511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FD-4A35-86EE-0435A50B7BDE}"/>
            </c:ext>
          </c:extLst>
        </c:ser>
        <c:ser>
          <c:idx val="2"/>
          <c:order val="2"/>
          <c:tx>
            <c:strRef>
              <c:f>Taul1!$A$375</c:f>
              <c:strCache>
                <c:ptCount val="1"/>
                <c:pt idx="0">
                  <c:v>Koillis-Savo, n=6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Taul1!$B$372:$F$372</c:f>
              <c:strCache>
                <c:ptCount val="5"/>
                <c:pt idx="0">
                  <c:v>Yrityksen
arvot ja
strategia</c:v>
                </c:pt>
                <c:pt idx="1">
                  <c:v>Kustannussäästöt/
tehokkuuden
lisääminen</c:v>
                </c:pt>
                <c:pt idx="2">
                  <c:v>Yrityskuvan
rakentaminen</c:v>
                </c:pt>
                <c:pt idx="3">
                  <c:v>Varautuminen
tulevaan
sääntelyyn</c:v>
                </c:pt>
                <c:pt idx="4">
                  <c:v>Toimitusketjun/
asiakaskohderyhmän paine/vaatimus</c:v>
                </c:pt>
              </c:strCache>
            </c:strRef>
          </c:cat>
          <c:val>
            <c:numRef>
              <c:f>Taul1!$B$375:$F$375</c:f>
              <c:numCache>
                <c:formatCode>General</c:formatCode>
                <c:ptCount val="5"/>
                <c:pt idx="0">
                  <c:v>47.576300000000003</c:v>
                </c:pt>
                <c:pt idx="1">
                  <c:v>20.70617</c:v>
                </c:pt>
                <c:pt idx="2">
                  <c:v>15.85877</c:v>
                </c:pt>
                <c:pt idx="3">
                  <c:v>15.85877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FD-4A35-86EE-0435A50B7BDE}"/>
            </c:ext>
          </c:extLst>
        </c:ser>
        <c:ser>
          <c:idx val="3"/>
          <c:order val="3"/>
          <c:tx>
            <c:strRef>
              <c:f>Taul1!$A$376</c:f>
              <c:strCache>
                <c:ptCount val="1"/>
                <c:pt idx="0">
                  <c:v>Kuopion seutu, n=75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Taul1!$B$372:$F$372</c:f>
              <c:strCache>
                <c:ptCount val="5"/>
                <c:pt idx="0">
                  <c:v>Yrityksen
arvot ja
strategia</c:v>
                </c:pt>
                <c:pt idx="1">
                  <c:v>Kustannussäästöt/
tehokkuuden
lisääminen</c:v>
                </c:pt>
                <c:pt idx="2">
                  <c:v>Yrityskuvan
rakentaminen</c:v>
                </c:pt>
                <c:pt idx="3">
                  <c:v>Varautuminen
tulevaan
sääntelyyn</c:v>
                </c:pt>
                <c:pt idx="4">
                  <c:v>Toimitusketjun/
asiakaskohderyhmän paine/vaatimus</c:v>
                </c:pt>
              </c:strCache>
            </c:strRef>
          </c:cat>
          <c:val>
            <c:numRef>
              <c:f>Taul1!$B$376:$F$376</c:f>
              <c:numCache>
                <c:formatCode>General</c:formatCode>
                <c:ptCount val="5"/>
                <c:pt idx="0">
                  <c:v>45.125369999999997</c:v>
                </c:pt>
                <c:pt idx="1">
                  <c:v>47.46987</c:v>
                </c:pt>
                <c:pt idx="2">
                  <c:v>36.464820000000003</c:v>
                </c:pt>
                <c:pt idx="3">
                  <c:v>23.805949999999999</c:v>
                </c:pt>
                <c:pt idx="4">
                  <c:v>15.17113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FD-4A35-86EE-0435A50B7BDE}"/>
            </c:ext>
          </c:extLst>
        </c:ser>
        <c:ser>
          <c:idx val="4"/>
          <c:order val="4"/>
          <c:tx>
            <c:strRef>
              <c:f>Taul1!$A$377</c:f>
              <c:strCache>
                <c:ptCount val="1"/>
                <c:pt idx="0">
                  <c:v>Sisä-Savo, n=23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Taul1!$B$372:$F$372</c:f>
              <c:strCache>
                <c:ptCount val="5"/>
                <c:pt idx="0">
                  <c:v>Yrityksen
arvot ja
strategia</c:v>
                </c:pt>
                <c:pt idx="1">
                  <c:v>Kustannussäästöt/
tehokkuuden
lisääminen</c:v>
                </c:pt>
                <c:pt idx="2">
                  <c:v>Yrityskuvan
rakentaminen</c:v>
                </c:pt>
                <c:pt idx="3">
                  <c:v>Varautuminen
tulevaan
sääntelyyn</c:v>
                </c:pt>
                <c:pt idx="4">
                  <c:v>Toimitusketjun/
asiakaskohderyhmän paine/vaatimus</c:v>
                </c:pt>
              </c:strCache>
            </c:strRef>
          </c:cat>
          <c:val>
            <c:numRef>
              <c:f>Taul1!$B$377:$F$377</c:f>
              <c:numCache>
                <c:formatCode>General</c:formatCode>
                <c:ptCount val="5"/>
                <c:pt idx="0">
                  <c:v>48.882249999999999</c:v>
                </c:pt>
                <c:pt idx="1">
                  <c:v>40.962200000000003</c:v>
                </c:pt>
                <c:pt idx="2">
                  <c:v>19.568909999999999</c:v>
                </c:pt>
                <c:pt idx="3">
                  <c:v>11.91366</c:v>
                </c:pt>
                <c:pt idx="4">
                  <c:v>8.3610299999999995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DFD-4A35-86EE-0435A50B7BDE}"/>
            </c:ext>
          </c:extLst>
        </c:ser>
        <c:ser>
          <c:idx val="5"/>
          <c:order val="5"/>
          <c:tx>
            <c:strRef>
              <c:f>Taul1!$A$378</c:f>
              <c:strCache>
                <c:ptCount val="1"/>
                <c:pt idx="0">
                  <c:v>Varkauden seutu, n=23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Taul1!$B$372:$F$372</c:f>
              <c:strCache>
                <c:ptCount val="5"/>
                <c:pt idx="0">
                  <c:v>Yrityksen
arvot ja
strategia</c:v>
                </c:pt>
                <c:pt idx="1">
                  <c:v>Kustannussäästöt/
tehokkuuden
lisääminen</c:v>
                </c:pt>
                <c:pt idx="2">
                  <c:v>Yrityskuvan
rakentaminen</c:v>
                </c:pt>
                <c:pt idx="3">
                  <c:v>Varautuminen
tulevaan
sääntelyyn</c:v>
                </c:pt>
                <c:pt idx="4">
                  <c:v>Toimitusketjun/
asiakaskohderyhmän paine/vaatimus</c:v>
                </c:pt>
              </c:strCache>
            </c:strRef>
          </c:cat>
          <c:val>
            <c:numRef>
              <c:f>Taul1!$B$378:$F$378</c:f>
              <c:numCache>
                <c:formatCode>General</c:formatCode>
                <c:ptCount val="5"/>
                <c:pt idx="0">
                  <c:v>56.289850000000001</c:v>
                </c:pt>
                <c:pt idx="1">
                  <c:v>40.894440000000003</c:v>
                </c:pt>
                <c:pt idx="2">
                  <c:v>42.435470000000002</c:v>
                </c:pt>
                <c:pt idx="3">
                  <c:v>30.12276</c:v>
                </c:pt>
                <c:pt idx="4">
                  <c:v>8.0317799999999995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FD-4A35-86EE-0435A50B7BDE}"/>
            </c:ext>
          </c:extLst>
        </c:ser>
        <c:ser>
          <c:idx val="6"/>
          <c:order val="6"/>
          <c:tx>
            <c:strRef>
              <c:f>Taul1!$A$379</c:f>
              <c:strCache>
                <c:ptCount val="1"/>
                <c:pt idx="0">
                  <c:v>Ylä-Savo, n=43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Taul1!$B$372:$F$372</c:f>
              <c:strCache>
                <c:ptCount val="5"/>
                <c:pt idx="0">
                  <c:v>Yrityksen
arvot ja
strategia</c:v>
                </c:pt>
                <c:pt idx="1">
                  <c:v>Kustannussäästöt/
tehokkuuden
lisääminen</c:v>
                </c:pt>
                <c:pt idx="2">
                  <c:v>Yrityskuvan
rakentaminen</c:v>
                </c:pt>
                <c:pt idx="3">
                  <c:v>Varautuminen
tulevaan
sääntelyyn</c:v>
                </c:pt>
                <c:pt idx="4">
                  <c:v>Toimitusketjun/
asiakaskohderyhmän paine/vaatimus</c:v>
                </c:pt>
              </c:strCache>
            </c:strRef>
          </c:cat>
          <c:val>
            <c:numRef>
              <c:f>Taul1!$B$379:$F$379</c:f>
              <c:numCache>
                <c:formatCode>General</c:formatCode>
                <c:ptCount val="5"/>
                <c:pt idx="0">
                  <c:v>35.05518</c:v>
                </c:pt>
                <c:pt idx="1">
                  <c:v>56.390799999999999</c:v>
                </c:pt>
                <c:pt idx="2">
                  <c:v>34.901229999999998</c:v>
                </c:pt>
                <c:pt idx="3">
                  <c:v>25.032330000000002</c:v>
                </c:pt>
                <c:pt idx="4">
                  <c:v>19.718789999999998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DFD-4A35-86EE-0435A50B7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9052288"/>
        <c:axId val="109053824"/>
      </c:barChart>
      <c:catAx>
        <c:axId val="109052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 rot="0" vert="horz"/>
          <a:lstStyle/>
          <a:p>
            <a:pPr>
              <a:defRPr sz="1200"/>
            </a:pPr>
            <a:endParaRPr lang="fi-FI"/>
          </a:p>
        </c:txPr>
        <c:crossAx val="109053824"/>
        <c:crosses val="autoZero"/>
        <c:auto val="1"/>
        <c:lblAlgn val="ctr"/>
        <c:lblOffset val="100"/>
        <c:tickLblSkip val="1"/>
        <c:noMultiLvlLbl val="0"/>
      </c:catAx>
      <c:valAx>
        <c:axId val="109053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low"/>
        <c:crossAx val="10905228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4.9752016251557056E-2"/>
          <c:y val="0.84685123622952307"/>
          <c:w val="0.94309225732958246"/>
          <c:h val="0.1531487637704769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0920010184515E-2"/>
          <c:y val="3.317000016858053E-2"/>
          <c:w val="0.90579079989815481"/>
          <c:h val="0.633210158005809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Taul1!$A$373</c:f>
              <c:strCache>
                <c:ptCount val="1"/>
                <c:pt idx="0">
                  <c:v>KOKO MAA, n=3547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FD-4A35-86EE-0435A50B7BD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FD-4A35-86EE-0435A50B7BD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FD-4A35-86EE-0435A50B7BD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FD-4A35-86EE-0435A50B7BD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DFD-4A35-86EE-0435A50B7BD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DFD-4A35-86EE-0435A50B7BD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DFD-4A35-86EE-0435A50B7BD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Taul1!$G$372:$J$372</c:f>
              <c:strCache>
                <c:ptCount val="4"/>
                <c:pt idx="0">
                  <c:v>Nykyisen lainsäädännön velvoitteet ml. päästöoikeuksien/verotuksen kustannukset</c:v>
                </c:pt>
                <c:pt idx="1">
                  <c:v>Toive yrityksen työntekijöiltä</c:v>
                </c:pt>
                <c:pt idx="2">
                  <c:v>Rahoittajien tai sijoittajien paine/vaatimus</c:v>
                </c:pt>
                <c:pt idx="3">
                  <c:v>Muu</c:v>
                </c:pt>
              </c:strCache>
            </c:strRef>
          </c:cat>
          <c:val>
            <c:numRef>
              <c:f>Taul1!$G$373:$J$373</c:f>
              <c:numCache>
                <c:formatCode>General</c:formatCode>
                <c:ptCount val="4"/>
                <c:pt idx="0">
                  <c:v>12.240209999999999</c:v>
                </c:pt>
                <c:pt idx="1">
                  <c:v>7.4990199999999998</c:v>
                </c:pt>
                <c:pt idx="2">
                  <c:v>1.83484</c:v>
                </c:pt>
                <c:pt idx="3">
                  <c:v>10.655379999999999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FD-4A35-86EE-0435A50B7BDE}"/>
            </c:ext>
          </c:extLst>
        </c:ser>
        <c:ser>
          <c:idx val="1"/>
          <c:order val="1"/>
          <c:tx>
            <c:strRef>
              <c:f>Taul1!$A$374</c:f>
              <c:strCache>
                <c:ptCount val="1"/>
                <c:pt idx="0">
                  <c:v>Savon Yrittäjät, n=170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Taul1!$G$372:$J$372</c:f>
              <c:strCache>
                <c:ptCount val="4"/>
                <c:pt idx="0">
                  <c:v>Nykyisen lainsäädännön velvoitteet ml. päästöoikeuksien/verotuksen kustannukset</c:v>
                </c:pt>
                <c:pt idx="1">
                  <c:v>Toive yrityksen työntekijöiltä</c:v>
                </c:pt>
                <c:pt idx="2">
                  <c:v>Rahoittajien tai sijoittajien paine/vaatimus</c:v>
                </c:pt>
                <c:pt idx="3">
                  <c:v>Muu</c:v>
                </c:pt>
              </c:strCache>
            </c:strRef>
          </c:cat>
          <c:val>
            <c:numRef>
              <c:f>Taul1!$G$374:$J$374</c:f>
              <c:numCache>
                <c:formatCode>General</c:formatCode>
                <c:ptCount val="4"/>
                <c:pt idx="0">
                  <c:v>13.46899</c:v>
                </c:pt>
                <c:pt idx="1">
                  <c:v>5.1394599999999997</c:v>
                </c:pt>
                <c:pt idx="2">
                  <c:v>0.61831999999999998</c:v>
                </c:pt>
                <c:pt idx="3">
                  <c:v>13.427680000000001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FD-4A35-86EE-0435A50B7BDE}"/>
            </c:ext>
          </c:extLst>
        </c:ser>
        <c:ser>
          <c:idx val="2"/>
          <c:order val="2"/>
          <c:tx>
            <c:strRef>
              <c:f>Taul1!$A$375</c:f>
              <c:strCache>
                <c:ptCount val="1"/>
                <c:pt idx="0">
                  <c:v>Koillis-Savo, n=6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Taul1!$G$372:$J$372</c:f>
              <c:strCache>
                <c:ptCount val="4"/>
                <c:pt idx="0">
                  <c:v>Nykyisen lainsäädännön velvoitteet ml. päästöoikeuksien/verotuksen kustannukset</c:v>
                </c:pt>
                <c:pt idx="1">
                  <c:v>Toive yrityksen työntekijöiltä</c:v>
                </c:pt>
                <c:pt idx="2">
                  <c:v>Rahoittajien tai sijoittajien paine/vaatimus</c:v>
                </c:pt>
                <c:pt idx="3">
                  <c:v>Muu</c:v>
                </c:pt>
              </c:strCache>
            </c:strRef>
          </c:cat>
          <c:val>
            <c:numRef>
              <c:f>Taul1!$G$375:$J$375</c:f>
              <c:numCache>
                <c:formatCode>General</c:formatCode>
                <c:ptCount val="4"/>
                <c:pt idx="0">
                  <c:v>20.70617</c:v>
                </c:pt>
                <c:pt idx="1">
                  <c:v>0</c:v>
                </c:pt>
                <c:pt idx="2">
                  <c:v>0</c:v>
                </c:pt>
                <c:pt idx="3">
                  <c:v>15.85877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FD-4A35-86EE-0435A50B7BDE}"/>
            </c:ext>
          </c:extLst>
        </c:ser>
        <c:ser>
          <c:idx val="3"/>
          <c:order val="3"/>
          <c:tx>
            <c:strRef>
              <c:f>Taul1!$A$376</c:f>
              <c:strCache>
                <c:ptCount val="1"/>
                <c:pt idx="0">
                  <c:v>Kuopion seutu, n=75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Taul1!$G$372:$J$372</c:f>
              <c:strCache>
                <c:ptCount val="4"/>
                <c:pt idx="0">
                  <c:v>Nykyisen lainsäädännön velvoitteet ml. päästöoikeuksien/verotuksen kustannukset</c:v>
                </c:pt>
                <c:pt idx="1">
                  <c:v>Toive yrityksen työntekijöiltä</c:v>
                </c:pt>
                <c:pt idx="2">
                  <c:v>Rahoittajien tai sijoittajien paine/vaatimus</c:v>
                </c:pt>
                <c:pt idx="3">
                  <c:v>Muu</c:v>
                </c:pt>
              </c:strCache>
            </c:strRef>
          </c:cat>
          <c:val>
            <c:numRef>
              <c:f>Taul1!$G$376:$J$376</c:f>
              <c:numCache>
                <c:formatCode>General</c:formatCode>
                <c:ptCount val="4"/>
                <c:pt idx="0">
                  <c:v>10.981210000000001</c:v>
                </c:pt>
                <c:pt idx="1">
                  <c:v>3.5389400000000002</c:v>
                </c:pt>
                <c:pt idx="2">
                  <c:v>1.38778</c:v>
                </c:pt>
                <c:pt idx="3">
                  <c:v>18.86534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FD-4A35-86EE-0435A50B7BDE}"/>
            </c:ext>
          </c:extLst>
        </c:ser>
        <c:ser>
          <c:idx val="4"/>
          <c:order val="4"/>
          <c:tx>
            <c:strRef>
              <c:f>Taul1!$A$377</c:f>
              <c:strCache>
                <c:ptCount val="1"/>
                <c:pt idx="0">
                  <c:v>Sisä-Savo, n=23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Taul1!$G$372:$J$372</c:f>
              <c:strCache>
                <c:ptCount val="4"/>
                <c:pt idx="0">
                  <c:v>Nykyisen lainsäädännön velvoitteet ml. päästöoikeuksien/verotuksen kustannukset</c:v>
                </c:pt>
                <c:pt idx="1">
                  <c:v>Toive yrityksen työntekijöiltä</c:v>
                </c:pt>
                <c:pt idx="2">
                  <c:v>Rahoittajien tai sijoittajien paine/vaatimus</c:v>
                </c:pt>
                <c:pt idx="3">
                  <c:v>Muu</c:v>
                </c:pt>
              </c:strCache>
            </c:strRef>
          </c:cat>
          <c:val>
            <c:numRef>
              <c:f>Taul1!$G$377:$J$377</c:f>
              <c:numCache>
                <c:formatCode>General</c:formatCode>
                <c:ptCount val="4"/>
                <c:pt idx="0">
                  <c:v>16.457280000000001</c:v>
                </c:pt>
                <c:pt idx="1">
                  <c:v>12.18866</c:v>
                </c:pt>
                <c:pt idx="2">
                  <c:v>0</c:v>
                </c:pt>
                <c:pt idx="3">
                  <c:v>8.2174399999999999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DFD-4A35-86EE-0435A50B7BDE}"/>
            </c:ext>
          </c:extLst>
        </c:ser>
        <c:ser>
          <c:idx val="5"/>
          <c:order val="5"/>
          <c:tx>
            <c:strRef>
              <c:f>Taul1!$A$378</c:f>
              <c:strCache>
                <c:ptCount val="1"/>
                <c:pt idx="0">
                  <c:v>Varkauden seutu, n=23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Taul1!$G$372:$J$372</c:f>
              <c:strCache>
                <c:ptCount val="4"/>
                <c:pt idx="0">
                  <c:v>Nykyisen lainsäädännön velvoitteet ml. päästöoikeuksien/verotuksen kustannukset</c:v>
                </c:pt>
                <c:pt idx="1">
                  <c:v>Toive yrityksen työntekijöiltä</c:v>
                </c:pt>
                <c:pt idx="2">
                  <c:v>Rahoittajien tai sijoittajien paine/vaatimus</c:v>
                </c:pt>
                <c:pt idx="3">
                  <c:v>Muu</c:v>
                </c:pt>
              </c:strCache>
            </c:strRef>
          </c:cat>
          <c:val>
            <c:numRef>
              <c:f>Taul1!$G$378:$J$378</c:f>
              <c:numCache>
                <c:formatCode>General</c:formatCode>
                <c:ptCount val="4"/>
                <c:pt idx="0">
                  <c:v>17.49971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FD-4A35-86EE-0435A50B7BDE}"/>
            </c:ext>
          </c:extLst>
        </c:ser>
        <c:ser>
          <c:idx val="6"/>
          <c:order val="6"/>
          <c:tx>
            <c:strRef>
              <c:f>Taul1!$A$379</c:f>
              <c:strCache>
                <c:ptCount val="1"/>
                <c:pt idx="0">
                  <c:v>Ylä-Savo, n=43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Taul1!$G$372:$J$372</c:f>
              <c:strCache>
                <c:ptCount val="4"/>
                <c:pt idx="0">
                  <c:v>Nykyisen lainsäädännön velvoitteet ml. päästöoikeuksien/verotuksen kustannukset</c:v>
                </c:pt>
                <c:pt idx="1">
                  <c:v>Toive yrityksen työntekijöiltä</c:v>
                </c:pt>
                <c:pt idx="2">
                  <c:v>Rahoittajien tai sijoittajien paine/vaatimus</c:v>
                </c:pt>
                <c:pt idx="3">
                  <c:v>Muu</c:v>
                </c:pt>
              </c:strCache>
            </c:strRef>
          </c:cat>
          <c:val>
            <c:numRef>
              <c:f>Taul1!$G$379:$J$379</c:f>
              <c:numCache>
                <c:formatCode>General</c:formatCode>
                <c:ptCount val="4"/>
                <c:pt idx="0">
                  <c:v>13.2532</c:v>
                </c:pt>
                <c:pt idx="1">
                  <c:v>7.9927099999999998</c:v>
                </c:pt>
                <c:pt idx="2">
                  <c:v>0</c:v>
                </c:pt>
                <c:pt idx="3">
                  <c:v>13.64293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DFD-4A35-86EE-0435A50B7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9052288"/>
        <c:axId val="109053824"/>
      </c:barChart>
      <c:catAx>
        <c:axId val="109052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200"/>
            </a:pPr>
            <a:endParaRPr lang="fi-FI"/>
          </a:p>
        </c:txPr>
        <c:crossAx val="109053824"/>
        <c:crosses val="autoZero"/>
        <c:auto val="1"/>
        <c:lblAlgn val="ctr"/>
        <c:lblOffset val="100"/>
        <c:noMultiLvlLbl val="0"/>
      </c:catAx>
      <c:valAx>
        <c:axId val="109053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low"/>
        <c:crossAx val="10905228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4.9752016251557056E-2"/>
          <c:y val="0.84685123622952307"/>
          <c:w val="0.94309225732958246"/>
          <c:h val="0.1531487637704769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725780811891283"/>
          <c:y val="3.317000016858053E-2"/>
          <c:w val="0.60020206487546468"/>
          <c:h val="0.832139854408155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Taul1!$B$52</c:f>
              <c:strCache>
                <c:ptCount val="1"/>
                <c:pt idx="0">
                  <c:v>Saldoluku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C48-464D-ACF4-9FDB485DD042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10-A7CC-46A2-81C3-06290FC5659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BC48-464D-ACF4-9FDB485DD04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BC48-464D-ACF4-9FDB485DD04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7-BC48-464D-ACF4-9FDB485DD04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9-BC48-464D-ACF4-9FDB485DD04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BC48-464D-ACF4-9FDB485DD04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BC48-464D-ACF4-9FDB485DD04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BC48-464D-ACF4-9FDB485DD04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Taul1!$A$53:$A$59</c:f>
              <c:strCache>
                <c:ptCount val="7"/>
                <c:pt idx="0">
                  <c:v>KOKO MAA, n=5116</c:v>
                </c:pt>
                <c:pt idx="1">
                  <c:v>Savon Yrittäjät, n=245</c:v>
                </c:pt>
                <c:pt idx="2">
                  <c:v>Koillis-Savo, n=11</c:v>
                </c:pt>
                <c:pt idx="3">
                  <c:v>Kuopion seutu, n=108</c:v>
                </c:pt>
                <c:pt idx="4">
                  <c:v>Sisä-Savo, n=35</c:v>
                </c:pt>
                <c:pt idx="5">
                  <c:v>Varkauden seutu, n=32</c:v>
                </c:pt>
                <c:pt idx="6">
                  <c:v>Ylä-Savo, n=59</c:v>
                </c:pt>
              </c:strCache>
            </c:strRef>
          </c:cat>
          <c:val>
            <c:numRef>
              <c:f>Taul1!$B$53:$B$59</c:f>
              <c:numCache>
                <c:formatCode>General</c:formatCode>
                <c:ptCount val="7"/>
                <c:pt idx="0">
                  <c:v>12.649699999999999</c:v>
                </c:pt>
                <c:pt idx="1">
                  <c:v>8.9818999999999996</c:v>
                </c:pt>
                <c:pt idx="2">
                  <c:v>11.623100000000001</c:v>
                </c:pt>
                <c:pt idx="3">
                  <c:v>10.6066</c:v>
                </c:pt>
                <c:pt idx="4">
                  <c:v>0.83750000000000002</c:v>
                </c:pt>
                <c:pt idx="5">
                  <c:v>13.1937</c:v>
                </c:pt>
                <c:pt idx="6">
                  <c:v>7.3457999999999997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C48-464D-ACF4-9FDB485DD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58816000"/>
        <c:axId val="58817536"/>
      </c:barChart>
      <c:catAx>
        <c:axId val="588160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crossAx val="58817536"/>
        <c:crosses val="autoZero"/>
        <c:auto val="1"/>
        <c:lblAlgn val="ctr"/>
        <c:lblOffset val="100"/>
        <c:noMultiLvlLbl val="0"/>
      </c:catAx>
      <c:valAx>
        <c:axId val="58817536"/>
        <c:scaling>
          <c:orientation val="minMax"/>
        </c:scaling>
        <c:delete val="0"/>
        <c:axPos val="t"/>
        <c:majorGridlines/>
        <c:numFmt formatCode="General" sourceLinked="1"/>
        <c:majorTickMark val="none"/>
        <c:minorTickMark val="none"/>
        <c:tickLblPos val="high"/>
        <c:crossAx val="58816000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725780811891283"/>
          <c:y val="3.317000016858053E-2"/>
          <c:w val="0.60020206487546468"/>
          <c:h val="0.832139854408155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Taul1!$B$72</c:f>
              <c:strCache>
                <c:ptCount val="1"/>
                <c:pt idx="0">
                  <c:v>Saldoluku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C48-464D-ACF4-9FDB485DD042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11-A55F-4580-A0C8-E5A659C5B15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BC48-464D-ACF4-9FDB485DD04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BC48-464D-ACF4-9FDB485DD04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7-BC48-464D-ACF4-9FDB485DD04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9-BC48-464D-ACF4-9FDB485DD04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BC48-464D-ACF4-9FDB485DD04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BC48-464D-ACF4-9FDB485DD04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BC48-464D-ACF4-9FDB485DD04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Taul1!$A$73:$A$79</c:f>
              <c:strCache>
                <c:ptCount val="7"/>
                <c:pt idx="0">
                  <c:v>KOKO MAA, n=5122</c:v>
                </c:pt>
                <c:pt idx="1">
                  <c:v>Savon Yrittäjät, n=248</c:v>
                </c:pt>
                <c:pt idx="2">
                  <c:v>Koillis-Savo, n=11</c:v>
                </c:pt>
                <c:pt idx="3">
                  <c:v>Kuopion seutu, n=109</c:v>
                </c:pt>
                <c:pt idx="4">
                  <c:v>Sisä-Savo, n=35</c:v>
                </c:pt>
                <c:pt idx="5">
                  <c:v>Varkauden seutu, n=32</c:v>
                </c:pt>
                <c:pt idx="6">
                  <c:v>Ylä-Savo, n=61</c:v>
                </c:pt>
              </c:strCache>
            </c:strRef>
          </c:cat>
          <c:val>
            <c:numRef>
              <c:f>Taul1!$B$73:$B$79</c:f>
              <c:numCache>
                <c:formatCode>General</c:formatCode>
                <c:ptCount val="7"/>
                <c:pt idx="0">
                  <c:v>-5.2786999999999997</c:v>
                </c:pt>
                <c:pt idx="1">
                  <c:v>-9.8215000000000003</c:v>
                </c:pt>
                <c:pt idx="2">
                  <c:v>-6.1810999999999998</c:v>
                </c:pt>
                <c:pt idx="3">
                  <c:v>-10.105499999999999</c:v>
                </c:pt>
                <c:pt idx="4">
                  <c:v>-10.782400000000001</c:v>
                </c:pt>
                <c:pt idx="5">
                  <c:v>2.6717</c:v>
                </c:pt>
                <c:pt idx="6">
                  <c:v>-16.527699999999999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C48-464D-ACF4-9FDB485DD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58816000"/>
        <c:axId val="58817536"/>
      </c:barChart>
      <c:catAx>
        <c:axId val="588160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crossAx val="58817536"/>
        <c:crosses val="autoZero"/>
        <c:auto val="1"/>
        <c:lblAlgn val="ctr"/>
        <c:lblOffset val="100"/>
        <c:noMultiLvlLbl val="0"/>
      </c:catAx>
      <c:valAx>
        <c:axId val="58817536"/>
        <c:scaling>
          <c:orientation val="minMax"/>
        </c:scaling>
        <c:delete val="0"/>
        <c:axPos val="t"/>
        <c:majorGridlines/>
        <c:numFmt formatCode="General" sourceLinked="1"/>
        <c:majorTickMark val="none"/>
        <c:minorTickMark val="none"/>
        <c:tickLblPos val="high"/>
        <c:crossAx val="58816000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725780811891283"/>
          <c:y val="3.317000016858053E-2"/>
          <c:w val="0.60020206487546468"/>
          <c:h val="0.832139854408155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Taul1!$B$92</c:f>
              <c:strCache>
                <c:ptCount val="1"/>
                <c:pt idx="0">
                  <c:v>Saldoluku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C48-464D-ACF4-9FDB485DD042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11-7308-4BD7-8885-02ADD3F34FA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BC48-464D-ACF4-9FDB485DD04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BC48-464D-ACF4-9FDB485DD04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7-BC48-464D-ACF4-9FDB485DD04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9-BC48-464D-ACF4-9FDB485DD04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BC48-464D-ACF4-9FDB485DD04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BC48-464D-ACF4-9FDB485DD04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BC48-464D-ACF4-9FDB485DD04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Taul1!$A$93:$A$99</c:f>
              <c:strCache>
                <c:ptCount val="7"/>
                <c:pt idx="0">
                  <c:v>KOKO MAA, n=5125</c:v>
                </c:pt>
                <c:pt idx="1">
                  <c:v>Savon Yrittäjät, n=249</c:v>
                </c:pt>
                <c:pt idx="2">
                  <c:v>Koillis-Savo, n=11</c:v>
                </c:pt>
                <c:pt idx="3">
                  <c:v>Kuopion seutu, n=110</c:v>
                </c:pt>
                <c:pt idx="4">
                  <c:v>Sisä-Savo, n=35</c:v>
                </c:pt>
                <c:pt idx="5">
                  <c:v>Varkauden seutu, n=32</c:v>
                </c:pt>
                <c:pt idx="6">
                  <c:v>Ylä-Savo, n=61</c:v>
                </c:pt>
              </c:strCache>
            </c:strRef>
          </c:cat>
          <c:val>
            <c:numRef>
              <c:f>Taul1!$B$93:$B$99</c:f>
              <c:numCache>
                <c:formatCode>General</c:formatCode>
                <c:ptCount val="7"/>
                <c:pt idx="0">
                  <c:v>1.1296999999999999</c:v>
                </c:pt>
                <c:pt idx="1">
                  <c:v>-7.4153000000000002</c:v>
                </c:pt>
                <c:pt idx="2">
                  <c:v>-8.5801999999999996</c:v>
                </c:pt>
                <c:pt idx="3">
                  <c:v>-4.2667999999999999</c:v>
                </c:pt>
                <c:pt idx="4">
                  <c:v>-13.1526</c:v>
                </c:pt>
                <c:pt idx="5">
                  <c:v>-13.5222</c:v>
                </c:pt>
                <c:pt idx="6">
                  <c:v>-6.6017000000000001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C48-464D-ACF4-9FDB485DD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58816000"/>
        <c:axId val="58817536"/>
      </c:barChart>
      <c:catAx>
        <c:axId val="588160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crossAx val="58817536"/>
        <c:crosses val="autoZero"/>
        <c:auto val="1"/>
        <c:lblAlgn val="ctr"/>
        <c:lblOffset val="100"/>
        <c:noMultiLvlLbl val="0"/>
      </c:catAx>
      <c:valAx>
        <c:axId val="58817536"/>
        <c:scaling>
          <c:orientation val="minMax"/>
        </c:scaling>
        <c:delete val="0"/>
        <c:axPos val="t"/>
        <c:majorGridlines/>
        <c:numFmt formatCode="General" sourceLinked="1"/>
        <c:majorTickMark val="none"/>
        <c:minorTickMark val="none"/>
        <c:tickLblPos val="high"/>
        <c:crossAx val="58816000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725780811891283"/>
          <c:y val="3.317000016858053E-2"/>
          <c:w val="0.60020206487546468"/>
          <c:h val="0.8321398544081554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Taul1!$B$112</c:f>
              <c:strCache>
                <c:ptCount val="1"/>
                <c:pt idx="0">
                  <c:v>Olemme voimakkaasti kasvuhakuinen / Pyrimme kasvamaan mahdollisuuksien mukaan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C48-464D-ACF4-9FDB485DD042}"/>
              </c:ext>
            </c:extLst>
          </c:dPt>
          <c:dPt>
            <c:idx val="1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11-9F2F-4AE0-BCD0-0E9B977B6B9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BC48-464D-ACF4-9FDB485DD04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5-BC48-464D-ACF4-9FDB485DD042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7-BC48-464D-ACF4-9FDB485DD04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9-BC48-464D-ACF4-9FDB485DD042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BC48-464D-ACF4-9FDB485DD042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BC48-464D-ACF4-9FDB485DD04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BC48-464D-ACF4-9FDB485DD042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Taul1!$A$113:$A$119</c:f>
              <c:strCache>
                <c:ptCount val="7"/>
                <c:pt idx="0">
                  <c:v>KOKO MAA, n=5192</c:v>
                </c:pt>
                <c:pt idx="1">
                  <c:v>Savon Yrittäjät, n=250</c:v>
                </c:pt>
                <c:pt idx="2">
                  <c:v>Koillis-Savo, n=11</c:v>
                </c:pt>
                <c:pt idx="3">
                  <c:v>Kuopion seutu, n=110</c:v>
                </c:pt>
                <c:pt idx="4">
                  <c:v>Sisä-Savo, n=35</c:v>
                </c:pt>
                <c:pt idx="5">
                  <c:v>Varkauden seutu, n=33</c:v>
                </c:pt>
                <c:pt idx="6">
                  <c:v>Ylä-Savo, n=61</c:v>
                </c:pt>
              </c:strCache>
            </c:strRef>
          </c:cat>
          <c:val>
            <c:numRef>
              <c:f>Taul1!$B$113:$B$119</c:f>
              <c:numCache>
                <c:formatCode>General</c:formatCode>
                <c:ptCount val="7"/>
                <c:pt idx="0">
                  <c:v>41.845700000000001</c:v>
                </c:pt>
                <c:pt idx="1">
                  <c:v>39.090260000000001</c:v>
                </c:pt>
                <c:pt idx="2">
                  <c:v>29.105340000000002</c:v>
                </c:pt>
                <c:pt idx="3">
                  <c:v>41.81879</c:v>
                </c:pt>
                <c:pt idx="4">
                  <c:v>28.353059999999999</c:v>
                </c:pt>
                <c:pt idx="5">
                  <c:v>51.729799999999997</c:v>
                </c:pt>
                <c:pt idx="6">
                  <c:v>33.688110000000002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C48-464D-ACF4-9FDB485DD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58816000"/>
        <c:axId val="58817536"/>
      </c:barChart>
      <c:catAx>
        <c:axId val="588160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crossAx val="58817536"/>
        <c:crosses val="autoZero"/>
        <c:auto val="1"/>
        <c:lblAlgn val="ctr"/>
        <c:lblOffset val="100"/>
        <c:noMultiLvlLbl val="0"/>
      </c:catAx>
      <c:valAx>
        <c:axId val="58817536"/>
        <c:scaling>
          <c:orientation val="minMax"/>
        </c:scaling>
        <c:delete val="0"/>
        <c:axPos val="t"/>
        <c:majorGridlines/>
        <c:numFmt formatCode="General" sourceLinked="1"/>
        <c:majorTickMark val="none"/>
        <c:minorTickMark val="none"/>
        <c:tickLblPos val="high"/>
        <c:crossAx val="58816000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0920010184515E-2"/>
          <c:y val="3.317000016858053E-2"/>
          <c:w val="0.90579079989815481"/>
          <c:h val="0.66261099900110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Taul1!$A$133</c:f>
              <c:strCache>
                <c:ptCount val="1"/>
                <c:pt idx="0">
                  <c:v>KOKO MAA, n=5148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FD-4A35-86EE-0435A50B7BD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FD-4A35-86EE-0435A50B7BD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FD-4A35-86EE-0435A50B7BD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FD-4A35-86EE-0435A50B7BD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DFD-4A35-86EE-0435A50B7BD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DFD-4A35-86EE-0435A50B7BD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DFD-4A35-86EE-0435A50B7BD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Taul1!$B$132:$C$132</c:f>
              <c:strCache>
                <c:ptCount val="2"/>
                <c:pt idx="0">
                  <c:v>Aikooko ottaa ulkopuolista rahoitusta seuraavan 12 kk:n aikana</c:v>
                </c:pt>
                <c:pt idx="1">
                  <c:v>On ottanut ulkopuolista rahoitusta viimeisen 12 kk:n aikana</c:v>
                </c:pt>
              </c:strCache>
            </c:strRef>
          </c:cat>
          <c:val>
            <c:numRef>
              <c:f>Taul1!$B$133:$C$133</c:f>
              <c:numCache>
                <c:formatCode>General</c:formatCode>
                <c:ptCount val="2"/>
                <c:pt idx="0">
                  <c:v>21.444269999999999</c:v>
                </c:pt>
                <c:pt idx="1">
                  <c:v>24.368539999999999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FD-4A35-86EE-0435A50B7BDE}"/>
            </c:ext>
          </c:extLst>
        </c:ser>
        <c:ser>
          <c:idx val="1"/>
          <c:order val="1"/>
          <c:tx>
            <c:strRef>
              <c:f>Taul1!$A$134</c:f>
              <c:strCache>
                <c:ptCount val="1"/>
                <c:pt idx="0">
                  <c:v>Savon Yrittäjät, n=245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Taul1!$B$132:$C$132</c:f>
              <c:strCache>
                <c:ptCount val="2"/>
                <c:pt idx="0">
                  <c:v>Aikooko ottaa ulkopuolista rahoitusta seuraavan 12 kk:n aikana</c:v>
                </c:pt>
                <c:pt idx="1">
                  <c:v>On ottanut ulkopuolista rahoitusta viimeisen 12 kk:n aikana</c:v>
                </c:pt>
              </c:strCache>
            </c:strRef>
          </c:cat>
          <c:val>
            <c:numRef>
              <c:f>Taul1!$B$134:$C$134</c:f>
              <c:numCache>
                <c:formatCode>General</c:formatCode>
                <c:ptCount val="2"/>
                <c:pt idx="0">
                  <c:v>22.159140000000001</c:v>
                </c:pt>
                <c:pt idx="1">
                  <c:v>28.062110000000001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FD-4A35-86EE-0435A50B7BDE}"/>
            </c:ext>
          </c:extLst>
        </c:ser>
        <c:ser>
          <c:idx val="2"/>
          <c:order val="2"/>
          <c:tx>
            <c:strRef>
              <c:f>Taul1!$A$135</c:f>
              <c:strCache>
                <c:ptCount val="1"/>
                <c:pt idx="0">
                  <c:v>Koillis-Savo, n=11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Taul1!$B$132:$C$132</c:f>
              <c:strCache>
                <c:ptCount val="2"/>
                <c:pt idx="0">
                  <c:v>Aikooko ottaa ulkopuolista rahoitusta seuraavan 12 kk:n aikana</c:v>
                </c:pt>
                <c:pt idx="1">
                  <c:v>On ottanut ulkopuolista rahoitusta viimeisen 12 kk:n aikana</c:v>
                </c:pt>
              </c:strCache>
            </c:strRef>
          </c:cat>
          <c:val>
            <c:numRef>
              <c:f>Taul1!$B$135:$C$135</c:f>
              <c:numCache>
                <c:formatCode>General</c:formatCode>
                <c:ptCount val="2"/>
                <c:pt idx="0">
                  <c:v>8.9020700000000001</c:v>
                </c:pt>
                <c:pt idx="1">
                  <c:v>26.384319999999999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FD-4A35-86EE-0435A50B7BDE}"/>
            </c:ext>
          </c:extLst>
        </c:ser>
        <c:ser>
          <c:idx val="3"/>
          <c:order val="3"/>
          <c:tx>
            <c:strRef>
              <c:f>Taul1!$A$136</c:f>
              <c:strCache>
                <c:ptCount val="1"/>
                <c:pt idx="0">
                  <c:v>Kuopion seutu, n=108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Taul1!$B$132:$C$132</c:f>
              <c:strCache>
                <c:ptCount val="2"/>
                <c:pt idx="0">
                  <c:v>Aikooko ottaa ulkopuolista rahoitusta seuraavan 12 kk:n aikana</c:v>
                </c:pt>
                <c:pt idx="1">
                  <c:v>On ottanut ulkopuolista rahoitusta viimeisen 12 kk:n aikana</c:v>
                </c:pt>
              </c:strCache>
            </c:strRef>
          </c:cat>
          <c:val>
            <c:numRef>
              <c:f>Taul1!$B$136:$C$136</c:f>
              <c:numCache>
                <c:formatCode>General</c:formatCode>
                <c:ptCount val="2"/>
                <c:pt idx="0">
                  <c:v>20.88683</c:v>
                </c:pt>
                <c:pt idx="1">
                  <c:v>28.34975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FD-4A35-86EE-0435A50B7BDE}"/>
            </c:ext>
          </c:extLst>
        </c:ser>
        <c:ser>
          <c:idx val="4"/>
          <c:order val="4"/>
          <c:tx>
            <c:strRef>
              <c:f>Taul1!$A$137</c:f>
              <c:strCache>
                <c:ptCount val="1"/>
                <c:pt idx="0">
                  <c:v>Sisä-Savo, n=34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Taul1!$B$132:$C$132</c:f>
              <c:strCache>
                <c:ptCount val="2"/>
                <c:pt idx="0">
                  <c:v>Aikooko ottaa ulkopuolista rahoitusta seuraavan 12 kk:n aikana</c:v>
                </c:pt>
                <c:pt idx="1">
                  <c:v>On ottanut ulkopuolista rahoitusta viimeisen 12 kk:n aikana</c:v>
                </c:pt>
              </c:strCache>
            </c:strRef>
          </c:cat>
          <c:val>
            <c:numRef>
              <c:f>Taul1!$B$137:$C$137</c:f>
              <c:numCache>
                <c:formatCode>General</c:formatCode>
                <c:ptCount val="2"/>
                <c:pt idx="0">
                  <c:v>14.04655</c:v>
                </c:pt>
                <c:pt idx="1">
                  <c:v>25.244620000000001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DFD-4A35-86EE-0435A50B7BDE}"/>
            </c:ext>
          </c:extLst>
        </c:ser>
        <c:ser>
          <c:idx val="5"/>
          <c:order val="5"/>
          <c:tx>
            <c:strRef>
              <c:f>Taul1!$A$138</c:f>
              <c:strCache>
                <c:ptCount val="1"/>
                <c:pt idx="0">
                  <c:v>Varkauden seutu, n=32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Taul1!$B$132:$C$132</c:f>
              <c:strCache>
                <c:ptCount val="2"/>
                <c:pt idx="0">
                  <c:v>Aikooko ottaa ulkopuolista rahoitusta seuraavan 12 kk:n aikana</c:v>
                </c:pt>
                <c:pt idx="1">
                  <c:v>On ottanut ulkopuolista rahoitusta viimeisen 12 kk:n aikana</c:v>
                </c:pt>
              </c:strCache>
            </c:strRef>
          </c:cat>
          <c:val>
            <c:numRef>
              <c:f>Taul1!$B$138:$C$138</c:f>
              <c:numCache>
                <c:formatCode>General</c:formatCode>
                <c:ptCount val="2"/>
                <c:pt idx="0">
                  <c:v>33.413490000000003</c:v>
                </c:pt>
                <c:pt idx="1">
                  <c:v>17.936129999999999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FD-4A35-86EE-0435A50B7BDE}"/>
            </c:ext>
          </c:extLst>
        </c:ser>
        <c:ser>
          <c:idx val="6"/>
          <c:order val="6"/>
          <c:tx>
            <c:strRef>
              <c:f>Taul1!$A$139</c:f>
              <c:strCache>
                <c:ptCount val="1"/>
                <c:pt idx="0">
                  <c:v>Ylä-Savo, n=60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Taul1!$B$132:$C$132</c:f>
              <c:strCache>
                <c:ptCount val="2"/>
                <c:pt idx="0">
                  <c:v>Aikooko ottaa ulkopuolista rahoitusta seuraavan 12 kk:n aikana</c:v>
                </c:pt>
                <c:pt idx="1">
                  <c:v>On ottanut ulkopuolista rahoitusta viimeisen 12 kk:n aikana</c:v>
                </c:pt>
              </c:strCache>
            </c:strRef>
          </c:cat>
          <c:val>
            <c:numRef>
              <c:f>Taul1!$B$139:$C$139</c:f>
              <c:numCache>
                <c:formatCode>General</c:formatCode>
                <c:ptCount val="2"/>
                <c:pt idx="0">
                  <c:v>23.980419999999999</c:v>
                </c:pt>
                <c:pt idx="1">
                  <c:v>35.152180000000001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DFD-4A35-86EE-0435A50B7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9052288"/>
        <c:axId val="109053824"/>
      </c:barChart>
      <c:catAx>
        <c:axId val="109052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200"/>
            </a:pPr>
            <a:endParaRPr lang="fi-FI"/>
          </a:p>
        </c:txPr>
        <c:crossAx val="109053824"/>
        <c:crosses val="autoZero"/>
        <c:auto val="1"/>
        <c:lblAlgn val="ctr"/>
        <c:lblOffset val="100"/>
        <c:noMultiLvlLbl val="0"/>
      </c:catAx>
      <c:valAx>
        <c:axId val="109053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low"/>
        <c:crossAx val="10905228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4.9752016251557056E-2"/>
          <c:y val="0.84685123622952307"/>
          <c:w val="0.94309225732958246"/>
          <c:h val="0.1531487637704769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0920010184515E-2"/>
          <c:y val="3.317000016858053E-2"/>
          <c:w val="0.90579079989815481"/>
          <c:h val="0.66261099900110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Taul1!$A$153</c:f>
              <c:strCache>
                <c:ptCount val="1"/>
                <c:pt idx="0">
                  <c:v>KOKO MAA, n=1023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DFD-4A35-86EE-0435A50B7BD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DFD-4A35-86EE-0435A50B7BD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2DFD-4A35-86EE-0435A50B7BD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2DFD-4A35-86EE-0435A50B7BD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2DFD-4A35-86EE-0435A50B7BDE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2DFD-4A35-86EE-0435A50B7BDE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2DFD-4A35-86EE-0435A50B7BDE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Taul1!$B$152:$E$152</c:f>
              <c:strCache>
                <c:ptCount val="4"/>
                <c:pt idx="0">
                  <c:v>Muihin kone- tai laiteinvestointeihin tai rakennusinvestointeihin</c:v>
                </c:pt>
                <c:pt idx="1">
                  <c:v>Käyttöpääomarahoitukseen yrityksen kasvuun tai kansainvälistymiseen</c:v>
                </c:pt>
                <c:pt idx="2">
                  <c:v>Yrityksen kehittämishankkeisiin, ml. henkilöstön osaaminen</c:v>
                </c:pt>
                <c:pt idx="3">
                  <c:v>Käyttöpääomarahoitukseen suhdanteista / kireästä taloudellisesta tilanteesta johtuen</c:v>
                </c:pt>
              </c:strCache>
            </c:strRef>
          </c:cat>
          <c:val>
            <c:numRef>
              <c:f>Taul1!$B$153:$E$153</c:f>
              <c:numCache>
                <c:formatCode>General</c:formatCode>
                <c:ptCount val="4"/>
                <c:pt idx="0">
                  <c:v>52.415399999999998</c:v>
                </c:pt>
                <c:pt idx="1">
                  <c:v>20.52009</c:v>
                </c:pt>
                <c:pt idx="2">
                  <c:v>19.512170000000001</c:v>
                </c:pt>
                <c:pt idx="3">
                  <c:v>14.500220000000001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DFD-4A35-86EE-0435A50B7BDE}"/>
            </c:ext>
          </c:extLst>
        </c:ser>
        <c:ser>
          <c:idx val="1"/>
          <c:order val="1"/>
          <c:tx>
            <c:strRef>
              <c:f>Taul1!$A$154</c:f>
              <c:strCache>
                <c:ptCount val="1"/>
                <c:pt idx="0">
                  <c:v>Savon Yrittäjät, n=46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Taul1!$B$152:$E$152</c:f>
              <c:strCache>
                <c:ptCount val="4"/>
                <c:pt idx="0">
                  <c:v>Muihin kone- tai laiteinvestointeihin tai rakennusinvestointeihin</c:v>
                </c:pt>
                <c:pt idx="1">
                  <c:v>Käyttöpääomarahoitukseen yrityksen kasvuun tai kansainvälistymiseen</c:v>
                </c:pt>
                <c:pt idx="2">
                  <c:v>Yrityksen kehittämishankkeisiin, ml. henkilöstön osaaminen</c:v>
                </c:pt>
                <c:pt idx="3">
                  <c:v>Käyttöpääomarahoitukseen suhdanteista / kireästä taloudellisesta tilanteesta johtuen</c:v>
                </c:pt>
              </c:strCache>
            </c:strRef>
          </c:cat>
          <c:val>
            <c:numRef>
              <c:f>Taul1!$B$154:$E$154</c:f>
              <c:numCache>
                <c:formatCode>General</c:formatCode>
                <c:ptCount val="4"/>
                <c:pt idx="0">
                  <c:v>65.995590000000007</c:v>
                </c:pt>
                <c:pt idx="1">
                  <c:v>18.840330000000002</c:v>
                </c:pt>
                <c:pt idx="2">
                  <c:v>10.82649</c:v>
                </c:pt>
                <c:pt idx="3">
                  <c:v>5.8971900000000002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DFD-4A35-86EE-0435A50B7BDE}"/>
            </c:ext>
          </c:extLst>
        </c:ser>
        <c:ser>
          <c:idx val="2"/>
          <c:order val="2"/>
          <c:tx>
            <c:strRef>
              <c:f>Taul1!$A$155</c:f>
              <c:strCache>
                <c:ptCount val="1"/>
                <c:pt idx="0">
                  <c:v>Koillis-Savo, n=1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Taul1!$B$152:$E$152</c:f>
              <c:strCache>
                <c:ptCount val="4"/>
                <c:pt idx="0">
                  <c:v>Muihin kone- tai laiteinvestointeihin tai rakennusinvestointeihin</c:v>
                </c:pt>
                <c:pt idx="1">
                  <c:v>Käyttöpääomarahoitukseen yrityksen kasvuun tai kansainvälistymiseen</c:v>
                </c:pt>
                <c:pt idx="2">
                  <c:v>Yrityksen kehittämishankkeisiin, ml. henkilöstön osaaminen</c:v>
                </c:pt>
                <c:pt idx="3">
                  <c:v>Käyttöpääomarahoitukseen suhdanteista / kireästä taloudellisesta tilanteesta johtuen</c:v>
                </c:pt>
              </c:strCache>
            </c:strRef>
          </c:cat>
          <c:val>
            <c:numRef>
              <c:f>Taul1!$B$155:$E$155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DFD-4A35-86EE-0435A50B7BDE}"/>
            </c:ext>
          </c:extLst>
        </c:ser>
        <c:ser>
          <c:idx val="3"/>
          <c:order val="3"/>
          <c:tx>
            <c:strRef>
              <c:f>Taul1!$A$156</c:f>
              <c:strCache>
                <c:ptCount val="1"/>
                <c:pt idx="0">
                  <c:v>Kuopion seutu, n=20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Taul1!$B$152:$E$152</c:f>
              <c:strCache>
                <c:ptCount val="4"/>
                <c:pt idx="0">
                  <c:v>Muihin kone- tai laiteinvestointeihin tai rakennusinvestointeihin</c:v>
                </c:pt>
                <c:pt idx="1">
                  <c:v>Käyttöpääomarahoitukseen yrityksen kasvuun tai kansainvälistymiseen</c:v>
                </c:pt>
                <c:pt idx="2">
                  <c:v>Yrityksen kehittämishankkeisiin, ml. henkilöstön osaaminen</c:v>
                </c:pt>
                <c:pt idx="3">
                  <c:v>Käyttöpääomarahoitukseen suhdanteista / kireästä taloudellisesta tilanteesta johtuen</c:v>
                </c:pt>
              </c:strCache>
            </c:strRef>
          </c:cat>
          <c:val>
            <c:numRef>
              <c:f>Taul1!$B$156:$E$156</c:f>
              <c:numCache>
                <c:formatCode>General</c:formatCode>
                <c:ptCount val="4"/>
                <c:pt idx="0">
                  <c:v>38.462789999999998</c:v>
                </c:pt>
                <c:pt idx="1">
                  <c:v>25.747450000000001</c:v>
                </c:pt>
                <c:pt idx="2">
                  <c:v>23.032389999999999</c:v>
                </c:pt>
                <c:pt idx="3">
                  <c:v>3.6854499999999999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DFD-4A35-86EE-0435A50B7BDE}"/>
            </c:ext>
          </c:extLst>
        </c:ser>
        <c:ser>
          <c:idx val="4"/>
          <c:order val="4"/>
          <c:tx>
            <c:strRef>
              <c:f>Taul1!$A$157</c:f>
              <c:strCache>
                <c:ptCount val="1"/>
                <c:pt idx="0">
                  <c:v>Sisä-Savo, n=3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Taul1!$B$152:$E$152</c:f>
              <c:strCache>
                <c:ptCount val="4"/>
                <c:pt idx="0">
                  <c:v>Muihin kone- tai laiteinvestointeihin tai rakennusinvestointeihin</c:v>
                </c:pt>
                <c:pt idx="1">
                  <c:v>Käyttöpääomarahoitukseen yrityksen kasvuun tai kansainvälistymiseen</c:v>
                </c:pt>
                <c:pt idx="2">
                  <c:v>Yrityksen kehittämishankkeisiin, ml. henkilöstön osaaminen</c:v>
                </c:pt>
                <c:pt idx="3">
                  <c:v>Käyttöpääomarahoitukseen suhdanteista / kireästä taloudellisesta tilanteesta johtuen</c:v>
                </c:pt>
              </c:strCache>
            </c:strRef>
          </c:cat>
          <c:val>
            <c:numRef>
              <c:f>Taul1!$B$157:$E$157</c:f>
              <c:numCache>
                <c:formatCode>General</c:formatCode>
                <c:ptCount val="4"/>
                <c:pt idx="0">
                  <c:v>100</c:v>
                </c:pt>
                <c:pt idx="1">
                  <c:v>0</c:v>
                </c:pt>
                <c:pt idx="2">
                  <c:v>13.581670000000001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2DFD-4A35-86EE-0435A50B7BDE}"/>
            </c:ext>
          </c:extLst>
        </c:ser>
        <c:ser>
          <c:idx val="5"/>
          <c:order val="5"/>
          <c:tx>
            <c:strRef>
              <c:f>Taul1!$A$158</c:f>
              <c:strCache>
                <c:ptCount val="1"/>
                <c:pt idx="0">
                  <c:v>Varkauden seutu, n=9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Taul1!$B$152:$E$152</c:f>
              <c:strCache>
                <c:ptCount val="4"/>
                <c:pt idx="0">
                  <c:v>Muihin kone- tai laiteinvestointeihin tai rakennusinvestointeihin</c:v>
                </c:pt>
                <c:pt idx="1">
                  <c:v>Käyttöpääomarahoitukseen yrityksen kasvuun tai kansainvälistymiseen</c:v>
                </c:pt>
                <c:pt idx="2">
                  <c:v>Yrityksen kehittämishankkeisiin, ml. henkilöstön osaaminen</c:v>
                </c:pt>
                <c:pt idx="3">
                  <c:v>Käyttöpääomarahoitukseen suhdanteista / kireästä taloudellisesta tilanteesta johtuen</c:v>
                </c:pt>
              </c:strCache>
            </c:strRef>
          </c:cat>
          <c:val>
            <c:numRef>
              <c:f>Taul1!$B$158:$E$158</c:f>
              <c:numCache>
                <c:formatCode>General</c:formatCode>
                <c:ptCount val="4"/>
                <c:pt idx="0">
                  <c:v>72.676419999999993</c:v>
                </c:pt>
                <c:pt idx="1">
                  <c:v>12.79557</c:v>
                </c:pt>
                <c:pt idx="2">
                  <c:v>0</c:v>
                </c:pt>
                <c:pt idx="3">
                  <c:v>12.79557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DFD-4A35-86EE-0435A50B7BDE}"/>
            </c:ext>
          </c:extLst>
        </c:ser>
        <c:ser>
          <c:idx val="6"/>
          <c:order val="6"/>
          <c:tx>
            <c:strRef>
              <c:f>Taul1!$A$159</c:f>
              <c:strCache>
                <c:ptCount val="1"/>
                <c:pt idx="0">
                  <c:v>Ylä-Savo, n=13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Taul1!$B$152:$E$152</c:f>
              <c:strCache>
                <c:ptCount val="4"/>
                <c:pt idx="0">
                  <c:v>Muihin kone- tai laiteinvestointeihin tai rakennusinvestointeihin</c:v>
                </c:pt>
                <c:pt idx="1">
                  <c:v>Käyttöpääomarahoitukseen yrityksen kasvuun tai kansainvälistymiseen</c:v>
                </c:pt>
                <c:pt idx="2">
                  <c:v>Yrityksen kehittämishankkeisiin, ml. henkilöstön osaaminen</c:v>
                </c:pt>
                <c:pt idx="3">
                  <c:v>Käyttöpääomarahoitukseen suhdanteista / kireästä taloudellisesta tilanteesta johtuen</c:v>
                </c:pt>
              </c:strCache>
            </c:strRef>
          </c:cat>
          <c:val>
            <c:numRef>
              <c:f>Taul1!$B$159:$E$159</c:f>
              <c:numCache>
                <c:formatCode>General</c:formatCode>
                <c:ptCount val="4"/>
                <c:pt idx="0">
                  <c:v>92.782960000000003</c:v>
                </c:pt>
                <c:pt idx="1">
                  <c:v>13.307969999999999</c:v>
                </c:pt>
                <c:pt idx="2">
                  <c:v>0</c:v>
                </c:pt>
                <c:pt idx="3">
                  <c:v>5.8638300000000001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2DFD-4A35-86EE-0435A50B7B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9052288"/>
        <c:axId val="109053824"/>
      </c:barChart>
      <c:catAx>
        <c:axId val="109052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200"/>
            </a:pPr>
            <a:endParaRPr lang="fi-FI"/>
          </a:p>
        </c:txPr>
        <c:crossAx val="109053824"/>
        <c:crosses val="autoZero"/>
        <c:auto val="1"/>
        <c:lblAlgn val="ctr"/>
        <c:lblOffset val="100"/>
        <c:noMultiLvlLbl val="0"/>
      </c:catAx>
      <c:valAx>
        <c:axId val="109053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low"/>
        <c:crossAx val="10905228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4.9752016251557056E-2"/>
          <c:y val="0.84685123622952307"/>
          <c:w val="0.94309225732958246"/>
          <c:h val="0.1531487637704769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20920010184515E-2"/>
          <c:y val="3.317000016858053E-2"/>
          <c:w val="0.90579079989815481"/>
          <c:h val="0.662610999001100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Taul1!$A$153</c:f>
              <c:strCache>
                <c:ptCount val="1"/>
                <c:pt idx="0">
                  <c:v>KOKO MAA, n=1023</c:v>
                </c:pt>
              </c:strCache>
            </c:strRef>
          </c:tx>
          <c:spPr>
            <a:solidFill>
              <a:srgbClr val="00A3DA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734-4D55-8A85-73C504CD4886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4734-4D55-8A85-73C504CD4886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4734-4D55-8A85-73C504CD4886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4734-4D55-8A85-73C504CD4886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4734-4D55-8A85-73C504CD488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4734-4D55-8A85-73C504CD4886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4734-4D55-8A85-73C504CD4886}"/>
              </c:ext>
            </c:extLst>
          </c:dPt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Taul1!$F$152:$I$152</c:f>
              <c:strCache>
                <c:ptCount val="4"/>
                <c:pt idx="0">
                  <c:v>Tieto- ja viestintätekniikkalaite-, tai ohjelmisto- tms. investointeihin</c:v>
                </c:pt>
                <c:pt idx="1">
                  <c:v>Omistusjärjestelyjen tai yrityskauppojen rahoitukseen</c:v>
                </c:pt>
                <c:pt idx="2">
                  <c:v>Vientikauppojen rahoittaminen</c:v>
                </c:pt>
                <c:pt idx="3">
                  <c:v>Muuhun tarkoitukseen</c:v>
                </c:pt>
              </c:strCache>
            </c:strRef>
          </c:cat>
          <c:val>
            <c:numRef>
              <c:f>Taul1!$F$153:$I$153</c:f>
              <c:numCache>
                <c:formatCode>General</c:formatCode>
                <c:ptCount val="4"/>
                <c:pt idx="0">
                  <c:v>8.5592400000000008</c:v>
                </c:pt>
                <c:pt idx="1">
                  <c:v>7.7341499999999996</c:v>
                </c:pt>
                <c:pt idx="2">
                  <c:v>3.5426899999999999</c:v>
                </c:pt>
                <c:pt idx="3">
                  <c:v>9.0373000000000001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734-4D55-8A85-73C504CD4886}"/>
            </c:ext>
          </c:extLst>
        </c:ser>
        <c:ser>
          <c:idx val="1"/>
          <c:order val="1"/>
          <c:tx>
            <c:strRef>
              <c:f>Taul1!$A$154</c:f>
              <c:strCache>
                <c:ptCount val="1"/>
                <c:pt idx="0">
                  <c:v>Savon Yrittäjät, n=46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Taul1!$F$152:$I$152</c:f>
              <c:strCache>
                <c:ptCount val="4"/>
                <c:pt idx="0">
                  <c:v>Tieto- ja viestintätekniikkalaite-, tai ohjelmisto- tms. investointeihin</c:v>
                </c:pt>
                <c:pt idx="1">
                  <c:v>Omistusjärjestelyjen tai yrityskauppojen rahoitukseen</c:v>
                </c:pt>
                <c:pt idx="2">
                  <c:v>Vientikauppojen rahoittaminen</c:v>
                </c:pt>
                <c:pt idx="3">
                  <c:v>Muuhun tarkoitukseen</c:v>
                </c:pt>
              </c:strCache>
            </c:strRef>
          </c:cat>
          <c:val>
            <c:numRef>
              <c:f>Taul1!$F$154:$I$154</c:f>
              <c:numCache>
                <c:formatCode>General</c:formatCode>
                <c:ptCount val="4"/>
                <c:pt idx="0">
                  <c:v>11.36565</c:v>
                </c:pt>
                <c:pt idx="1">
                  <c:v>13.97099</c:v>
                </c:pt>
                <c:pt idx="2">
                  <c:v>0</c:v>
                </c:pt>
                <c:pt idx="3">
                  <c:v>5.2911000000000001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34-4D55-8A85-73C504CD4886}"/>
            </c:ext>
          </c:extLst>
        </c:ser>
        <c:ser>
          <c:idx val="2"/>
          <c:order val="2"/>
          <c:tx>
            <c:strRef>
              <c:f>Taul1!$A$155</c:f>
              <c:strCache>
                <c:ptCount val="1"/>
                <c:pt idx="0">
                  <c:v>Koillis-Savo, n=1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Taul1!$F$152:$I$152</c:f>
              <c:strCache>
                <c:ptCount val="4"/>
                <c:pt idx="0">
                  <c:v>Tieto- ja viestintätekniikkalaite-, tai ohjelmisto- tms. investointeihin</c:v>
                </c:pt>
                <c:pt idx="1">
                  <c:v>Omistusjärjestelyjen tai yrityskauppojen rahoitukseen</c:v>
                </c:pt>
                <c:pt idx="2">
                  <c:v>Vientikauppojen rahoittaminen</c:v>
                </c:pt>
                <c:pt idx="3">
                  <c:v>Muuhun tarkoitukseen</c:v>
                </c:pt>
              </c:strCache>
            </c:strRef>
          </c:cat>
          <c:val>
            <c:numRef>
              <c:f>Taul1!$F$155:$I$155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734-4D55-8A85-73C504CD4886}"/>
            </c:ext>
          </c:extLst>
        </c:ser>
        <c:ser>
          <c:idx val="3"/>
          <c:order val="3"/>
          <c:tx>
            <c:strRef>
              <c:f>Taul1!$A$156</c:f>
              <c:strCache>
                <c:ptCount val="1"/>
                <c:pt idx="0">
                  <c:v>Kuopion seutu, n=20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Taul1!$F$152:$I$152</c:f>
              <c:strCache>
                <c:ptCount val="4"/>
                <c:pt idx="0">
                  <c:v>Tieto- ja viestintätekniikkalaite-, tai ohjelmisto- tms. investointeihin</c:v>
                </c:pt>
                <c:pt idx="1">
                  <c:v>Omistusjärjestelyjen tai yrityskauppojen rahoitukseen</c:v>
                </c:pt>
                <c:pt idx="2">
                  <c:v>Vientikauppojen rahoittaminen</c:v>
                </c:pt>
                <c:pt idx="3">
                  <c:v>Muuhun tarkoitukseen</c:v>
                </c:pt>
              </c:strCache>
            </c:strRef>
          </c:cat>
          <c:val>
            <c:numRef>
              <c:f>Taul1!$F$156:$I$156</c:f>
              <c:numCache>
                <c:formatCode>General</c:formatCode>
                <c:ptCount val="4"/>
                <c:pt idx="0">
                  <c:v>15.273020000000001</c:v>
                </c:pt>
                <c:pt idx="1">
                  <c:v>11.623189999999999</c:v>
                </c:pt>
                <c:pt idx="2">
                  <c:v>0</c:v>
                </c:pt>
                <c:pt idx="3">
                  <c:v>12.43807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34-4D55-8A85-73C504CD4886}"/>
            </c:ext>
          </c:extLst>
        </c:ser>
        <c:ser>
          <c:idx val="4"/>
          <c:order val="4"/>
          <c:tx>
            <c:strRef>
              <c:f>Taul1!$A$157</c:f>
              <c:strCache>
                <c:ptCount val="1"/>
                <c:pt idx="0">
                  <c:v>Sisä-Savo, n=3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Taul1!$F$152:$I$152</c:f>
              <c:strCache>
                <c:ptCount val="4"/>
                <c:pt idx="0">
                  <c:v>Tieto- ja viestintätekniikkalaite-, tai ohjelmisto- tms. investointeihin</c:v>
                </c:pt>
                <c:pt idx="1">
                  <c:v>Omistusjärjestelyjen tai yrityskauppojen rahoitukseen</c:v>
                </c:pt>
                <c:pt idx="2">
                  <c:v>Vientikauppojen rahoittaminen</c:v>
                </c:pt>
                <c:pt idx="3">
                  <c:v>Muuhun tarkoitukseen</c:v>
                </c:pt>
              </c:strCache>
            </c:strRef>
          </c:cat>
          <c:val>
            <c:numRef>
              <c:f>Taul1!$F$157:$I$157</c:f>
              <c:numCache>
                <c:formatCode>General</c:formatCode>
                <c:ptCount val="4"/>
                <c:pt idx="0">
                  <c:v>0</c:v>
                </c:pt>
                <c:pt idx="1">
                  <c:v>42.834910000000001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734-4D55-8A85-73C504CD4886}"/>
            </c:ext>
          </c:extLst>
        </c:ser>
        <c:ser>
          <c:idx val="5"/>
          <c:order val="5"/>
          <c:tx>
            <c:strRef>
              <c:f>Taul1!$A$158</c:f>
              <c:strCache>
                <c:ptCount val="1"/>
                <c:pt idx="0">
                  <c:v>Varkauden seutu, n=9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Taul1!$F$152:$I$152</c:f>
              <c:strCache>
                <c:ptCount val="4"/>
                <c:pt idx="0">
                  <c:v>Tieto- ja viestintätekniikkalaite-, tai ohjelmisto- tms. investointeihin</c:v>
                </c:pt>
                <c:pt idx="1">
                  <c:v>Omistusjärjestelyjen tai yrityskauppojen rahoitukseen</c:v>
                </c:pt>
                <c:pt idx="2">
                  <c:v>Vientikauppojen rahoittaminen</c:v>
                </c:pt>
                <c:pt idx="3">
                  <c:v>Muuhun tarkoitukseen</c:v>
                </c:pt>
              </c:strCache>
            </c:strRef>
          </c:cat>
          <c:val>
            <c:numRef>
              <c:f>Taul1!$F$158:$I$158</c:f>
              <c:numCache>
                <c:formatCode>General</c:formatCode>
                <c:ptCount val="4"/>
                <c:pt idx="0">
                  <c:v>15.29369</c:v>
                </c:pt>
                <c:pt idx="1">
                  <c:v>14.52801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734-4D55-8A85-73C504CD4886}"/>
            </c:ext>
          </c:extLst>
        </c:ser>
        <c:ser>
          <c:idx val="6"/>
          <c:order val="6"/>
          <c:tx>
            <c:strRef>
              <c:f>Taul1!$A$159</c:f>
              <c:strCache>
                <c:ptCount val="1"/>
                <c:pt idx="0">
                  <c:v>Ylä-Savo, n=13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Taul1!$F$152:$I$152</c:f>
              <c:strCache>
                <c:ptCount val="4"/>
                <c:pt idx="0">
                  <c:v>Tieto- ja viestintätekniikkalaite-, tai ohjelmisto- tms. investointeihin</c:v>
                </c:pt>
                <c:pt idx="1">
                  <c:v>Omistusjärjestelyjen tai yrityskauppojen rahoitukseen</c:v>
                </c:pt>
                <c:pt idx="2">
                  <c:v>Vientikauppojen rahoittaminen</c:v>
                </c:pt>
                <c:pt idx="3">
                  <c:v>Muuhun tarkoitukseen</c:v>
                </c:pt>
              </c:strCache>
            </c:strRef>
          </c:cat>
          <c:val>
            <c:numRef>
              <c:f>Taul1!$F$159:$I$159</c:f>
              <c:numCache>
                <c:formatCode>General</c:formatCode>
                <c:ptCount val="4"/>
                <c:pt idx="0">
                  <c:v>5.8638300000000001</c:v>
                </c:pt>
                <c:pt idx="1">
                  <c:v>9.8999000000000006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734-4D55-8A85-73C504CD48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9052288"/>
        <c:axId val="109053824"/>
      </c:barChart>
      <c:catAx>
        <c:axId val="1090522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200"/>
            </a:pPr>
            <a:endParaRPr lang="fi-FI"/>
          </a:p>
        </c:txPr>
        <c:crossAx val="109053824"/>
        <c:crosses val="autoZero"/>
        <c:auto val="1"/>
        <c:lblAlgn val="ctr"/>
        <c:lblOffset val="100"/>
        <c:noMultiLvlLbl val="0"/>
      </c:catAx>
      <c:valAx>
        <c:axId val="10905382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low"/>
        <c:crossAx val="109052288"/>
        <c:crosses val="autoZero"/>
        <c:crossBetween val="between"/>
      </c:valAx>
      <c:spPr>
        <a:ln>
          <a:solidFill>
            <a:schemeClr val="bg1">
              <a:lumMod val="65000"/>
            </a:schemeClr>
          </a:solidFill>
        </a:ln>
      </c:spPr>
    </c:plotArea>
    <c:legend>
      <c:legendPos val="r"/>
      <c:layout>
        <c:manualLayout>
          <c:xMode val="edge"/>
          <c:yMode val="edge"/>
          <c:x val="4.9752016251557056E-2"/>
          <c:y val="0.84685123622952307"/>
          <c:w val="0.94309225732958246"/>
          <c:h val="0.1531487637704769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>
          <a:latin typeface="Arial" panose="020B0604020202020204" pitchFamily="34" charset="0"/>
          <a:cs typeface="Arial" panose="020B0604020202020204" pitchFamily="34" charset="0"/>
        </a:defRPr>
      </a:pPr>
      <a:endParaRPr lang="fi-F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6AF8D-FC22-4752-A3B9-6DA469188AAA}" type="datetimeFigureOut">
              <a:rPr lang="fi-FI" smtClean="0"/>
              <a:t>4.2.2022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DD93A1-36CC-4246-897B-3343C27AA00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88647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DD93A1-36CC-4246-897B-3343C27AA005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7481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14000" y="486000"/>
            <a:ext cx="7963200" cy="1850400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414000" y="2502000"/>
            <a:ext cx="7963200" cy="20880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1" y="6309320"/>
            <a:ext cx="1001480" cy="386608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544752" y="6309320"/>
            <a:ext cx="4111088" cy="386608"/>
          </a:xfrm>
        </p:spPr>
        <p:txBody>
          <a:bodyPr anchor="b"/>
          <a:lstStyle/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19336" y="6309320"/>
            <a:ext cx="425416" cy="386608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348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5840" y="6392119"/>
            <a:ext cx="1268634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839416" y="6392119"/>
            <a:ext cx="3816424" cy="324000"/>
          </a:xfrm>
        </p:spPr>
        <p:txBody>
          <a:bodyPr anchor="b"/>
          <a:lstStyle/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92119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39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Kirjoita kuvateksti ja –lähde tähän.</a:t>
            </a:r>
          </a:p>
        </p:txBody>
      </p:sp>
      <p:cxnSp>
        <p:nvCxnSpPr>
          <p:cNvPr id="9" name="Suora yhdysviiva 8"/>
          <p:cNvCxnSpPr/>
          <p:nvPr/>
        </p:nvCxnSpPr>
        <p:spPr>
          <a:xfrm>
            <a:off x="414000" y="5841312"/>
            <a:ext cx="5511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in paikkamerkki 13"/>
          <p:cNvSpPr>
            <a:spLocks noGrp="1"/>
          </p:cNvSpPr>
          <p:nvPr>
            <p:ph type="body" sz="quarter" idx="14" hasCustomPrompt="1"/>
          </p:nvPr>
        </p:nvSpPr>
        <p:spPr>
          <a:xfrm>
            <a:off x="6153599" y="5856000"/>
            <a:ext cx="5511293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tähän.</a:t>
            </a:r>
          </a:p>
        </p:txBody>
      </p:sp>
      <p:cxnSp>
        <p:nvCxnSpPr>
          <p:cNvPr id="11" name="Suora yhdysviiva 10"/>
          <p:cNvCxnSpPr/>
          <p:nvPr/>
        </p:nvCxnSpPr>
        <p:spPr>
          <a:xfrm>
            <a:off x="6153600" y="5841600"/>
            <a:ext cx="5511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3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512000"/>
            <a:ext cx="7656235" cy="4584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28000" y="1512000"/>
            <a:ext cx="3334354" cy="4584000"/>
          </a:xfrm>
        </p:spPr>
        <p:txBody>
          <a:bodyPr>
            <a:noAutofit/>
          </a:bodyPr>
          <a:lstStyle>
            <a:lvl1pPr marL="179996" indent="-179996">
              <a:spcBef>
                <a:spcPts val="0"/>
              </a:spcBef>
              <a:defRPr sz="2400"/>
            </a:lvl1pPr>
            <a:lvl2pPr marL="359991" indent="-179996">
              <a:spcBef>
                <a:spcPts val="0"/>
              </a:spcBef>
              <a:defRPr sz="2200"/>
            </a:lvl2pPr>
            <a:lvl3pPr marL="539987" indent="-179996">
              <a:spcBef>
                <a:spcPts val="0"/>
              </a:spcBef>
              <a:defRPr sz="2200"/>
            </a:lvl3pPr>
            <a:lvl4pPr marL="719982" indent="-179996">
              <a:spcBef>
                <a:spcPts val="0"/>
              </a:spcBef>
              <a:defRPr sz="2200"/>
            </a:lvl4pPr>
            <a:lvl5pPr marL="899978" indent="-179996">
              <a:spcBef>
                <a:spcPts val="0"/>
              </a:spcBef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5840" y="6381328"/>
            <a:ext cx="1080120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736461" y="6381328"/>
            <a:ext cx="3919379" cy="324000"/>
          </a:xfrm>
        </p:spPr>
        <p:txBody>
          <a:bodyPr anchor="b"/>
          <a:lstStyle/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8132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170890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erikokoista sisältöä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14000" y="1416000"/>
            <a:ext cx="3314852" cy="4320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008000" y="1416000"/>
            <a:ext cx="7680000" cy="43200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5840" y="6388793"/>
            <a:ext cx="115212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839416" y="6388793"/>
            <a:ext cx="3816424" cy="324000"/>
          </a:xfrm>
        </p:spPr>
        <p:txBody>
          <a:bodyPr anchor="b"/>
          <a:lstStyle/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88793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82055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must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1091" y="3456000"/>
            <a:ext cx="11169818" cy="2847818"/>
          </a:xfrm>
        </p:spPr>
        <p:txBody>
          <a:bodyPr anchor="t" anchorCtr="0"/>
          <a:lstStyle>
            <a:lvl1pPr algn="ctr"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881DAB8D-13F6-43CF-AF21-8EDDA0983AF6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black">
          <a:xfrm>
            <a:off x="9558000" y="175145"/>
            <a:ext cx="2340000" cy="759002"/>
          </a:xfrm>
          <a:blipFill>
            <a:blip r:embed="rId2"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 dirty="0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197348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neg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0" y="0"/>
            <a:ext cx="12192000" cy="6858000"/>
          </a:xfrm>
          <a:solidFill>
            <a:schemeClr val="bg1">
              <a:lumMod val="65000"/>
            </a:schemeClr>
          </a:solidFill>
        </p:spPr>
        <p:txBody>
          <a:bodyPr lIns="90000" anchor="ctr"/>
          <a:lstStyle>
            <a:lvl1pPr marL="0" indent="0" algn="ctr">
              <a:buNone/>
              <a:defRPr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11091" y="3456000"/>
            <a:ext cx="11169818" cy="2847818"/>
          </a:xfrm>
        </p:spPr>
        <p:txBody>
          <a:bodyPr anchor="t" anchorCtr="0"/>
          <a:lstStyle>
            <a:lvl1pPr algn="ctr">
              <a:defRPr sz="6000" b="1" cap="all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A86A8CFD-37ED-4749-956D-776FBCC0BB39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black">
          <a:xfrm>
            <a:off x="9558000" y="175145"/>
            <a:ext cx="2340000" cy="759002"/>
          </a:xfrm>
          <a:blipFill>
            <a:blip r:embed="rId2"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 dirty="0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2564056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576000" cy="1008000"/>
          </a:xfrm>
        </p:spPr>
        <p:txBody>
          <a:bodyPr t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Kirjoita kuvateksti ja –lähde tähän</a:t>
            </a:r>
          </a:p>
        </p:txBody>
      </p:sp>
      <p:sp>
        <p:nvSpPr>
          <p:cNvPr id="12" name="Kuvan paikkamerkki 11"/>
          <p:cNvSpPr>
            <a:spLocks noGrp="1"/>
          </p:cNvSpPr>
          <p:nvPr>
            <p:ph type="pic" sz="quarter" idx="14" hasCustomPrompt="1"/>
          </p:nvPr>
        </p:nvSpPr>
        <p:spPr bwMode="hidden">
          <a:xfrm>
            <a:off x="0" y="0"/>
            <a:ext cx="12192000" cy="580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i-FI"/>
              <a:t>Vedä kuva paikkamerkkiin tai</a:t>
            </a:r>
            <a:br>
              <a:rPr lang="fi-FI"/>
            </a:br>
            <a:r>
              <a:rPr lang="fi-FI"/>
              <a:t>lisää napsauttamalla kuvaketta</a:t>
            </a:r>
          </a:p>
        </p:txBody>
      </p:sp>
      <p:sp>
        <p:nvSpPr>
          <p:cNvPr id="5" name="Tekstin paikkamerkki 3">
            <a:extLst>
              <a:ext uri="{FF2B5EF4-FFF2-40B4-BE49-F238E27FC236}">
                <a16:creationId xmlns:a16="http://schemas.microsoft.com/office/drawing/2014/main" id="{2CA83F02-F75C-41E6-8063-D1CDE2812214}"/>
              </a:ext>
            </a:extLst>
          </p:cNvPr>
          <p:cNvSpPr>
            <a:spLocks noGrp="1" noChangeAspect="1"/>
          </p:cNvSpPr>
          <p:nvPr>
            <p:ph type="body" sz="quarter" idx="11" hasCustomPrompt="1"/>
          </p:nvPr>
        </p:nvSpPr>
        <p:spPr bwMode="black">
          <a:xfrm>
            <a:off x="9558000" y="175145"/>
            <a:ext cx="2340000" cy="759002"/>
          </a:xfrm>
          <a:blipFill>
            <a:blip r:embed="rId2"/>
            <a:stretch>
              <a:fillRect t="-35854"/>
            </a:stretch>
          </a:blipFill>
        </p:spPr>
        <p:txBody>
          <a:bodyPr/>
          <a:lstStyle>
            <a:lvl1pPr marL="0" indent="0" algn="ctr">
              <a:buNone/>
              <a:defRPr>
                <a:noFill/>
              </a:defRPr>
            </a:lvl1pPr>
          </a:lstStyle>
          <a:p>
            <a:pPr lvl="0"/>
            <a:r>
              <a:rPr lang="fi-FI" dirty="0"/>
              <a:t>vain logo</a:t>
            </a:r>
          </a:p>
        </p:txBody>
      </p:sp>
    </p:spTree>
    <p:extLst>
      <p:ext uri="{BB962C8B-B14F-4D97-AF65-F5344CB8AC3E}">
        <p14:creationId xmlns:p14="http://schemas.microsoft.com/office/powerpoint/2010/main" val="3255732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868329"/>
            <a:ext cx="7008000" cy="4424895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6000" y="6381328"/>
            <a:ext cx="1079960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839416" y="6381328"/>
            <a:ext cx="3816584" cy="324000"/>
          </a:xfrm>
        </p:spPr>
        <p:txBody>
          <a:bodyPr anchor="b"/>
          <a:lstStyle/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8132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778729"/>
            <a:ext cx="7008000" cy="960000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949101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-sisältö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10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4368000" cy="6858000"/>
          </a:xfrm>
          <a:solidFill>
            <a:schemeClr val="bg1">
              <a:lumMod val="85000"/>
            </a:schemeClr>
          </a:solidFill>
        </p:spPr>
        <p:txBody>
          <a:bodyPr anchor="ctr"/>
          <a:lstStyle>
            <a:lvl1pPr marL="239994" indent="0" algn="ctr">
              <a:buNone/>
              <a:defRPr sz="2667" baseline="0"/>
            </a:lvl1pPr>
          </a:lstStyle>
          <a:p>
            <a:r>
              <a:rPr lang="fi-FI" dirty="0"/>
              <a:t>Vedä kuva paikkamerkkiin tai lisää napsauttamalla kuvaketta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656000" y="1868331"/>
            <a:ext cx="7008000" cy="2472000"/>
          </a:xfrm>
        </p:spPr>
        <p:txBody>
          <a:bodyPr>
            <a:noAutofit/>
          </a:bodyPr>
          <a:lstStyle>
            <a:lvl1pPr>
              <a:defRPr sz="2400"/>
            </a:lvl1pPr>
            <a:lvl2pPr marL="365991" indent="0">
              <a:buNone/>
              <a:defRPr sz="3200"/>
            </a:lvl2pPr>
            <a:lvl3pPr>
              <a:defRPr sz="2667"/>
            </a:lvl3pPr>
            <a:lvl4pPr>
              <a:defRPr sz="2667"/>
            </a:lvl4pPr>
            <a:lvl5pPr>
              <a:defRPr sz="2667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6000" y="6381328"/>
            <a:ext cx="115196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839416" y="6381328"/>
            <a:ext cx="3816584" cy="324000"/>
          </a:xfrm>
        </p:spPr>
        <p:txBody>
          <a:bodyPr anchor="b"/>
          <a:lstStyle/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8132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56000" y="778731"/>
            <a:ext cx="7008000" cy="960000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3" hasCustomPrompt="1"/>
          </p:nvPr>
        </p:nvSpPr>
        <p:spPr>
          <a:xfrm>
            <a:off x="4656667" y="4460331"/>
            <a:ext cx="7008000" cy="18974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65991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2pPr>
            <a:lvl3pPr marL="81598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3pPr>
            <a:lvl4pPr marL="119997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4pPr>
            <a:lvl5pPr marL="1583960" indent="0">
              <a:buNone/>
              <a:defRPr sz="2667">
                <a:solidFill>
                  <a:schemeClr val="accent6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fi-FI"/>
              <a:t>Kirjoita kuvateksti ja –lähde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6719357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655840" y="6400378"/>
            <a:ext cx="115212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 anchor="b"/>
          <a:lstStyle/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414000" y="640037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90855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ogollinen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655840" y="6398318"/>
            <a:ext cx="115212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839416" y="6398318"/>
            <a:ext cx="3816424" cy="324000"/>
          </a:xfrm>
        </p:spPr>
        <p:txBody>
          <a:bodyPr anchor="b"/>
          <a:lstStyle/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414000" y="639831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3449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400378"/>
            <a:ext cx="79208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 anchor="b"/>
          <a:lstStyle/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40037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46BE63EC-6095-471C-AE85-15611494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41531218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600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yntikort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4655840" y="6400378"/>
            <a:ext cx="1152128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 anchor="b"/>
          <a:lstStyle/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414000" y="640037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1097280"/>
            <a:ext cx="5544000" cy="473155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tehtävänimike</a:t>
            </a:r>
            <a:br>
              <a:rPr lang="fi-FI" dirty="0"/>
            </a:br>
            <a:br>
              <a:rPr lang="fi-FI" dirty="0"/>
            </a:br>
            <a:r>
              <a:rPr lang="fi-FI" dirty="0"/>
              <a:t>p. 00 0000 000, 000 000 000</a:t>
            </a:r>
            <a:br>
              <a:rPr lang="fi-FI" dirty="0"/>
            </a:br>
            <a:r>
              <a:rPr lang="fi-FI" dirty="0" err="1"/>
              <a:t>etunimi.sukunimi@yrittajat.fi</a:t>
            </a:r>
            <a:br>
              <a:rPr lang="fi-FI" dirty="0"/>
            </a:br>
            <a:br>
              <a:rPr lang="fi-FI" dirty="0"/>
            </a:br>
            <a:r>
              <a:rPr lang="fi-FI" dirty="0"/>
              <a:t>Twitter:</a:t>
            </a:r>
            <a:br>
              <a:rPr lang="fi-FI" dirty="0"/>
            </a:br>
            <a:r>
              <a:rPr lang="fi-FI" dirty="0"/>
              <a:t>Instagram:</a:t>
            </a:r>
            <a:br>
              <a:rPr lang="fi-FI" dirty="0"/>
            </a:br>
            <a:r>
              <a:rPr lang="fi-FI" dirty="0"/>
              <a:t>Facebook:</a:t>
            </a:r>
            <a:br>
              <a:rPr lang="fi-FI" dirty="0"/>
            </a:br>
            <a:br>
              <a:rPr lang="fi-FI" dirty="0"/>
            </a:br>
            <a:r>
              <a:rPr lang="fi-FI" dirty="0" err="1"/>
              <a:t>yrittajat.fi</a:t>
            </a:r>
            <a:endParaRPr lang="fi-FI" dirty="0"/>
          </a:p>
        </p:txBody>
      </p:sp>
      <p:sp>
        <p:nvSpPr>
          <p:cNvPr id="8" name="Kuvan paikkamerkki 7"/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097280"/>
            <a:ext cx="6096000" cy="4731552"/>
          </a:xfrm>
          <a:noFill/>
        </p:spPr>
        <p:txBody>
          <a:bodyPr anchor="ctr"/>
          <a:lstStyle>
            <a:lvl1pPr marL="239994" indent="0" algn="ctr">
              <a:spcBef>
                <a:spcPts val="0"/>
              </a:spcBef>
              <a:buNone/>
              <a:defRPr sz="2667"/>
            </a:lvl1pPr>
          </a:lstStyle>
          <a:p>
            <a:r>
              <a:rPr lang="fi-FI" dirty="0"/>
              <a:t>Vedä kuva paikkamerkkiin tai</a:t>
            </a:r>
            <a:br>
              <a:rPr lang="fi-FI" dirty="0"/>
            </a:br>
            <a:r>
              <a:rPr lang="fi-FI" dirty="0"/>
              <a:t>lisää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9998797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46" y="2237780"/>
            <a:ext cx="6132909" cy="238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89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tsikko, diagrammi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14000" y="0"/>
            <a:ext cx="11248354" cy="1116000"/>
          </a:xfrm>
          <a:prstGeom prst="rect">
            <a:avLst/>
          </a:prstGeom>
        </p:spPr>
        <p:txBody>
          <a:bodyPr/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5959733" y="6512754"/>
            <a:ext cx="1213340" cy="324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998904" y="6515944"/>
            <a:ext cx="4950071" cy="324000"/>
          </a:xfrm>
          <a:prstGeom prst="rect">
            <a:avLst/>
          </a:prstGeom>
        </p:spPr>
        <p:txBody>
          <a:bodyPr/>
          <a:lstStyle/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515944"/>
            <a:ext cx="576000" cy="324000"/>
          </a:xfrm>
          <a:prstGeom prst="rect">
            <a:avLst/>
          </a:prstGeom>
        </p:spPr>
        <p:txBody>
          <a:bodyPr/>
          <a:lstStyle/>
          <a:p>
            <a:fld id="{B1CB82E3-9E00-42C2-B472-7419D5A22153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uora yhdysviiva 7"/>
          <p:cNvCxnSpPr/>
          <p:nvPr/>
        </p:nvCxnSpPr>
        <p:spPr>
          <a:xfrm>
            <a:off x="414000" y="5841312"/>
            <a:ext cx="11258135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38656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14000" y="2024532"/>
            <a:ext cx="11778000" cy="67546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Alueraportti, XXX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459038" y="4690463"/>
            <a:ext cx="2346257" cy="911447"/>
          </a:xfrm>
          <a:prstGeom prst="rect">
            <a:avLst/>
          </a:prstGeom>
        </p:spPr>
      </p:pic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58BF3A17-CBF0-4A75-A58C-DF4A63495EE0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2708920"/>
            <a:ext cx="12240000" cy="3321288"/>
          </a:xfrm>
          <a:custGeom>
            <a:avLst/>
            <a:gdLst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8475776 w 9139203"/>
              <a:gd name="connsiteY3" fmla="*/ 993655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8988" h="3429000">
                <a:moveTo>
                  <a:pt x="0" y="0"/>
                </a:moveTo>
                <a:lnTo>
                  <a:pt x="9139203" y="0"/>
                </a:lnTo>
                <a:lnTo>
                  <a:pt x="9139203" y="593776"/>
                </a:lnTo>
                <a:cubicBezTo>
                  <a:pt x="9152176" y="770920"/>
                  <a:pt x="9145726" y="895819"/>
                  <a:pt x="9148988" y="1046840"/>
                </a:cubicBezTo>
                <a:lnTo>
                  <a:pt x="9139203" y="1432952"/>
                </a:lnTo>
                <a:lnTo>
                  <a:pt x="9139203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>
            <a:lvl1pPr marL="10584" indent="0" algn="ctr">
              <a:buNone/>
              <a:tabLst/>
              <a:defRPr baseline="0"/>
            </a:lvl1pPr>
          </a:lstStyle>
          <a:p>
            <a:r>
              <a:rPr lang="fi-FI" dirty="0"/>
              <a:t>Vedä kuva </a:t>
            </a:r>
            <a:r>
              <a:rPr lang="fi-FI" dirty="0" err="1"/>
              <a:t>painapsauttaallakkamerkkiin</a:t>
            </a:r>
            <a:r>
              <a:rPr lang="fi-FI" dirty="0"/>
              <a:t> tai </a:t>
            </a:r>
            <a:br>
              <a:rPr lang="fi-FI" dirty="0"/>
            </a:br>
            <a:r>
              <a:rPr lang="fi-FI" dirty="0"/>
              <a:t>lisää kuvaketta</a:t>
            </a:r>
          </a:p>
        </p:txBody>
      </p:sp>
    </p:spTree>
    <p:extLst>
      <p:ext uri="{BB962C8B-B14F-4D97-AF65-F5344CB8AC3E}">
        <p14:creationId xmlns:p14="http://schemas.microsoft.com/office/powerpoint/2010/main" val="3994602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tsikko ja sisältö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379268"/>
            <a:ext cx="936104" cy="324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39416" y="6379268"/>
            <a:ext cx="4248472" cy="324000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37926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Otsikko 6">
            <a:extLst>
              <a:ext uri="{FF2B5EF4-FFF2-40B4-BE49-F238E27FC236}">
                <a16:creationId xmlns:a16="http://schemas.microsoft.com/office/drawing/2014/main" id="{46BE63EC-6095-471C-AE85-15611494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43280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sanvaih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417368"/>
            <a:ext cx="1008112" cy="324000"/>
          </a:xfrm>
          <a:prstGeom prst="rect">
            <a:avLst/>
          </a:prstGeom>
        </p:spPr>
        <p:txBody>
          <a:bodyPr anchor="b"/>
          <a:lstStyle>
            <a:lvl1pPr>
              <a:defRPr>
                <a:noFill/>
              </a:defRPr>
            </a:lvl1pPr>
          </a:lstStyle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990000" y="6417368"/>
            <a:ext cx="3665840" cy="324000"/>
          </a:xfrm>
        </p:spPr>
        <p:txBody>
          <a:bodyPr anchor="b"/>
          <a:lstStyle>
            <a:lvl1pPr>
              <a:defRPr>
                <a:noFill/>
              </a:defRPr>
            </a:lvl1pPr>
          </a:lstStyle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417368"/>
            <a:ext cx="576000" cy="324000"/>
          </a:xfrm>
          <a:prstGeom prst="rect">
            <a:avLst/>
          </a:prstGeom>
        </p:spPr>
        <p:txBody>
          <a:bodyPr anchor="b"/>
          <a:lstStyle>
            <a:lvl1pPr>
              <a:defRPr>
                <a:noFill/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04021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sanvaihto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36000" y="1128000"/>
            <a:ext cx="9144000" cy="2400000"/>
          </a:xfrm>
        </p:spPr>
        <p:txBody>
          <a:bodyPr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36000" y="3600000"/>
            <a:ext cx="9144000" cy="165600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388793"/>
            <a:ext cx="1944216" cy="324001"/>
          </a:xfrm>
          <a:prstGeom prst="rect">
            <a:avLst/>
          </a:prstGeom>
        </p:spPr>
        <p:txBody>
          <a:bodyPr anchor="b"/>
          <a:lstStyle>
            <a:lvl1pPr>
              <a:defRPr>
                <a:noFill/>
              </a:defRPr>
            </a:lvl1pPr>
          </a:lstStyle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990000" y="6388793"/>
            <a:ext cx="3665840" cy="324000"/>
          </a:xfrm>
        </p:spPr>
        <p:txBody>
          <a:bodyPr anchor="b"/>
          <a:lstStyle>
            <a:lvl1pPr>
              <a:defRPr>
                <a:noFill/>
              </a:defRPr>
            </a:lvl1pPr>
          </a:lstStyle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388794"/>
            <a:ext cx="576000" cy="324000"/>
          </a:xfrm>
          <a:prstGeom prst="rect">
            <a:avLst/>
          </a:prstGeom>
        </p:spPr>
        <p:txBody>
          <a:bodyPr anchor="b"/>
          <a:lstStyle>
            <a:lvl1pPr>
              <a:defRPr>
                <a:noFill/>
              </a:defRPr>
            </a:lvl1pPr>
          </a:lstStyle>
          <a:p>
            <a:fld id="{DA6950FC-F01D-432E-92A0-E4475BC39D8F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2444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 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 hasCustomPrompt="1"/>
          </p:nvPr>
        </p:nvSpPr>
        <p:spPr>
          <a:xfrm>
            <a:off x="414000" y="776532"/>
            <a:ext cx="11778000" cy="1200000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Pk-yritysbarometri, 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 hasCustomPrompt="1"/>
          </p:nvPr>
        </p:nvSpPr>
        <p:spPr>
          <a:xfrm>
            <a:off x="414000" y="2024532"/>
            <a:ext cx="11778000" cy="67546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Alueraportti, XXX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459038" y="4690463"/>
            <a:ext cx="2346257" cy="911447"/>
          </a:xfrm>
          <a:prstGeom prst="rect">
            <a:avLst/>
          </a:prstGeom>
        </p:spPr>
      </p:pic>
      <p:sp>
        <p:nvSpPr>
          <p:cNvPr id="14" name="Kuvan paikkamerkki 13">
            <a:extLst>
              <a:ext uri="{FF2B5EF4-FFF2-40B4-BE49-F238E27FC236}">
                <a16:creationId xmlns:a16="http://schemas.microsoft.com/office/drawing/2014/main" id="{58BF3A17-CBF0-4A75-A58C-DF4A63495EE0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0" y="2708920"/>
            <a:ext cx="12240000" cy="3321288"/>
          </a:xfrm>
          <a:custGeom>
            <a:avLst/>
            <a:gdLst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8475776 w 9139203"/>
              <a:gd name="connsiteY3" fmla="*/ 993655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0063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54358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39203"/>
              <a:gd name="connsiteY0" fmla="*/ 0 h 3429000"/>
              <a:gd name="connsiteX1" fmla="*/ 9139203 w 9139203"/>
              <a:gd name="connsiteY1" fmla="*/ 0 h 3429000"/>
              <a:gd name="connsiteX2" fmla="*/ 9139203 w 9139203"/>
              <a:gd name="connsiteY2" fmla="*/ 567654 h 3429000"/>
              <a:gd name="connsiteX3" fmla="*/ 9129679 w 9139203"/>
              <a:gd name="connsiteY3" fmla="*/ 1033544 h 3429000"/>
              <a:gd name="connsiteX4" fmla="*/ 9139203 w 9139203"/>
              <a:gd name="connsiteY4" fmla="*/ 1432952 h 3429000"/>
              <a:gd name="connsiteX5" fmla="*/ 9139203 w 9139203"/>
              <a:gd name="connsiteY5" fmla="*/ 3429000 h 3429000"/>
              <a:gd name="connsiteX6" fmla="*/ 0 w 9139203"/>
              <a:gd name="connsiteY6" fmla="*/ 3429000 h 3429000"/>
              <a:gd name="connsiteX7" fmla="*/ 0 w 9139203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67654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  <a:gd name="connsiteX0" fmla="*/ 0 w 9148988"/>
              <a:gd name="connsiteY0" fmla="*/ 0 h 3429000"/>
              <a:gd name="connsiteX1" fmla="*/ 9139203 w 9148988"/>
              <a:gd name="connsiteY1" fmla="*/ 0 h 3429000"/>
              <a:gd name="connsiteX2" fmla="*/ 9139203 w 9148988"/>
              <a:gd name="connsiteY2" fmla="*/ 593776 h 3429000"/>
              <a:gd name="connsiteX3" fmla="*/ 9148988 w 9148988"/>
              <a:gd name="connsiteY3" fmla="*/ 1046840 h 3429000"/>
              <a:gd name="connsiteX4" fmla="*/ 9139203 w 9148988"/>
              <a:gd name="connsiteY4" fmla="*/ 1432952 h 3429000"/>
              <a:gd name="connsiteX5" fmla="*/ 9139203 w 9148988"/>
              <a:gd name="connsiteY5" fmla="*/ 3429000 h 3429000"/>
              <a:gd name="connsiteX6" fmla="*/ 0 w 9148988"/>
              <a:gd name="connsiteY6" fmla="*/ 3429000 h 3429000"/>
              <a:gd name="connsiteX7" fmla="*/ 0 w 9148988"/>
              <a:gd name="connsiteY7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8988" h="3429000">
                <a:moveTo>
                  <a:pt x="0" y="0"/>
                </a:moveTo>
                <a:lnTo>
                  <a:pt x="9139203" y="0"/>
                </a:lnTo>
                <a:lnTo>
                  <a:pt x="9139203" y="593776"/>
                </a:lnTo>
                <a:cubicBezTo>
                  <a:pt x="9152176" y="770920"/>
                  <a:pt x="9145726" y="895819"/>
                  <a:pt x="9148988" y="1046840"/>
                </a:cubicBezTo>
                <a:lnTo>
                  <a:pt x="9139203" y="1432952"/>
                </a:lnTo>
                <a:lnTo>
                  <a:pt x="9139203" y="3429000"/>
                </a:lnTo>
                <a:lnTo>
                  <a:pt x="0" y="3429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path path="rect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anchor="ctr">
            <a:noAutofit/>
          </a:bodyPr>
          <a:lstStyle>
            <a:lvl1pPr marL="10584" indent="0" algn="ctr">
              <a:buNone/>
              <a:tabLst/>
              <a:defRPr baseline="0"/>
            </a:lvl1pPr>
          </a:lstStyle>
          <a:p>
            <a:r>
              <a:rPr lang="fi-FI" dirty="0"/>
              <a:t>Vedä kuva </a:t>
            </a:r>
            <a:r>
              <a:rPr lang="fi-FI" dirty="0" err="1"/>
              <a:t>painapsauttaallakkamerkkiin</a:t>
            </a:r>
            <a:r>
              <a:rPr lang="fi-FI" dirty="0"/>
              <a:t> tai </a:t>
            </a:r>
            <a:br>
              <a:rPr lang="fi-FI" dirty="0"/>
            </a:br>
            <a:r>
              <a:rPr lang="fi-FI" dirty="0"/>
              <a:t>lisää kuvaketta</a:t>
            </a:r>
          </a:p>
        </p:txBody>
      </p:sp>
    </p:spTree>
    <p:extLst>
      <p:ext uri="{BB962C8B-B14F-4D97-AF65-F5344CB8AC3E}">
        <p14:creationId xmlns:p14="http://schemas.microsoft.com/office/powerpoint/2010/main" val="222637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diagrammi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 dirty="0"/>
              <a:t>Lisää lähdetieto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400378"/>
            <a:ext cx="1080120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 anchor="b"/>
          <a:lstStyle/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14000" y="6400378"/>
            <a:ext cx="4254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cxnSp>
        <p:nvCxnSpPr>
          <p:cNvPr id="8" name="Suora yhdysviiva 7"/>
          <p:cNvCxnSpPr/>
          <p:nvPr/>
        </p:nvCxnSpPr>
        <p:spPr>
          <a:xfrm>
            <a:off x="414000" y="5841312"/>
            <a:ext cx="1125813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tsikko 8">
            <a:extLst>
              <a:ext uri="{FF2B5EF4-FFF2-40B4-BE49-F238E27FC236}">
                <a16:creationId xmlns:a16="http://schemas.microsoft.com/office/drawing/2014/main" id="{09AE56AE-2C12-4176-879E-9B5423F76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160411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, sisältö ja läh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14000" y="1416000"/>
            <a:ext cx="11248354" cy="432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4655840" y="6400378"/>
            <a:ext cx="1152127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839416" y="6400378"/>
            <a:ext cx="3816424" cy="324000"/>
          </a:xfrm>
        </p:spPr>
        <p:txBody>
          <a:bodyPr anchor="b"/>
          <a:lstStyle/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420200" y="6400378"/>
            <a:ext cx="419216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7" name="Tekstin paikkamerkki 13"/>
          <p:cNvSpPr>
            <a:spLocks noGrp="1"/>
          </p:cNvSpPr>
          <p:nvPr>
            <p:ph type="body" sz="quarter" idx="13" hasCustomPrompt="1"/>
          </p:nvPr>
        </p:nvSpPr>
        <p:spPr>
          <a:xfrm>
            <a:off x="414000" y="5856000"/>
            <a:ext cx="9714000" cy="396000"/>
          </a:xfrm>
        </p:spPr>
        <p:txBody>
          <a:bodyPr tIns="0" bIns="0">
            <a:noAutofit/>
          </a:bodyPr>
          <a:lstStyle>
            <a:lvl1pPr marL="0" indent="0">
              <a:buNone/>
              <a:defRPr sz="1600" i="1">
                <a:solidFill>
                  <a:schemeClr val="tx1"/>
                </a:solidFill>
              </a:defRPr>
            </a:lvl1pPr>
            <a:lvl2pPr marL="341991" indent="0">
              <a:buNone/>
              <a:defRPr sz="1200"/>
            </a:lvl2pPr>
            <a:lvl3pPr marL="629984" indent="0">
              <a:buNone/>
              <a:defRPr sz="1200"/>
            </a:lvl3pPr>
            <a:lvl4pPr marL="917977" indent="0">
              <a:buNone/>
              <a:defRPr sz="1200"/>
            </a:lvl4pPr>
            <a:lvl5pPr marL="1205970" indent="0">
              <a:buNone/>
              <a:defRPr sz="1200"/>
            </a:lvl5pPr>
          </a:lstStyle>
          <a:p>
            <a:pPr lvl="0"/>
            <a:r>
              <a:rPr lang="fi-FI"/>
              <a:t>Lisää lähdetieto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098625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1400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51880" y="1416000"/>
            <a:ext cx="5510474" cy="4535083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4655840" y="6381328"/>
            <a:ext cx="1080120" cy="324000"/>
          </a:xfrm>
          <a:prstGeom prst="rect">
            <a:avLst/>
          </a:prstGeom>
        </p:spPr>
        <p:txBody>
          <a:bodyPr anchor="b"/>
          <a:lstStyle/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767408" y="6381328"/>
            <a:ext cx="3888432" cy="324000"/>
          </a:xfrm>
        </p:spPr>
        <p:txBody>
          <a:bodyPr anchor="b"/>
          <a:lstStyle/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414000" y="6381328"/>
            <a:ext cx="353408" cy="324000"/>
          </a:xfrm>
          <a:prstGeom prst="rect">
            <a:avLst/>
          </a:prstGeom>
        </p:spPr>
        <p:txBody>
          <a:bodyPr anchor="b"/>
          <a:lstStyle>
            <a:lvl1pPr>
              <a:defRPr sz="1000"/>
            </a:lvl1pPr>
          </a:lstStyle>
          <a:p>
            <a:fld id="{DA6950FC-F01D-432E-92A0-E4475BC39D8F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Otsikko 7">
            <a:extLst>
              <a:ext uri="{FF2B5EF4-FFF2-40B4-BE49-F238E27FC236}">
                <a16:creationId xmlns:a16="http://schemas.microsoft.com/office/drawing/2014/main" id="{0381782D-255F-4853-838D-BA013CF68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537768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13999" y="0"/>
            <a:ext cx="11248353" cy="11160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14000" y="1416000"/>
            <a:ext cx="11248354" cy="4680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  <a:p>
            <a:pPr lvl="5"/>
            <a:r>
              <a:rPr lang="fi-FI" dirty="0"/>
              <a:t>6</a:t>
            </a:r>
          </a:p>
          <a:p>
            <a:pPr lvl="6"/>
            <a:r>
              <a:rPr lang="fi-FI" dirty="0"/>
              <a:t>7</a:t>
            </a:r>
          </a:p>
          <a:p>
            <a:pPr lvl="7"/>
            <a:r>
              <a:rPr lang="fi-FI" dirty="0"/>
              <a:t>8</a:t>
            </a:r>
          </a:p>
          <a:p>
            <a:pPr lvl="8"/>
            <a:r>
              <a:rPr lang="fi-FI" dirty="0"/>
              <a:t>9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655840" y="6388793"/>
            <a:ext cx="902013" cy="324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11.2.2020</a:t>
            </a: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3999" y="6388793"/>
            <a:ext cx="4241841" cy="324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A2C7EF01-53DD-4B87-9D01-F43C9F92A23F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53" y="6221644"/>
            <a:ext cx="4812176" cy="609859"/>
          </a:xfrm>
          <a:prstGeom prst="rect">
            <a:avLst/>
          </a:prstGeom>
        </p:spPr>
      </p:pic>
      <p:pic>
        <p:nvPicPr>
          <p:cNvPr id="9" name="Picture 4" descr="Logo_R230 G15 B40">
            <a:extLst>
              <a:ext uri="{FF2B5EF4-FFF2-40B4-BE49-F238E27FC236}">
                <a16:creationId xmlns:a16="http://schemas.microsoft.com/office/drawing/2014/main" id="{2837CB1B-C011-4BC9-BC4F-D34DE2A764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029" y="6453336"/>
            <a:ext cx="1292325" cy="23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F1D5E132-BB92-4920-9858-09F682693116}"/>
              </a:ext>
            </a:extLst>
          </p:cNvPr>
          <p:cNvSpPr txBox="1">
            <a:spLocks/>
          </p:cNvSpPr>
          <p:nvPr userDrawn="1"/>
        </p:nvSpPr>
        <p:spPr>
          <a:xfrm>
            <a:off x="10200456" y="6234642"/>
            <a:ext cx="1577545" cy="23609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377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1000" dirty="0">
                <a:latin typeface="Arial" panose="020B0604020202020204" pitchFamily="34" charset="0"/>
                <a:cs typeface="Arial" panose="020B0604020202020204" pitchFamily="34" charset="0"/>
              </a:rPr>
              <a:t>Tutkimuksen toteuttaja</a:t>
            </a:r>
          </a:p>
        </p:txBody>
      </p:sp>
    </p:spTree>
    <p:extLst>
      <p:ext uri="{BB962C8B-B14F-4D97-AF65-F5344CB8AC3E}">
        <p14:creationId xmlns:p14="http://schemas.microsoft.com/office/powerpoint/2010/main" val="39484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  <p:sldLayoutId id="2147484456" r:id="rId8"/>
    <p:sldLayoutId id="2147484457" r:id="rId9"/>
    <p:sldLayoutId id="2147484458" r:id="rId10"/>
    <p:sldLayoutId id="2147484459" r:id="rId11"/>
    <p:sldLayoutId id="2147484460" r:id="rId12"/>
    <p:sldLayoutId id="2147484461" r:id="rId13"/>
    <p:sldLayoutId id="2147484462" r:id="rId14"/>
    <p:sldLayoutId id="2147484463" r:id="rId15"/>
    <p:sldLayoutId id="2147484464" r:id="rId16"/>
    <p:sldLayoutId id="2147484465" r:id="rId17"/>
    <p:sldLayoutId id="2147484466" r:id="rId18"/>
    <p:sldLayoutId id="2147484467" r:id="rId19"/>
    <p:sldLayoutId id="2147484468" r:id="rId20"/>
    <p:sldLayoutId id="2147484469" r:id="rId21"/>
    <p:sldLayoutId id="2147484470" r:id="rId22"/>
    <p:sldLayoutId id="2147484471" r:id="rId23"/>
    <p:sldLayoutId id="2147484472" r:id="rId24"/>
  </p:sldLayoutIdLst>
  <p:hf sldNum="0" hdr="0" dt="0"/>
  <p:txStyles>
    <p:titleStyle>
      <a:lvl1pPr algn="l" defTabSz="914377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99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9984" indent="-263993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5597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6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95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20794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261593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023924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3407915" indent="-239994" algn="l" defTabSz="914377" rtl="0" eaLnBrk="1" latinLnBrk="0" hangingPunct="1">
        <a:spcBef>
          <a:spcPct val="20000"/>
        </a:spcBef>
        <a:buClr>
          <a:srgbClr val="000000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tsikko 13">
            <a:extLst>
              <a:ext uri="{FF2B5EF4-FFF2-40B4-BE49-F238E27FC236}">
                <a16:creationId xmlns:a16="http://schemas.microsoft.com/office/drawing/2014/main" id="{CD551501-FBF5-4E76-9E0B-4E3C791831F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414000" y="776532"/>
            <a:ext cx="11778000" cy="1200000"/>
          </a:xfrm>
        </p:spPr>
        <p:txBody>
          <a:bodyPr/>
          <a:lstStyle/>
          <a:p>
            <a:r>
              <a:rPr lang="fi-FI" dirty="0"/>
              <a:t>Pk-yritysbarometri, kevät 2022</a:t>
            </a:r>
          </a:p>
        </p:txBody>
      </p:sp>
      <p:sp>
        <p:nvSpPr>
          <p:cNvPr id="15" name="Alaotsikko 14">
            <a:extLst>
              <a:ext uri="{FF2B5EF4-FFF2-40B4-BE49-F238E27FC236}">
                <a16:creationId xmlns:a16="http://schemas.microsoft.com/office/drawing/2014/main" id="{C7925593-E295-48D9-B23B-E435F51AEA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Seuturaportti, Savon Yrittäjät</a:t>
            </a:r>
          </a:p>
        </p:txBody>
      </p:sp>
      <p:pic>
        <p:nvPicPr>
          <p:cNvPr id="24" name="Kuvan paikkamerkki 23">
            <a:extLst>
              <a:ext uri="{FF2B5EF4-FFF2-40B4-BE49-F238E27FC236}">
                <a16:creationId xmlns:a16="http://schemas.microsoft.com/office/drawing/2014/main" id="{98B048B7-FB46-4AB4-BBAD-AA2638BCE07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" r="7"/>
          <a:stretch/>
        </p:blipFill>
        <p:spPr>
          <a:xfrm>
            <a:off x="0" y="2708920"/>
            <a:ext cx="12240000" cy="3321288"/>
          </a:xfrm>
        </p:spPr>
      </p:pic>
    </p:spTree>
    <p:extLst>
      <p:ext uri="{BB962C8B-B14F-4D97-AF65-F5344CB8AC3E}">
        <p14:creationId xmlns:p14="http://schemas.microsoft.com/office/powerpoint/2010/main" val="2922980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graphicFrame>
        <p:nvGraphicFramePr>
          <p:cNvPr id="9" name="Sisällön paikkamerkki 2">
            <a:extLst>
              <a:ext uri="{FF2B5EF4-FFF2-40B4-BE49-F238E27FC236}">
                <a16:creationId xmlns:a16="http://schemas.microsoft.com/office/drawing/2014/main" id="{48FECA1C-2C6A-468A-8F48-E57FD0C558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3687156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tsikko 6">
            <a:extLst>
              <a:ext uri="{FF2B5EF4-FFF2-40B4-BE49-F238E27FC236}">
                <a16:creationId xmlns:a16="http://schemas.microsoft.com/office/drawing/2014/main" id="{040ACBF8-0217-4E4F-9CF6-1251D9F0E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0"/>
            <a:ext cx="11248354" cy="1116000"/>
          </a:xfrm>
        </p:spPr>
        <p:txBody>
          <a:bodyPr/>
          <a:lstStyle/>
          <a:p>
            <a:r>
              <a:rPr lang="fi-FI" dirty="0">
                <a:solidFill>
                  <a:srgbClr val="262626"/>
                </a:solidFill>
              </a:rPr>
              <a:t>9: Mihin käyttötarkoitukseen aikoo ottaa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dirty="0">
                <a:solidFill>
                  <a:srgbClr val="262626"/>
                </a:solidFill>
              </a:rPr>
              <a:t>ulkopuolista rahoitusta 2/2 (%)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n=yritys aikoo ottaa ulkopuolista rahoitusta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2840093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262626"/>
                </a:solidFill>
              </a:rPr>
              <a:t>10: Työllistämisen esteet 1/2 (%)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n=kaikki vastaajat</a:t>
            </a:r>
            <a:endParaRPr lang="fi-FI" sz="1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2813A5C2-6551-4B89-9B44-6E0958AFF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7490526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2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262626"/>
                </a:solidFill>
              </a:rPr>
              <a:t>11: Työllistämisen esteet 2/2 (%)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n=kaikki vastaajat</a:t>
            </a:r>
            <a:endParaRPr lang="fi-FI" sz="1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2813A5C2-6551-4B89-9B44-6E0958AFF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695977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9649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262626"/>
                </a:solidFill>
              </a:rPr>
              <a:t>12: Millä tavoin turvaatte osaavan työvoiman saannin 1/2 (%)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n=kaikki vastaajat</a:t>
            </a:r>
            <a:endParaRPr lang="fi-FI" sz="1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2813A5C2-6551-4B89-9B44-6E0958AFF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139094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1652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262626"/>
                </a:solidFill>
              </a:rPr>
              <a:t>13: Millä tavoin turvaatte osaavan työvoiman saannin 2/2 (%)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n=kaikki vastaajat</a:t>
            </a:r>
            <a:endParaRPr lang="fi-FI" sz="1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2813A5C2-6551-4B89-9B44-6E0958AFF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497153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3428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262626"/>
                </a:solidFill>
              </a:rPr>
              <a:t>14: Sopeutustoimet 1/2 (%)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n=sopeuttamista suunnitellaan</a:t>
            </a:r>
            <a:endParaRPr lang="fi-FI" sz="1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2813A5C2-6551-4B89-9B44-6E0958AFF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7641775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25443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262626"/>
                </a:solidFill>
              </a:rPr>
              <a:t>15: Sopeutustoimet 2/2 (%)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n=sopeuttamista suunnitellaan</a:t>
            </a:r>
            <a:endParaRPr lang="fi-FI" sz="1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2813A5C2-6551-4B89-9B44-6E0958AFF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6564311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15217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262626"/>
                </a:solidFill>
              </a:rPr>
              <a:t>16: Olen suunnitellut toteuttavani omistajanvaihdoksen yrityksessäni seuraavan… (%)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n=kaikki vastaajat</a:t>
            </a:r>
            <a:endParaRPr lang="fi-FI" sz="1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graphicFrame>
        <p:nvGraphicFramePr>
          <p:cNvPr id="9" name="Sisällön paikkamerkki 2">
            <a:extLst>
              <a:ext uri="{FF2B5EF4-FFF2-40B4-BE49-F238E27FC236}">
                <a16:creationId xmlns:a16="http://schemas.microsoft.com/office/drawing/2014/main" id="{3CC26C6F-A179-4CA3-A5FD-31B813E262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7922591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5286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262626"/>
                </a:solidFill>
              </a:rPr>
              <a:t>17: Olen kiinnostunut ostamaan yrityksen tai liiketoiminnan seuraavan… (%)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n=kaikki vastaajat</a:t>
            </a:r>
            <a:endParaRPr lang="fi-FI" sz="1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graphicFrame>
        <p:nvGraphicFramePr>
          <p:cNvPr id="9" name="Sisällön paikkamerkki 2">
            <a:extLst>
              <a:ext uri="{FF2B5EF4-FFF2-40B4-BE49-F238E27FC236}">
                <a16:creationId xmlns:a16="http://schemas.microsoft.com/office/drawing/2014/main" id="{3CC26C6F-A179-4CA3-A5FD-31B813E262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3061134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4980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262626"/>
                </a:solidFill>
              </a:rPr>
              <a:t>18: Miten näette ilmastonmuutoksen hillitsemistoimien vaikuttavan yritykseenne? (%)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n=kaikki vastaajat</a:t>
            </a:r>
            <a:endParaRPr lang="fi-FI" sz="1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graphicFrame>
        <p:nvGraphicFramePr>
          <p:cNvPr id="9" name="Sisällön paikkamerkki 2">
            <a:extLst>
              <a:ext uri="{FF2B5EF4-FFF2-40B4-BE49-F238E27FC236}">
                <a16:creationId xmlns:a16="http://schemas.microsoft.com/office/drawing/2014/main" id="{3CC26C6F-A179-4CA3-A5FD-31B813E262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797529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0861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solidFill>
                  <a:srgbClr val="262626"/>
                </a:solidFill>
              </a:rPr>
              <a:t>1: Suhdannenäkymät lähimmän</a:t>
            </a:r>
            <a:br>
              <a:rPr lang="fi-FI">
                <a:solidFill>
                  <a:srgbClr val="262626"/>
                </a:solidFill>
              </a:rPr>
            </a:br>
            <a:r>
              <a:rPr lang="fi-FI">
                <a:solidFill>
                  <a:srgbClr val="262626"/>
                </a:solidFill>
              </a:rPr>
              <a:t>vuoden aikana (saldoluku %)</a:t>
            </a:r>
            <a:br>
              <a:rPr lang="fi-FI" sz="2400">
                <a:solidFill>
                  <a:srgbClr val="262626"/>
                </a:solidFill>
              </a:rPr>
            </a:br>
            <a:r>
              <a:rPr lang="fi-FI" sz="1400">
                <a:solidFill>
                  <a:srgbClr val="262626"/>
                </a:solidFill>
              </a:rPr>
              <a:t>n=kaikki vastaajat</a:t>
            </a:r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66BACCE-7CBF-46AE-B1A3-B292E0812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1D0C521B-224F-4D58-ABEB-C589E44B5F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935535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88946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>
                <a:solidFill>
                  <a:srgbClr val="262626"/>
                </a:solidFill>
              </a:rPr>
              <a:t>19: Mitä uusia mahdollisuuksia näette liiketoiminnallenne? 1/2 (%)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n=luovat uusia mahdollisuuksia</a:t>
            </a:r>
            <a:endParaRPr lang="fi-FI" sz="1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2813A5C2-6551-4B89-9B44-6E0958AFF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523408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67601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 dirty="0">
                <a:solidFill>
                  <a:srgbClr val="262626"/>
                </a:solidFill>
              </a:rPr>
              <a:t>20: Mitä uusia mahdollisuuksia näette liiketoiminnallenne? 2/2 (%)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n=luovat uusia mahdollisuuksia</a:t>
            </a:r>
            <a:endParaRPr lang="fi-FI" sz="1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2813A5C2-6551-4B89-9B44-6E0958AFF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581406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97455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413421" y="188640"/>
            <a:ext cx="11248354" cy="1116000"/>
          </a:xfrm>
        </p:spPr>
        <p:txBody>
          <a:bodyPr/>
          <a:lstStyle/>
          <a:p>
            <a:r>
              <a:rPr lang="fi-FI" dirty="0">
                <a:solidFill>
                  <a:srgbClr val="262626"/>
                </a:solidFill>
              </a:rPr>
              <a:t>21: Onko yrityksenne kartoittanut oman liiketoiminnan ilmastovaikutuksia? (%)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n=kaikki vastaajat</a:t>
            </a:r>
            <a:endParaRPr lang="fi-FI" sz="1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graphicFrame>
        <p:nvGraphicFramePr>
          <p:cNvPr id="9" name="Sisällön paikkamerkki 2">
            <a:extLst>
              <a:ext uri="{FF2B5EF4-FFF2-40B4-BE49-F238E27FC236}">
                <a16:creationId xmlns:a16="http://schemas.microsoft.com/office/drawing/2014/main" id="{3CC26C6F-A179-4CA3-A5FD-31B813E2627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050154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7844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>
                <a:solidFill>
                  <a:srgbClr val="262626"/>
                </a:solidFill>
              </a:rPr>
              <a:t>22: Onko yrityksenne toteuttanut viimeisen vuoden aikana seuraavia toimia, jotka vähentävät oman liiketoiminnan ilmastovaikutuksia? 1/2 (%)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n=kaikki vastaajat</a:t>
            </a:r>
            <a:endParaRPr lang="fi-FI" sz="1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2813A5C2-6551-4B89-9B44-6E0958AFF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069490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06837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>
                <a:solidFill>
                  <a:srgbClr val="262626"/>
                </a:solidFill>
              </a:rPr>
              <a:t>23: Onko yrityksenne toteuttanut viimeisen vuoden aikana seuraavia toimia, jotka vähentävät oman liiketoiminnan ilmastovaikutuksia? 2/2 (%)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n=kaikki vastaajat</a:t>
            </a:r>
            <a:endParaRPr lang="fi-FI" sz="1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2813A5C2-6551-4B89-9B44-6E0958AFF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2938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02010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200" dirty="0">
                <a:solidFill>
                  <a:srgbClr val="262626"/>
                </a:solidFill>
              </a:rPr>
              <a:t>24: Aikooko yrityksenne toteuttaa seuraavia toimenpiteitä vähentääkseen oman liiketoiminnan ilmastovaikutuksia seuraavan 12 kuukauden aikana? 1/2 (%)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n=kaikki vastaajat</a:t>
            </a:r>
            <a:endParaRPr lang="fi-FI" sz="1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2813A5C2-6551-4B89-9B44-6E0958AFF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111226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625907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200" dirty="0">
                <a:solidFill>
                  <a:srgbClr val="262626"/>
                </a:solidFill>
              </a:rPr>
              <a:t>25: Aikooko yrityksenne toteuttaa seuraavia toimenpiteitä vähentääkseen oman liiketoiminnan ilmastovaikutuksia seuraavan 12 kuukauden aikana? 2/2 (%)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n=kaikki vastaajat</a:t>
            </a:r>
            <a:endParaRPr lang="fi-FI" sz="1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2813A5C2-6551-4B89-9B44-6E0958AFF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6874603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928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>
                <a:solidFill>
                  <a:srgbClr val="262626"/>
                </a:solidFill>
              </a:rPr>
              <a:t>26: Mistä motivaatio ilmastopäästöjä vähentäviin toimiin on syntynyt 1/2 (%)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n=kaikki vastaajat</a:t>
            </a:r>
            <a:endParaRPr lang="fi-FI" sz="1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2813A5C2-6551-4B89-9B44-6E0958AFF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158732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8892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400" dirty="0">
                <a:solidFill>
                  <a:srgbClr val="262626"/>
                </a:solidFill>
              </a:rPr>
              <a:t>27: Mistä motivaatio ilmastopäästöjä vähentäviin toimiin on syntynyt 2/2 (%)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n=kaikki vastaajat</a:t>
            </a:r>
            <a:endParaRPr lang="fi-FI" sz="1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2813A5C2-6551-4B89-9B44-6E0958AFF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1257904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7955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237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262626"/>
                </a:solidFill>
              </a:rPr>
              <a:t>2: Suhdannenäkymät osatekijöittäin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dirty="0">
                <a:solidFill>
                  <a:srgbClr val="262626"/>
                </a:solidFill>
              </a:rPr>
              <a:t>Liikevaihto (saldoluku %)</a:t>
            </a:r>
            <a:br>
              <a:rPr lang="fi-FI" sz="2400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n=kaikki vastaajat</a:t>
            </a:r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66BACCE-7CBF-46AE-B1A3-B292E0812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1D0C521B-224F-4D58-ABEB-C589E44B5F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4346878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997456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262626"/>
                </a:solidFill>
              </a:rPr>
              <a:t>3: Suhdannenäkymät osatekijöittäin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dirty="0">
                <a:solidFill>
                  <a:srgbClr val="262626"/>
                </a:solidFill>
              </a:rPr>
              <a:t>Henkilökunnan määrä (saldoluku %)</a:t>
            </a:r>
            <a:br>
              <a:rPr lang="fi-FI" sz="2400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n=kaikki vastaajat</a:t>
            </a:r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66BACCE-7CBF-46AE-B1A3-B292E0812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1D0C521B-224F-4D58-ABEB-C589E44B5F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1738775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1966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262626"/>
                </a:solidFill>
              </a:rPr>
              <a:t>4: Suhdannenäkymät osatekijöittäin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dirty="0">
                <a:solidFill>
                  <a:srgbClr val="262626"/>
                </a:solidFill>
              </a:rPr>
              <a:t>Investointiodotukset (saldoluku %)</a:t>
            </a:r>
            <a:br>
              <a:rPr lang="fi-FI" sz="2400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n=kaikki vastaajat</a:t>
            </a:r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66BACCE-7CBF-46AE-B1A3-B292E0812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1D0C521B-224F-4D58-ABEB-C589E44B5F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957585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39328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262626"/>
                </a:solidFill>
              </a:rPr>
              <a:t>5: Suhdannenäkymät osatekijöittäin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dirty="0">
                <a:solidFill>
                  <a:srgbClr val="262626"/>
                </a:solidFill>
              </a:rPr>
              <a:t>Yrityksen kannattavuus (saldoluku %)</a:t>
            </a:r>
            <a:br>
              <a:rPr lang="fi-FI" sz="2400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n=kaikki vastaajat</a:t>
            </a:r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66BACCE-7CBF-46AE-B1A3-B292E0812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1D0C521B-224F-4D58-ABEB-C589E44B5F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1005274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6107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66BACCE-7CBF-46AE-B1A3-B292E0812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1D0C521B-224F-4D58-ABEB-C589E44B5F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8342819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tsikko 6">
            <a:extLst>
              <a:ext uri="{FF2B5EF4-FFF2-40B4-BE49-F238E27FC236}">
                <a16:creationId xmlns:a16="http://schemas.microsoft.com/office/drawing/2014/main" id="{E0E5CD0D-6D0D-4C8A-96A0-15664805F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0"/>
            <a:ext cx="11248354" cy="1116000"/>
          </a:xfrm>
        </p:spPr>
        <p:txBody>
          <a:bodyPr/>
          <a:lstStyle/>
          <a:p>
            <a:r>
              <a:rPr lang="fi-FI" dirty="0">
                <a:solidFill>
                  <a:srgbClr val="262626"/>
                </a:solidFill>
              </a:rPr>
              <a:t>6: Pk-yritysten kasvuhakuisuus</a:t>
            </a:r>
            <a:br>
              <a:rPr lang="fi-FI" sz="2400" dirty="0">
                <a:solidFill>
                  <a:srgbClr val="262626"/>
                </a:solidFill>
              </a:rPr>
            </a:br>
            <a:r>
              <a:rPr lang="fi-FI" sz="2000" dirty="0">
                <a:solidFill>
                  <a:srgbClr val="262626"/>
                </a:solidFill>
              </a:rPr>
              <a:t>Voimakkaasti ja mahdollisuuksien mukaan kasvavien yritysten osuus kaikista yrityksistä (%) </a:t>
            </a:r>
            <a:r>
              <a:rPr lang="fi-FI" sz="1400" dirty="0">
                <a:solidFill>
                  <a:srgbClr val="262626"/>
                </a:solidFill>
              </a:rPr>
              <a:t>n=kaikki vastaajat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764777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262626"/>
                </a:solidFill>
              </a:rPr>
              <a:t>7: Pk-yritysten rahoitus (%)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n=kaikki vastaajat</a:t>
            </a:r>
            <a:endParaRPr lang="fi-FI" sz="1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2813A5C2-6551-4B89-9B44-6E0958AFF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6877286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4904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262626"/>
                </a:solidFill>
              </a:rPr>
              <a:t>8: Mihin käyttötarkoitukseen aikoo ottaa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dirty="0">
                <a:solidFill>
                  <a:srgbClr val="262626"/>
                </a:solidFill>
              </a:rPr>
              <a:t>ulkopuolista rahoitusta 1/2 (%)</a:t>
            </a:r>
            <a:br>
              <a:rPr lang="fi-FI" dirty="0">
                <a:solidFill>
                  <a:srgbClr val="262626"/>
                </a:solidFill>
              </a:rPr>
            </a:br>
            <a:r>
              <a:rPr lang="fi-FI" sz="1400" dirty="0">
                <a:solidFill>
                  <a:srgbClr val="262626"/>
                </a:solidFill>
              </a:rPr>
              <a:t>n=yritys aikoo ottaa ulkopuolista rahoitusta</a:t>
            </a:r>
            <a:endParaRPr lang="fi-FI" sz="1400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2520FFE6-DDB1-47D1-B647-1C2DBC11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Pk-yritysbarometri, kevät 2022 seuturaportti, 14.2.2022</a:t>
            </a:r>
            <a:endParaRPr lang="fi-FI" dirty="0"/>
          </a:p>
        </p:txBody>
      </p:sp>
      <p:graphicFrame>
        <p:nvGraphicFramePr>
          <p:cNvPr id="8" name="Sisällön paikkamerkki 2">
            <a:extLst>
              <a:ext uri="{FF2B5EF4-FFF2-40B4-BE49-F238E27FC236}">
                <a16:creationId xmlns:a16="http://schemas.microsoft.com/office/drawing/2014/main" id="{2813A5C2-6551-4B89-9B44-6E0958AFF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702366"/>
              </p:ext>
            </p:extLst>
          </p:nvPr>
        </p:nvGraphicFramePr>
        <p:xfrm>
          <a:off x="414338" y="1416050"/>
          <a:ext cx="11247437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7795303"/>
      </p:ext>
    </p:extLst>
  </p:cSld>
  <p:clrMapOvr>
    <a:masterClrMapping/>
  </p:clrMapOvr>
</p:sld>
</file>

<file path=ppt/theme/theme1.xml><?xml version="1.0" encoding="utf-8"?>
<a:theme xmlns:a="http://schemas.openxmlformats.org/drawingml/2006/main" name="Suomen Yrittajat">
  <a:themeElements>
    <a:clrScheme name="Suomen Yrittajat">
      <a:dk1>
        <a:sysClr val="windowText" lastClr="000000"/>
      </a:dk1>
      <a:lt1>
        <a:sysClr val="window" lastClr="FFFFFF"/>
      </a:lt1>
      <a:dk2>
        <a:srgbClr val="00A3DA"/>
      </a:dk2>
      <a:lt2>
        <a:srgbClr val="EEECE1"/>
      </a:lt2>
      <a:accent1>
        <a:srgbClr val="00A3DA"/>
      </a:accent1>
      <a:accent2>
        <a:srgbClr val="000000"/>
      </a:accent2>
      <a:accent3>
        <a:srgbClr val="919191"/>
      </a:accent3>
      <a:accent4>
        <a:srgbClr val="E9573F"/>
      </a:accent4>
      <a:accent5>
        <a:srgbClr val="78BD53"/>
      </a:accent5>
      <a:accent6>
        <a:srgbClr val="114A90"/>
      </a:accent6>
      <a:hlink>
        <a:srgbClr val="00A3DA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50000"/>
          </a:schemeClr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k-yritysbarometri.potx" id="{D832E768-8624-4EC1-82AE-4C98511B0B8C}" vid="{FC379844-04B6-4EBD-8673-CE03A2798A61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B85870CABD4C54C8F6C46FE00A4BFBC" ma:contentTypeVersion="13" ma:contentTypeDescription="Luo uusi asiakirja." ma:contentTypeScope="" ma:versionID="f6d5e2076e27798fc165ab3cd3ad63ec">
  <xsd:schema xmlns:xsd="http://www.w3.org/2001/XMLSchema" xmlns:xs="http://www.w3.org/2001/XMLSchema" xmlns:p="http://schemas.microsoft.com/office/2006/metadata/properties" xmlns:ns2="7db2062f-dd06-4ab5-b722-cb8da37665f7" xmlns:ns3="19c357fc-07a0-419e-a84d-20695d0324f5" targetNamespace="http://schemas.microsoft.com/office/2006/metadata/properties" ma:root="true" ma:fieldsID="8af54cea788b7085616007ddb8fb195f" ns2:_="" ns3:_="">
    <xsd:import namespace="7db2062f-dd06-4ab5-b722-cb8da37665f7"/>
    <xsd:import namespace="19c357fc-07a0-419e-a84d-20695d0324f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2062f-dd06-4ab5-b722-cb8da37665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357fc-07a0-419e-a84d-20695d0324f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8712C0-213E-4A95-995C-8C41BDC9B8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D0253A-5FE7-4818-ACB8-96FB25F54141}">
  <ds:schemaRefs>
    <ds:schemaRef ds:uri="http://schemas.microsoft.com/office/infopath/2007/PartnerControls"/>
    <ds:schemaRef ds:uri="73cf9049-beeb-4cc3-b2f4-b90b9bc8106c"/>
    <ds:schemaRef ds:uri="http://purl.org/dc/terms/"/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2006/documentManagement/types"/>
    <ds:schemaRef ds:uri="5d7bd125-e2e7-4b18-8611-8f5ba5bbf28e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0638ACB6-D605-4C36-8C95-FD22B8684B52}"/>
</file>

<file path=docProps/app.xml><?xml version="1.0" encoding="utf-8"?>
<Properties xmlns="http://schemas.openxmlformats.org/officeDocument/2006/extended-properties" xmlns:vt="http://schemas.openxmlformats.org/officeDocument/2006/docPropsVTypes">
  <Template>Pk-yritysbarometri</Template>
  <TotalTime>977</TotalTime>
  <Words>631</Words>
  <Application>Microsoft Office PowerPoint</Application>
  <PresentationFormat>Laajakuva</PresentationFormat>
  <Paragraphs>59</Paragraphs>
  <Slides>29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29</vt:i4>
      </vt:variant>
    </vt:vector>
  </HeadingPairs>
  <TitlesOfParts>
    <vt:vector size="32" baseType="lpstr">
      <vt:lpstr>Arial</vt:lpstr>
      <vt:lpstr>Calibri</vt:lpstr>
      <vt:lpstr>Suomen Yrittajat</vt:lpstr>
      <vt:lpstr>Pk-yritysbarometri, kevät 2022</vt:lpstr>
      <vt:lpstr>1: Suhdannenäkymät lähimmän vuoden aikana (saldoluku %) n=kaikki vastaajat</vt:lpstr>
      <vt:lpstr>2: Suhdannenäkymät osatekijöittäin Liikevaihto (saldoluku %) n=kaikki vastaajat</vt:lpstr>
      <vt:lpstr>3: Suhdannenäkymät osatekijöittäin Henkilökunnan määrä (saldoluku %) n=kaikki vastaajat</vt:lpstr>
      <vt:lpstr>4: Suhdannenäkymät osatekijöittäin Investointiodotukset (saldoluku %) n=kaikki vastaajat</vt:lpstr>
      <vt:lpstr>5: Suhdannenäkymät osatekijöittäin Yrityksen kannattavuus (saldoluku %) n=kaikki vastaajat</vt:lpstr>
      <vt:lpstr>6: Pk-yritysten kasvuhakuisuus Voimakkaasti ja mahdollisuuksien mukaan kasvavien yritysten osuus kaikista yrityksistä (%) n=kaikki vastaajat</vt:lpstr>
      <vt:lpstr>7: Pk-yritysten rahoitus (%) n=kaikki vastaajat</vt:lpstr>
      <vt:lpstr>8: Mihin käyttötarkoitukseen aikoo ottaa ulkopuolista rahoitusta 1/2 (%) n=yritys aikoo ottaa ulkopuolista rahoitusta</vt:lpstr>
      <vt:lpstr>9: Mihin käyttötarkoitukseen aikoo ottaa ulkopuolista rahoitusta 2/2 (%) n=yritys aikoo ottaa ulkopuolista rahoitusta</vt:lpstr>
      <vt:lpstr>10: Työllistämisen esteet 1/2 (%) n=kaikki vastaajat</vt:lpstr>
      <vt:lpstr>11: Työllistämisen esteet 2/2 (%) n=kaikki vastaajat</vt:lpstr>
      <vt:lpstr>12: Millä tavoin turvaatte osaavan työvoiman saannin 1/2 (%) n=kaikki vastaajat</vt:lpstr>
      <vt:lpstr>13: Millä tavoin turvaatte osaavan työvoiman saannin 2/2 (%) n=kaikki vastaajat</vt:lpstr>
      <vt:lpstr>14: Sopeutustoimet 1/2 (%) n=sopeuttamista suunnitellaan</vt:lpstr>
      <vt:lpstr>15: Sopeutustoimet 2/2 (%) n=sopeuttamista suunnitellaan</vt:lpstr>
      <vt:lpstr>16: Olen suunnitellut toteuttavani omistajanvaihdoksen yrityksessäni seuraavan… (%) n=kaikki vastaajat</vt:lpstr>
      <vt:lpstr>17: Olen kiinnostunut ostamaan yrityksen tai liiketoiminnan seuraavan… (%) n=kaikki vastaajat</vt:lpstr>
      <vt:lpstr>18: Miten näette ilmastonmuutoksen hillitsemistoimien vaikuttavan yritykseenne? (%) n=kaikki vastaajat</vt:lpstr>
      <vt:lpstr>19: Mitä uusia mahdollisuuksia näette liiketoiminnallenne? 1/2 (%) n=luovat uusia mahdollisuuksia</vt:lpstr>
      <vt:lpstr>20: Mitä uusia mahdollisuuksia näette liiketoiminnallenne? 2/2 (%) n=luovat uusia mahdollisuuksia</vt:lpstr>
      <vt:lpstr>21: Onko yrityksenne kartoittanut oman liiketoiminnan ilmastovaikutuksia? (%) n=kaikki vastaajat</vt:lpstr>
      <vt:lpstr>22: Onko yrityksenne toteuttanut viimeisen vuoden aikana seuraavia toimia, jotka vähentävät oman liiketoiminnan ilmastovaikutuksia? 1/2 (%) n=kaikki vastaajat</vt:lpstr>
      <vt:lpstr>23: Onko yrityksenne toteuttanut viimeisen vuoden aikana seuraavia toimia, jotka vähentävät oman liiketoiminnan ilmastovaikutuksia? 2/2 (%) n=kaikki vastaajat</vt:lpstr>
      <vt:lpstr>24: Aikooko yrityksenne toteuttaa seuraavia toimenpiteitä vähentääkseen oman liiketoiminnan ilmastovaikutuksia seuraavan 12 kuukauden aikana? 1/2 (%) n=kaikki vastaajat</vt:lpstr>
      <vt:lpstr>25: Aikooko yrityksenne toteuttaa seuraavia toimenpiteitä vähentääkseen oman liiketoiminnan ilmastovaikutuksia seuraavan 12 kuukauden aikana? 2/2 (%) n=kaikki vastaajat</vt:lpstr>
      <vt:lpstr>26: Mistä motivaatio ilmastopäästöjä vähentäviin toimiin on syntynyt 1/2 (%) n=kaikki vastaajat</vt:lpstr>
      <vt:lpstr>27: Mistä motivaatio ilmastopäästöjä vähentäviin toimiin on syntynyt 2/2 (%) n=kaikki vastaajat</vt:lpstr>
      <vt:lpstr>PowerPoint-esitys</vt:lpstr>
    </vt:vector>
  </TitlesOfParts>
  <Company>Suomen Yrittäjät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Pk-yritysbarometri</dc:title>
  <dc:creator>Pirkko Herttovuo</dc:creator>
  <cp:lastModifiedBy>Merja Broström-Hujanen</cp:lastModifiedBy>
  <cp:revision>94</cp:revision>
  <dcterms:created xsi:type="dcterms:W3CDTF">2020-01-07T09:46:12Z</dcterms:created>
  <dcterms:modified xsi:type="dcterms:W3CDTF">2022-02-04T09:40:46Z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0x0101003B85870CABD4C54C8F6C46FE00A4BFBC</vt:lpwstr>
  </property>
</Properties>
</file>