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3.xml" ContentType="application/vnd.openxmlformats-officedocument.presentationml.notesSlide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4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4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4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4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28"/>
  </p:notesMasterIdLst>
  <p:sldIdLst>
    <p:sldId id="300" r:id="rId5"/>
    <p:sldId id="293" r:id="rId6"/>
    <p:sldId id="284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87" r:id="rId17"/>
    <p:sldId id="285" r:id="rId18"/>
    <p:sldId id="271" r:id="rId19"/>
    <p:sldId id="272" r:id="rId20"/>
    <p:sldId id="289" r:id="rId21"/>
    <p:sldId id="290" r:id="rId22"/>
    <p:sldId id="292" r:id="rId23"/>
    <p:sldId id="321" r:id="rId24"/>
    <p:sldId id="308" r:id="rId25"/>
    <p:sldId id="322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99"/>
    <a:srgbClr val="535353"/>
    <a:srgbClr val="00A3DA"/>
    <a:srgbClr val="F19048"/>
    <a:srgbClr val="3F3F3F"/>
    <a:srgbClr val="FED139"/>
    <a:srgbClr val="BCE4F6"/>
    <a:srgbClr val="93C26B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35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3280303464874E-3"/>
          <c:y val="8.3628055194665984E-2"/>
          <c:w val="0.93853448490893165"/>
          <c:h val="0.916371944805334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F-4219-968D-93CFCB302E6B}"/>
              </c:ext>
            </c:extLst>
          </c:dPt>
          <c:dPt>
            <c:idx val="1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F-4219-968D-93CFCB302E6B}"/>
              </c:ext>
            </c:extLst>
          </c:dPt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62.523350000000001</c:v>
                </c:pt>
                <c:pt idx="1">
                  <c:v>57.868019999999994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F-4219-968D-93CFCB302E6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31.500309999999999</c:v>
                </c:pt>
                <c:pt idx="1">
                  <c:v>37.055840000000003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CF-4219-968D-93CFCB302E6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5.9763400000000004</c:v>
                </c:pt>
                <c:pt idx="1">
                  <c:v>5.0761399999999997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CF-4219-968D-93CFCB302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1938751072"/>
        <c:axId val="843230384"/>
      </c:barChart>
      <c:catAx>
        <c:axId val="193875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3230384"/>
        <c:crosses val="autoZero"/>
        <c:auto val="1"/>
        <c:lblAlgn val="ctr"/>
        <c:lblOffset val="100"/>
        <c:noMultiLvlLbl val="0"/>
      </c:catAx>
      <c:valAx>
        <c:axId val="843230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87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77649320430514E-2"/>
          <c:y val="2.7583855863147412E-2"/>
          <c:w val="0.91536356417572795"/>
          <c:h val="0.7308430783035944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34.15795</c:v>
                </c:pt>
                <c:pt idx="1">
                  <c:v>29</c:v>
                </c:pt>
                <c:pt idx="2">
                  <c:v>35</c:v>
                </c:pt>
                <c:pt idx="3">
                  <c:v>20</c:v>
                </c:pt>
                <c:pt idx="4">
                  <c:v>24</c:v>
                </c:pt>
                <c:pt idx="5">
                  <c:v>31</c:v>
                </c:pt>
                <c:pt idx="6">
                  <c:v>32</c:v>
                </c:pt>
                <c:pt idx="7">
                  <c:v>5</c:v>
                </c:pt>
                <c:pt idx="8">
                  <c:v>-19</c:v>
                </c:pt>
                <c:pt idx="9">
                  <c:v>-9</c:v>
                </c:pt>
                <c:pt idx="10">
                  <c:v>14</c:v>
                </c:pt>
                <c:pt idx="11">
                  <c:v>35</c:v>
                </c:pt>
                <c:pt idx="12">
                  <c:v>22</c:v>
                </c:pt>
                <c:pt idx="13">
                  <c:v>22.631578999999999</c:v>
                </c:pt>
                <c:pt idx="14">
                  <c:v>4.9000000000000004</c:v>
                </c:pt>
                <c:pt idx="15">
                  <c:v>10</c:v>
                </c:pt>
                <c:pt idx="16">
                  <c:v>1</c:v>
                </c:pt>
                <c:pt idx="17">
                  <c:v>9.6945898778359414</c:v>
                </c:pt>
                <c:pt idx="18">
                  <c:v>12.67045945001426</c:v>
                </c:pt>
                <c:pt idx="19">
                  <c:v>-1.6808920760244348</c:v>
                </c:pt>
                <c:pt idx="20">
                  <c:v>-7</c:v>
                </c:pt>
                <c:pt idx="21">
                  <c:v>-5</c:v>
                </c:pt>
                <c:pt idx="22">
                  <c:v>7</c:v>
                </c:pt>
                <c:pt idx="23">
                  <c:v>20</c:v>
                </c:pt>
                <c:pt idx="24">
                  <c:v>19</c:v>
                </c:pt>
                <c:pt idx="25">
                  <c:v>18</c:v>
                </c:pt>
                <c:pt idx="26">
                  <c:v>23</c:v>
                </c:pt>
                <c:pt idx="27">
                  <c:v>20</c:v>
                </c:pt>
                <c:pt idx="28">
                  <c:v>9</c:v>
                </c:pt>
                <c:pt idx="29">
                  <c:v>3</c:v>
                </c:pt>
                <c:pt idx="30">
                  <c:v>5</c:v>
                </c:pt>
                <c:pt idx="31">
                  <c:v>-11</c:v>
                </c:pt>
                <c:pt idx="32">
                  <c:v>-1</c:v>
                </c:pt>
                <c:pt idx="33">
                  <c:v>8.6136999999999997</c:v>
                </c:pt>
                <c:pt idx="34">
                  <c:v>-7.4153000000000002</c:v>
                </c:pt>
                <c:pt idx="35">
                  <c:v>-20.7804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E-445B-A1D6-57A568CC83A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Kannattavuus, Koko maa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35.446980000000003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31</c:v>
                </c:pt>
                <c:pt idx="6">
                  <c:v>33</c:v>
                </c:pt>
                <c:pt idx="7">
                  <c:v>14</c:v>
                </c:pt>
                <c:pt idx="8">
                  <c:v>-12</c:v>
                </c:pt>
                <c:pt idx="9">
                  <c:v>-5</c:v>
                </c:pt>
                <c:pt idx="10">
                  <c:v>21</c:v>
                </c:pt>
                <c:pt idx="11">
                  <c:v>32</c:v>
                </c:pt>
                <c:pt idx="12">
                  <c:v>28</c:v>
                </c:pt>
                <c:pt idx="13">
                  <c:v>19.388297999999999</c:v>
                </c:pt>
                <c:pt idx="14">
                  <c:v>11</c:v>
                </c:pt>
                <c:pt idx="15">
                  <c:v>6.3</c:v>
                </c:pt>
                <c:pt idx="16">
                  <c:v>10</c:v>
                </c:pt>
                <c:pt idx="17">
                  <c:v>5.563038245640918</c:v>
                </c:pt>
                <c:pt idx="18">
                  <c:v>14.811888242645985</c:v>
                </c:pt>
                <c:pt idx="19">
                  <c:v>5.911541891138409</c:v>
                </c:pt>
                <c:pt idx="20">
                  <c:v>-5</c:v>
                </c:pt>
                <c:pt idx="21">
                  <c:v>4</c:v>
                </c:pt>
                <c:pt idx="22">
                  <c:v>11</c:v>
                </c:pt>
                <c:pt idx="23">
                  <c:v>23</c:v>
                </c:pt>
                <c:pt idx="24">
                  <c:v>25</c:v>
                </c:pt>
                <c:pt idx="25">
                  <c:v>25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11</c:v>
                </c:pt>
                <c:pt idx="30">
                  <c:v>10</c:v>
                </c:pt>
                <c:pt idx="31">
                  <c:v>-9</c:v>
                </c:pt>
                <c:pt idx="32">
                  <c:v>0</c:v>
                </c:pt>
                <c:pt idx="33">
                  <c:v>7.9371</c:v>
                </c:pt>
                <c:pt idx="34">
                  <c:v>1.1296999999999999</c:v>
                </c:pt>
                <c:pt idx="35">
                  <c:v>-14.1455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E-445B-A1D6-57A568CC8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0.18924447270483746"/>
          <c:w val="0.8953813335097234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52.307174000000003</c:v>
                </c:pt>
                <c:pt idx="1">
                  <c:v>50.672624999999996</c:v>
                </c:pt>
                <c:pt idx="2">
                  <c:v>50</c:v>
                </c:pt>
                <c:pt idx="3">
                  <c:v>43</c:v>
                </c:pt>
                <c:pt idx="4">
                  <c:v>44</c:v>
                </c:pt>
                <c:pt idx="5">
                  <c:v>54</c:v>
                </c:pt>
                <c:pt idx="6">
                  <c:v>60</c:v>
                </c:pt>
                <c:pt idx="7">
                  <c:v>39</c:v>
                </c:pt>
                <c:pt idx="8">
                  <c:v>39</c:v>
                </c:pt>
                <c:pt idx="9">
                  <c:v>40</c:v>
                </c:pt>
                <c:pt idx="10">
                  <c:v>48</c:v>
                </c:pt>
                <c:pt idx="11">
                  <c:v>52</c:v>
                </c:pt>
                <c:pt idx="12">
                  <c:v>46</c:v>
                </c:pt>
                <c:pt idx="13">
                  <c:v>48</c:v>
                </c:pt>
                <c:pt idx="14">
                  <c:v>43.6</c:v>
                </c:pt>
                <c:pt idx="15">
                  <c:v>46.9</c:v>
                </c:pt>
                <c:pt idx="16">
                  <c:v>49</c:v>
                </c:pt>
                <c:pt idx="17">
                  <c:v>44.518796443137909</c:v>
                </c:pt>
                <c:pt idx="18">
                  <c:v>51.442588991307581</c:v>
                </c:pt>
                <c:pt idx="19">
                  <c:v>40.42611232792224</c:v>
                </c:pt>
                <c:pt idx="20">
                  <c:v>40.41525</c:v>
                </c:pt>
                <c:pt idx="21">
                  <c:v>38.852080000000001</c:v>
                </c:pt>
                <c:pt idx="22">
                  <c:v>40.905090000000001</c:v>
                </c:pt>
                <c:pt idx="23">
                  <c:v>45.417879999999997</c:v>
                </c:pt>
                <c:pt idx="24">
                  <c:v>40.483519999999999</c:v>
                </c:pt>
                <c:pt idx="25">
                  <c:v>42.038620000000002</c:v>
                </c:pt>
                <c:pt idx="26">
                  <c:v>41.178910000000002</c:v>
                </c:pt>
                <c:pt idx="27">
                  <c:v>38.82985</c:v>
                </c:pt>
                <c:pt idx="28">
                  <c:v>35.534080000000003</c:v>
                </c:pt>
                <c:pt idx="29">
                  <c:v>37.05883</c:v>
                </c:pt>
                <c:pt idx="30">
                  <c:v>44.198749999999997</c:v>
                </c:pt>
                <c:pt idx="31">
                  <c:v>39.979579999999999</c:v>
                </c:pt>
                <c:pt idx="32">
                  <c:v>39.40981</c:v>
                </c:pt>
                <c:pt idx="33">
                  <c:v>44.32029</c:v>
                </c:pt>
                <c:pt idx="34">
                  <c:v>39.090260000000001</c:v>
                </c:pt>
                <c:pt idx="35">
                  <c:v>44.567220000000006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D-4076-9804-88E5DC0B0F1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55.731627000000003</c:v>
                </c:pt>
                <c:pt idx="1">
                  <c:v>57.080030000000001</c:v>
                </c:pt>
                <c:pt idx="2">
                  <c:v>50</c:v>
                </c:pt>
                <c:pt idx="3">
                  <c:v>52</c:v>
                </c:pt>
                <c:pt idx="4">
                  <c:v>49</c:v>
                </c:pt>
                <c:pt idx="5">
                  <c:v>48</c:v>
                </c:pt>
                <c:pt idx="6">
                  <c:v>59</c:v>
                </c:pt>
                <c:pt idx="7">
                  <c:v>44</c:v>
                </c:pt>
                <c:pt idx="8">
                  <c:v>40</c:v>
                </c:pt>
                <c:pt idx="9">
                  <c:v>40</c:v>
                </c:pt>
                <c:pt idx="10">
                  <c:v>52</c:v>
                </c:pt>
                <c:pt idx="11">
                  <c:v>51</c:v>
                </c:pt>
                <c:pt idx="12">
                  <c:v>52</c:v>
                </c:pt>
                <c:pt idx="13">
                  <c:v>51</c:v>
                </c:pt>
                <c:pt idx="14">
                  <c:v>50.8</c:v>
                </c:pt>
                <c:pt idx="15">
                  <c:v>46</c:v>
                </c:pt>
                <c:pt idx="16">
                  <c:v>47</c:v>
                </c:pt>
                <c:pt idx="17">
                  <c:v>45.231610785308128</c:v>
                </c:pt>
                <c:pt idx="18">
                  <c:v>47.220532270325137</c:v>
                </c:pt>
                <c:pt idx="19">
                  <c:v>45.455355670266748</c:v>
                </c:pt>
                <c:pt idx="20">
                  <c:v>42.554110000000001</c:v>
                </c:pt>
                <c:pt idx="21">
                  <c:v>42.015029999999996</c:v>
                </c:pt>
                <c:pt idx="22">
                  <c:v>45.412559999999999</c:v>
                </c:pt>
                <c:pt idx="23">
                  <c:v>49.52758</c:v>
                </c:pt>
                <c:pt idx="24">
                  <c:v>49.634540000000001</c:v>
                </c:pt>
                <c:pt idx="25">
                  <c:v>46.962889999999994</c:v>
                </c:pt>
                <c:pt idx="26">
                  <c:v>47.194139999999997</c:v>
                </c:pt>
                <c:pt idx="27">
                  <c:v>44.113299999999995</c:v>
                </c:pt>
                <c:pt idx="28">
                  <c:v>43.860260000000004</c:v>
                </c:pt>
                <c:pt idx="29">
                  <c:v>42.587980000000002</c:v>
                </c:pt>
                <c:pt idx="30">
                  <c:v>43.438409999999998</c:v>
                </c:pt>
                <c:pt idx="31">
                  <c:v>40.964280000000002</c:v>
                </c:pt>
                <c:pt idx="32">
                  <c:v>41.29063</c:v>
                </c:pt>
                <c:pt idx="33">
                  <c:v>40.731080000000006</c:v>
                </c:pt>
                <c:pt idx="34">
                  <c:v>41.845700000000001</c:v>
                </c:pt>
                <c:pt idx="35">
                  <c:v>39.942489999999999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1D-4076-9804-88E5DC0B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6.1567100000000003</c:v>
                </c:pt>
                <c:pt idx="1">
                  <c:v>38.410510000000002</c:v>
                </c:pt>
                <c:pt idx="2">
                  <c:v>30.990870000000001</c:v>
                </c:pt>
                <c:pt idx="3">
                  <c:v>21.575780000000002</c:v>
                </c:pt>
                <c:pt idx="4">
                  <c:v>2.8661400000000001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360-9688-86E7481835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7.0286</c:v>
                </c:pt>
                <c:pt idx="1">
                  <c:v>32.913890000000002</c:v>
                </c:pt>
                <c:pt idx="2">
                  <c:v>30.819479999999999</c:v>
                </c:pt>
                <c:pt idx="3">
                  <c:v>25.322379999999999</c:v>
                </c:pt>
                <c:pt idx="4">
                  <c:v>3.9156399999999998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9-4360-9688-86E74818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kevät 2022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26-491A-ACD5-96CD89B6B26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C9-4CEF-BE04-67045B5806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26-491A-ACD5-96CD89B6B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11.77319</c:v>
                </c:pt>
                <c:pt idx="1">
                  <c:v>21.711740000000006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91A-ACD5-96CD89B6B2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C9-4CEF-BE04-67045B580655}"/>
              </c:ext>
            </c:extLst>
          </c:dPt>
          <c:dPt>
            <c:idx val="1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26-491A-ACD5-96CD89B6B2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15.921289999999999</c:v>
                </c:pt>
                <c:pt idx="1">
                  <c:v>19.623369999999994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6-491A-ACD5-96CD89B6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49.160910000000001</c:v>
                </c:pt>
                <c:pt idx="1">
                  <c:v>27.16723</c:v>
                </c:pt>
                <c:pt idx="2">
                  <c:v>5.2226499999999998</c:v>
                </c:pt>
                <c:pt idx="3">
                  <c:v>0</c:v>
                </c:pt>
                <c:pt idx="4">
                  <c:v>4.6197900000000001</c:v>
                </c:pt>
                <c:pt idx="5">
                  <c:v>19.052060000000001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6-4C88-89CC-6EAA22761D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2022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48.927230000000002</c:v>
                </c:pt>
                <c:pt idx="1">
                  <c:v>36.956710000000001</c:v>
                </c:pt>
                <c:pt idx="2">
                  <c:v>6.4844400000000002</c:v>
                </c:pt>
                <c:pt idx="3">
                  <c:v>6.0484299999999998</c:v>
                </c:pt>
                <c:pt idx="4">
                  <c:v>0</c:v>
                </c:pt>
                <c:pt idx="5">
                  <c:v>15.288130000000001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6-4C88-89CC-6EAA22761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42.869079999999997</c:v>
                </c:pt>
                <c:pt idx="1">
                  <c:v>37.288679999999999</c:v>
                </c:pt>
                <c:pt idx="2">
                  <c:v>3.5410499999999998</c:v>
                </c:pt>
                <c:pt idx="3">
                  <c:v>6.8354699999999999</c:v>
                </c:pt>
                <c:pt idx="4">
                  <c:v>10.586460000000001</c:v>
                </c:pt>
                <c:pt idx="5">
                  <c:v>19.340309999999999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6-4B88-8B31-04171DFDA19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2022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41.366720000000001</c:v>
                </c:pt>
                <c:pt idx="1">
                  <c:v>41.097020000000001</c:v>
                </c:pt>
                <c:pt idx="2">
                  <c:v>5.2857599999999998</c:v>
                </c:pt>
                <c:pt idx="3">
                  <c:v>8.6805599999999998</c:v>
                </c:pt>
                <c:pt idx="4">
                  <c:v>15.55673</c:v>
                </c:pt>
                <c:pt idx="5">
                  <c:v>16.05631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6-4B88-8B31-04171DFDA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6287125759035E-2"/>
          <c:y val="0"/>
          <c:w val="0.932095406161137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69.821870000000004</c:v>
                </c:pt>
                <c:pt idx="1">
                  <c:v>58.068950000000001</c:v>
                </c:pt>
                <c:pt idx="2">
                  <c:v>32.487499999999997</c:v>
                </c:pt>
                <c:pt idx="3">
                  <c:v>26.1218</c:v>
                </c:pt>
                <c:pt idx="4">
                  <c:v>32.36354</c:v>
                </c:pt>
                <c:pt idx="5">
                  <c:v>12.684419999999999</c:v>
                </c:pt>
                <c:pt idx="6">
                  <c:v>11.3188</c:v>
                </c:pt>
                <c:pt idx="7">
                  <c:v>10.920780000000001</c:v>
                </c:pt>
                <c:pt idx="8">
                  <c:v>5.61341</c:v>
                </c:pt>
                <c:pt idx="9">
                  <c:v>9.8481799999999993</c:v>
                </c:pt>
                <c:pt idx="10">
                  <c:v>7.6642400000000004</c:v>
                </c:pt>
                <c:pt idx="11">
                  <c:v>14.415609999999999</c:v>
                </c:pt>
                <c:pt idx="12">
                  <c:v>0</c:v>
                </c:pt>
                <c:pt idx="13">
                  <c:v>3.0968100000000001</c:v>
                </c:pt>
                <c:pt idx="14">
                  <c:v>8.1392699999999998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6-41C8-AEF3-00F8EEA67FC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65.722980000000007</c:v>
                </c:pt>
                <c:pt idx="1">
                  <c:v>61.767479999999999</c:v>
                </c:pt>
                <c:pt idx="2">
                  <c:v>25.298649999999999</c:v>
                </c:pt>
                <c:pt idx="3">
                  <c:v>19.137229999999999</c:v>
                </c:pt>
                <c:pt idx="4">
                  <c:v>18.781669999999998</c:v>
                </c:pt>
                <c:pt idx="5">
                  <c:v>11.20659</c:v>
                </c:pt>
                <c:pt idx="6">
                  <c:v>10.585179999999999</c:v>
                </c:pt>
                <c:pt idx="7">
                  <c:v>8.8941300000000005</c:v>
                </c:pt>
                <c:pt idx="8">
                  <c:v>8.5094799999999999</c:v>
                </c:pt>
                <c:pt idx="9">
                  <c:v>7.1971400000000001</c:v>
                </c:pt>
                <c:pt idx="10">
                  <c:v>5.1336700000000004</c:v>
                </c:pt>
                <c:pt idx="11">
                  <c:v>5.0627199999999997</c:v>
                </c:pt>
                <c:pt idx="12">
                  <c:v>4.9659300000000002</c:v>
                </c:pt>
                <c:pt idx="13">
                  <c:v>3.77102</c:v>
                </c:pt>
                <c:pt idx="14">
                  <c:v>6.4277300000000004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6-41C8-AEF3-00F8EEA6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axMin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6287125759035E-2"/>
          <c:y val="0"/>
          <c:w val="0.932095406161137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74.74879</c:v>
                </c:pt>
                <c:pt idx="1">
                  <c:v>62.711930000000002</c:v>
                </c:pt>
                <c:pt idx="2">
                  <c:v>22.111699999999999</c:v>
                </c:pt>
                <c:pt idx="3">
                  <c:v>24.702390000000001</c:v>
                </c:pt>
                <c:pt idx="4">
                  <c:v>33.231810000000003</c:v>
                </c:pt>
                <c:pt idx="5">
                  <c:v>23.38862</c:v>
                </c:pt>
                <c:pt idx="6">
                  <c:v>20.420100000000001</c:v>
                </c:pt>
                <c:pt idx="7">
                  <c:v>22.735990000000001</c:v>
                </c:pt>
                <c:pt idx="8">
                  <c:v>15.64404</c:v>
                </c:pt>
                <c:pt idx="9">
                  <c:v>20.385390000000001</c:v>
                </c:pt>
                <c:pt idx="10">
                  <c:v>14.27772</c:v>
                </c:pt>
                <c:pt idx="11">
                  <c:v>24.364000000000001</c:v>
                </c:pt>
                <c:pt idx="12">
                  <c:v>8.0928699999999996</c:v>
                </c:pt>
                <c:pt idx="13">
                  <c:v>21.809850000000001</c:v>
                </c:pt>
                <c:pt idx="14">
                  <c:v>14.85317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6-44DF-B133-B1A3C9BF1F4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64.212999999999994</c:v>
                </c:pt>
                <c:pt idx="1">
                  <c:v>60.082650000000001</c:v>
                </c:pt>
                <c:pt idx="2">
                  <c:v>22.297129999999999</c:v>
                </c:pt>
                <c:pt idx="3">
                  <c:v>18.252189999999999</c:v>
                </c:pt>
                <c:pt idx="4">
                  <c:v>17.151009999999999</c:v>
                </c:pt>
                <c:pt idx="5">
                  <c:v>12.40915</c:v>
                </c:pt>
                <c:pt idx="6">
                  <c:v>9.1643000000000008</c:v>
                </c:pt>
                <c:pt idx="7">
                  <c:v>10.61538</c:v>
                </c:pt>
                <c:pt idx="8">
                  <c:v>20.041429999999998</c:v>
                </c:pt>
                <c:pt idx="9">
                  <c:v>8.9825800000000005</c:v>
                </c:pt>
                <c:pt idx="10">
                  <c:v>5.7839700000000001</c:v>
                </c:pt>
                <c:pt idx="11">
                  <c:v>8.7232900000000004</c:v>
                </c:pt>
                <c:pt idx="12">
                  <c:v>4.8316100000000004</c:v>
                </c:pt>
                <c:pt idx="13">
                  <c:v>5.7240200000000003</c:v>
                </c:pt>
                <c:pt idx="14">
                  <c:v>6.2215499999999997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6-44DF-B133-B1A3C9BF1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1.8672299999999999</c:v>
                </c:pt>
                <c:pt idx="1">
                  <c:v>4.3590600000000004</c:v>
                </c:pt>
                <c:pt idx="2">
                  <c:v>5.2399300000000002</c:v>
                </c:pt>
                <c:pt idx="3">
                  <c:v>6.5122600000000004</c:v>
                </c:pt>
                <c:pt idx="4">
                  <c:v>2.6267900000000002</c:v>
                </c:pt>
                <c:pt idx="5">
                  <c:v>1.5378099999999999</c:v>
                </c:pt>
                <c:pt idx="6">
                  <c:v>0.72180999999999995</c:v>
                </c:pt>
                <c:pt idx="7">
                  <c:v>0.36582999999999999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3-4B9F-831B-0B723B262D0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5.3824399999999999</c:v>
                </c:pt>
                <c:pt idx="1">
                  <c:v>4.0142800000000003</c:v>
                </c:pt>
                <c:pt idx="2">
                  <c:v>4.1518100000000002</c:v>
                </c:pt>
                <c:pt idx="3">
                  <c:v>5.1389300000000002</c:v>
                </c:pt>
                <c:pt idx="4">
                  <c:v>2.6912699999999998</c:v>
                </c:pt>
                <c:pt idx="5">
                  <c:v>2.1701800000000002</c:v>
                </c:pt>
                <c:pt idx="6">
                  <c:v>0.39793000000000001</c:v>
                </c:pt>
                <c:pt idx="7">
                  <c:v>0.39793000000000001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3-4B9F-831B-0B723B262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4.1133300000000004</c:v>
                </c:pt>
                <c:pt idx="1">
                  <c:v>3.9344000000000001</c:v>
                </c:pt>
                <c:pt idx="2">
                  <c:v>3.9275000000000002</c:v>
                </c:pt>
                <c:pt idx="3">
                  <c:v>2.3519700000000001</c:v>
                </c:pt>
                <c:pt idx="4">
                  <c:v>1.83317</c:v>
                </c:pt>
                <c:pt idx="5">
                  <c:v>1.0808199999999999</c:v>
                </c:pt>
                <c:pt idx="6">
                  <c:v>0.70323000000000002</c:v>
                </c:pt>
                <c:pt idx="7">
                  <c:v>0.68220999999999998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0-419B-9997-3B052192585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7.5059800000000001</c:v>
                </c:pt>
                <c:pt idx="1">
                  <c:v>3.7336900000000002</c:v>
                </c:pt>
                <c:pt idx="2">
                  <c:v>4.3346099999999996</c:v>
                </c:pt>
                <c:pt idx="3">
                  <c:v>2.5730400000000002</c:v>
                </c:pt>
                <c:pt idx="4">
                  <c:v>1.2770300000000001</c:v>
                </c:pt>
                <c:pt idx="5">
                  <c:v>1.4188700000000001</c:v>
                </c:pt>
                <c:pt idx="6">
                  <c:v>0.72875999999999996</c:v>
                </c:pt>
                <c:pt idx="7">
                  <c:v>0.47609000000000001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0-419B-9997-3B05219258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rgbClr val="00A3DA"/>
            </a:solidFill>
            <a:ln w="12700">
              <a:solidFill>
                <a:srgbClr val="00A3DA"/>
              </a:solidFill>
            </a:ln>
          </c:spPr>
          <c:dPt>
            <c:idx val="0"/>
            <c:bubble3D val="0"/>
            <c:spPr>
              <a:solidFill>
                <a:srgbClr val="00A3DA"/>
              </a:solidFill>
              <a:ln w="1270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2-4DA7-862A-959ED8EBF456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A3DA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2-4DA7-862A-959ED8EBF456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2-4DA7-862A-959ED8EB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D-41DF-A0C2-7C951B2EF2D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3DD-41DF-A0C2-7C951B2EF2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DD-41DF-A0C2-7C951B2EF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15.27162</c:v>
                </c:pt>
                <c:pt idx="1">
                  <c:v>13.17154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D-41DF-A0C2-7C951B2EF2D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D-41DF-A0C2-7C951B2EF2DD}"/>
              </c:ext>
            </c:extLst>
          </c:dPt>
          <c:dPt>
            <c:idx val="1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D-41DF-A0C2-7C951B2EF2D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12.28792</c:v>
                </c:pt>
                <c:pt idx="1">
                  <c:v>11.199310000000001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DD-41DF-A0C2-7C951B2EF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86%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2A92-43A4-ADC9-48B10A70BC8E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2-43A4-ADC9-48B10A70B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85%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216-41F3-B8D2-A3BB3FD4BED7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6-41F3-B8D2-A3BB3FD4B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4800" b="1" spc="-150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94047783629207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Yritystoiminnan sääntely</c:v>
                </c:pt>
                <c:pt idx="5">
                  <c:v>Rahoitus</c:v>
                </c:pt>
                <c:pt idx="6">
                  <c:v>Resurssitekijät (pl. työvoiman saatavuus)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26.257719999999999</c:v>
                </c:pt>
                <c:pt idx="1">
                  <c:v>15.60815</c:v>
                </c:pt>
                <c:pt idx="2">
                  <c:v>16.797049999999999</c:v>
                </c:pt>
                <c:pt idx="3">
                  <c:v>9.0190300000000008</c:v>
                </c:pt>
                <c:pt idx="4">
                  <c:v>7.3557499999999996</c:v>
                </c:pt>
                <c:pt idx="5">
                  <c:v>4.2767600000000003</c:v>
                </c:pt>
                <c:pt idx="6">
                  <c:v>5.2439299999999998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7-47F6-9223-FCBE00C4957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Yritystoiminnan sääntely</c:v>
                </c:pt>
                <c:pt idx="5">
                  <c:v>Rahoitus</c:v>
                </c:pt>
                <c:pt idx="6">
                  <c:v>Resurssitekijät (pl. työvoiman saatavuus)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23.813410000000001</c:v>
                </c:pt>
                <c:pt idx="1">
                  <c:v>19.08108</c:v>
                </c:pt>
                <c:pt idx="2">
                  <c:v>17.60502</c:v>
                </c:pt>
                <c:pt idx="3">
                  <c:v>9.0204000000000004</c:v>
                </c:pt>
                <c:pt idx="4">
                  <c:v>6.62256</c:v>
                </c:pt>
                <c:pt idx="5">
                  <c:v>6.2080000000000002</c:v>
                </c:pt>
                <c:pt idx="6">
                  <c:v>4.8390599999999999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7-47F6-9223-FCBE00C49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3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5"/>
              <c:layout>
                <c:manualLayout>
                  <c:x val="-4.4561153340893934E-3"/>
                  <c:y val="2.023506262853058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61-4B37-B3FB-5DAC786865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49.793320000000001</c:v>
                </c:pt>
                <c:pt idx="1">
                  <c:v>35.582590000000003</c:v>
                </c:pt>
                <c:pt idx="2">
                  <c:v>13.78478</c:v>
                </c:pt>
                <c:pt idx="3">
                  <c:v>18.27242</c:v>
                </c:pt>
                <c:pt idx="4">
                  <c:v>15.38739</c:v>
                </c:pt>
                <c:pt idx="5">
                  <c:v>15.53018</c:v>
                </c:pt>
                <c:pt idx="6">
                  <c:v>6.2771400000000002</c:v>
                </c:pt>
                <c:pt idx="7">
                  <c:v>6.23909</c:v>
                </c:pt>
                <c:pt idx="8">
                  <c:v>7.7490899999999998</c:v>
                </c:pt>
                <c:pt idx="9">
                  <c:v>5.1684000000000001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1-4B37-B3FB-5DAC786865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50.520760000000003</c:v>
                </c:pt>
                <c:pt idx="1">
                  <c:v>34.17727</c:v>
                </c:pt>
                <c:pt idx="2">
                  <c:v>17.80132</c:v>
                </c:pt>
                <c:pt idx="3">
                  <c:v>17.444569999999999</c:v>
                </c:pt>
                <c:pt idx="4">
                  <c:v>18.153449999999999</c:v>
                </c:pt>
                <c:pt idx="5">
                  <c:v>18.28885</c:v>
                </c:pt>
                <c:pt idx="6">
                  <c:v>9.0213400000000004</c:v>
                </c:pt>
                <c:pt idx="7">
                  <c:v>8.9816599999999998</c:v>
                </c:pt>
                <c:pt idx="8">
                  <c:v>7.0470800000000002</c:v>
                </c:pt>
                <c:pt idx="9">
                  <c:v>5.6968500000000004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1-4B37-B3FB-5DAC78686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5"/>
              <c:layout>
                <c:manualLayout>
                  <c:x val="1.0526256695516202E-6"/>
                  <c:y val="6.07051878855917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0-4316-8CE5-C1FEF7798D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41.61401</c:v>
                </c:pt>
                <c:pt idx="1">
                  <c:v>34.882420000000003</c:v>
                </c:pt>
                <c:pt idx="2">
                  <c:v>16.474049999999998</c:v>
                </c:pt>
                <c:pt idx="3">
                  <c:v>21.706099999999999</c:v>
                </c:pt>
                <c:pt idx="4">
                  <c:v>13.65265</c:v>
                </c:pt>
                <c:pt idx="5">
                  <c:v>21.745370000000001</c:v>
                </c:pt>
                <c:pt idx="6">
                  <c:v>10.5214</c:v>
                </c:pt>
                <c:pt idx="7">
                  <c:v>8.3744499999999995</c:v>
                </c:pt>
                <c:pt idx="8">
                  <c:v>6.37439</c:v>
                </c:pt>
                <c:pt idx="9">
                  <c:v>8.1861099999999993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0-4316-8CE5-C1FEF7798D4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46.792670000000001</c:v>
                </c:pt>
                <c:pt idx="1">
                  <c:v>36.311399999999999</c:v>
                </c:pt>
                <c:pt idx="2">
                  <c:v>19.629909999999999</c:v>
                </c:pt>
                <c:pt idx="3">
                  <c:v>17.092359999999999</c:v>
                </c:pt>
                <c:pt idx="4">
                  <c:v>15.917669999999999</c:v>
                </c:pt>
                <c:pt idx="5">
                  <c:v>15.37589</c:v>
                </c:pt>
                <c:pt idx="6">
                  <c:v>9.1405399999999997</c:v>
                </c:pt>
                <c:pt idx="7">
                  <c:v>6.5823799999999997</c:v>
                </c:pt>
                <c:pt idx="8">
                  <c:v>6.2182199999999996</c:v>
                </c:pt>
                <c:pt idx="9">
                  <c:v>5.7955300000000003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0-4316-8CE5-C1FEF7798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28.062110000000001</c:v>
                </c:pt>
                <c:pt idx="1">
                  <c:v>9.1536500000000007</c:v>
                </c:pt>
                <c:pt idx="2">
                  <c:v>2.1717599999999999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6-464B-A365-3652FAD20B5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24.368539999999999</c:v>
                </c:pt>
                <c:pt idx="1">
                  <c:v>5.9260799999999998</c:v>
                </c:pt>
                <c:pt idx="2">
                  <c:v>3.6133600000000001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6-464B-A365-3652FAD20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26.585129999999999</c:v>
                </c:pt>
                <c:pt idx="1">
                  <c:v>8.0430100000000007</c:v>
                </c:pt>
                <c:pt idx="2">
                  <c:v>2.5655600000000001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4-4F4D-9E82-ADD45C3205C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0000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23.949660000000002</c:v>
                </c:pt>
                <c:pt idx="1">
                  <c:v>8.7084299999999999</c:v>
                </c:pt>
                <c:pt idx="2">
                  <c:v>3.1976800000000001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4-4F4D-9E82-ADD45C320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17%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504-4389-9B28-4B31B0D86C39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4-4389-9B28-4B31B0D86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14%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B7B8-487F-A28C-2C088ACA3750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8-487F-A28C-2C088ACA3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39.076149999999998</c:v>
                </c:pt>
                <c:pt idx="1">
                  <c:v>22.555140000000002</c:v>
                </c:pt>
                <c:pt idx="2">
                  <c:v>18.76821</c:v>
                </c:pt>
                <c:pt idx="3">
                  <c:v>19.6005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1D5-A807-942E2611A30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31.122450000000001</c:v>
                </c:pt>
                <c:pt idx="1">
                  <c:v>27.551020000000001</c:v>
                </c:pt>
                <c:pt idx="2">
                  <c:v>15.816330000000001</c:v>
                </c:pt>
                <c:pt idx="3">
                  <c:v>25.510200000000001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B-41D5-A807-942E2611A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1989231327"/>
        <c:axId val="95919519"/>
      </c:barChart>
      <c:catAx>
        <c:axId val="1989231327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37%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2D5-44DB-AFB2-655BC6ABFE8A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5-44DB-AFB2-655BC6ABF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39%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5D8F-4F3F-B6FF-251364C67AC4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8F-4F3F-B6FF-251364C6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3"/>
              <c:layout>
                <c:manualLayout>
                  <c:x val="-8.8676406873887878E-3"/>
                  <c:y val="-4.7589230562954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4-4C29-B978-A47C9A8E2688}"/>
                </c:ext>
              </c:extLst>
            </c:dLbl>
            <c:dLbl>
              <c:idx val="5"/>
              <c:layout>
                <c:manualLayout>
                  <c:x val="-8.8676406873887878E-3"/>
                  <c:y val="9.517846112590932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4-4C29-B978-A47C9A8E26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65.995590000000007</c:v>
                </c:pt>
                <c:pt idx="1">
                  <c:v>18.840330000000002</c:v>
                </c:pt>
                <c:pt idx="2">
                  <c:v>10.82649</c:v>
                </c:pt>
                <c:pt idx="3">
                  <c:v>5.8971900000000002</c:v>
                </c:pt>
                <c:pt idx="4">
                  <c:v>13.97099</c:v>
                </c:pt>
                <c:pt idx="5">
                  <c:v>11.36565</c:v>
                </c:pt>
                <c:pt idx="6">
                  <c:v>0</c:v>
                </c:pt>
                <c:pt idx="7">
                  <c:v>5.2911000000000001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8-4A9C-8F42-6C6D54C4E54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52.415399999999998</c:v>
                </c:pt>
                <c:pt idx="1">
                  <c:v>20.52009</c:v>
                </c:pt>
                <c:pt idx="2">
                  <c:v>19.512170000000001</c:v>
                </c:pt>
                <c:pt idx="3">
                  <c:v>14.500220000000001</c:v>
                </c:pt>
                <c:pt idx="4">
                  <c:v>7.7341499999999996</c:v>
                </c:pt>
                <c:pt idx="5">
                  <c:v>8.5592400000000008</c:v>
                </c:pt>
                <c:pt idx="6">
                  <c:v>3.5426899999999999</c:v>
                </c:pt>
                <c:pt idx="7">
                  <c:v>9.0373000000000001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8-4A9C-8F42-6C6D54C4E5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-8.8672915676766811E-3"/>
                  <c:y val="2.043941890048724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65.446349999999995</c:v>
                </c:pt>
                <c:pt idx="1">
                  <c:v>22.07272</c:v>
                </c:pt>
                <c:pt idx="2">
                  <c:v>16.601500000000001</c:v>
                </c:pt>
                <c:pt idx="3">
                  <c:v>11.51404</c:v>
                </c:pt>
                <c:pt idx="4">
                  <c:v>14.993510000000001</c:v>
                </c:pt>
                <c:pt idx="5">
                  <c:v>4.13889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51.145650000000003</c:v>
                </c:pt>
                <c:pt idx="1">
                  <c:v>23.218900000000001</c:v>
                </c:pt>
                <c:pt idx="2">
                  <c:v>17.610579999999999</c:v>
                </c:pt>
                <c:pt idx="3">
                  <c:v>15.805400000000001</c:v>
                </c:pt>
                <c:pt idx="4">
                  <c:v>8.3902400000000004</c:v>
                </c:pt>
                <c:pt idx="5">
                  <c:v>7.0521599999999998</c:v>
                </c:pt>
                <c:pt idx="6">
                  <c:v>2.49166</c:v>
                </c:pt>
                <c:pt idx="7">
                  <c:v>9.9248600000000007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26%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50A-47D6-9D5B-A1DCD160EE8B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A-47D6-9D5B-A1DCD160E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22%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50F0-4454-8C2A-0D197AE5A007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0-4454-8C2A-0D197AE5A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1.2219189923567222E-6"/>
                  <c:y val="1.2988228734266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98498296470355E-2"/>
                      <c:h val="4.621843157301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77.533850000000001</c:v>
                </c:pt>
                <c:pt idx="1">
                  <c:v>62.159280000000003</c:v>
                </c:pt>
                <c:pt idx="2">
                  <c:v>39.735750000000003</c:v>
                </c:pt>
                <c:pt idx="3">
                  <c:v>33.091819999999998</c:v>
                </c:pt>
                <c:pt idx="4">
                  <c:v>18.935649999999999</c:v>
                </c:pt>
                <c:pt idx="5">
                  <c:v>10.98438</c:v>
                </c:pt>
                <c:pt idx="6">
                  <c:v>2.45512</c:v>
                </c:pt>
                <c:pt idx="7">
                  <c:v>3.1257299999999999</c:v>
                </c:pt>
                <c:pt idx="8">
                  <c:v>1.0075400000000001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77.634460000000004</c:v>
                </c:pt>
                <c:pt idx="1">
                  <c:v>60.715980000000002</c:v>
                </c:pt>
                <c:pt idx="2">
                  <c:v>43.884360000000001</c:v>
                </c:pt>
                <c:pt idx="3">
                  <c:v>37.0702</c:v>
                </c:pt>
                <c:pt idx="4">
                  <c:v>17.870180000000001</c:v>
                </c:pt>
                <c:pt idx="5">
                  <c:v>11.928380000000001</c:v>
                </c:pt>
                <c:pt idx="6">
                  <c:v>4.2577600000000002</c:v>
                </c:pt>
                <c:pt idx="7">
                  <c:v>2.4818699999999998</c:v>
                </c:pt>
                <c:pt idx="8">
                  <c:v>2.45994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B-4687-870B-63CA83B24A3C}"/>
                </c:ext>
              </c:extLst>
            </c:dLbl>
            <c:dLbl>
              <c:idx val="6"/>
              <c:layout>
                <c:manualLayout>
                  <c:x val="6.9823942419368055E-7"/>
                  <c:y val="2.5964193817199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687-870B-63CA83B24A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73.809920000000005</c:v>
                </c:pt>
                <c:pt idx="1">
                  <c:v>55.485959999999999</c:v>
                </c:pt>
                <c:pt idx="2">
                  <c:v>33.418950000000002</c:v>
                </c:pt>
                <c:pt idx="3">
                  <c:v>34.1297</c:v>
                </c:pt>
                <c:pt idx="4">
                  <c:v>17.808070000000001</c:v>
                </c:pt>
                <c:pt idx="5">
                  <c:v>9.0741200000000006</c:v>
                </c:pt>
                <c:pt idx="6">
                  <c:v>4.0010500000000002</c:v>
                </c:pt>
                <c:pt idx="7">
                  <c:v>2.6076299999999999</c:v>
                </c:pt>
                <c:pt idx="8">
                  <c:v>1.2491099999999999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B-4687-870B-63CA83B24A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76.914550000000006</c:v>
                </c:pt>
                <c:pt idx="1">
                  <c:v>59.697330000000001</c:v>
                </c:pt>
                <c:pt idx="2">
                  <c:v>43.209739999999996</c:v>
                </c:pt>
                <c:pt idx="3">
                  <c:v>34.512819999999998</c:v>
                </c:pt>
                <c:pt idx="4">
                  <c:v>17.621639999999999</c:v>
                </c:pt>
                <c:pt idx="5">
                  <c:v>12.842650000000001</c:v>
                </c:pt>
                <c:pt idx="6">
                  <c:v>4.82043</c:v>
                </c:pt>
                <c:pt idx="7">
                  <c:v>2.7429800000000002</c:v>
                </c:pt>
                <c:pt idx="8">
                  <c:v>2.8185500000000001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B-4687-870B-63CA83B24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4.4348677028306976E-3"/>
                  <c:y val="6.13182566824260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6.5051399999999999</c:v>
                </c:pt>
                <c:pt idx="1">
                  <c:v>3.9542000000000002</c:v>
                </c:pt>
                <c:pt idx="2">
                  <c:v>7.7793599999999996</c:v>
                </c:pt>
                <c:pt idx="3">
                  <c:v>2.8917899999999999</c:v>
                </c:pt>
                <c:pt idx="4">
                  <c:v>4.0624900000000004</c:v>
                </c:pt>
                <c:pt idx="5">
                  <c:v>3.4983499999999998</c:v>
                </c:pt>
                <c:pt idx="6">
                  <c:v>1.84206</c:v>
                </c:pt>
                <c:pt idx="7">
                  <c:v>1.2625500000000001</c:v>
                </c:pt>
                <c:pt idx="8">
                  <c:v>0.35859000000000002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6.9391600000000002</c:v>
                </c:pt>
                <c:pt idx="1">
                  <c:v>5.0883500000000002</c:v>
                </c:pt>
                <c:pt idx="2">
                  <c:v>4.9494499999999997</c:v>
                </c:pt>
                <c:pt idx="3">
                  <c:v>4.1793800000000001</c:v>
                </c:pt>
                <c:pt idx="4">
                  <c:v>3.9095</c:v>
                </c:pt>
                <c:pt idx="5">
                  <c:v>3.504</c:v>
                </c:pt>
                <c:pt idx="6">
                  <c:v>2.4613999999999998</c:v>
                </c:pt>
                <c:pt idx="7">
                  <c:v>2.00928</c:v>
                </c:pt>
                <c:pt idx="8">
                  <c:v>1.4090800000000001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B-4687-870B-63CA83B24A3C}"/>
                </c:ext>
              </c:extLst>
            </c:dLbl>
            <c:dLbl>
              <c:idx val="6"/>
              <c:layout>
                <c:manualLayout>
                  <c:x val="-4.4331221042701978E-3"/>
                  <c:y val="6.13182566824260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687-870B-63CA83B24A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10.22171</c:v>
                </c:pt>
                <c:pt idx="1">
                  <c:v>7.6680799999999998</c:v>
                </c:pt>
                <c:pt idx="2">
                  <c:v>6.7565999999999997</c:v>
                </c:pt>
                <c:pt idx="3">
                  <c:v>4.40951</c:v>
                </c:pt>
                <c:pt idx="4">
                  <c:v>5.8421599999999998</c:v>
                </c:pt>
                <c:pt idx="5">
                  <c:v>4.3656100000000002</c:v>
                </c:pt>
                <c:pt idx="6">
                  <c:v>2.9787499999999998</c:v>
                </c:pt>
                <c:pt idx="7">
                  <c:v>0.53974</c:v>
                </c:pt>
                <c:pt idx="8">
                  <c:v>5.3076100000000004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B-4687-870B-63CA83B24A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8.0476100000000006</c:v>
                </c:pt>
                <c:pt idx="1">
                  <c:v>5.8468499999999999</c:v>
                </c:pt>
                <c:pt idx="2">
                  <c:v>5.4264900000000003</c:v>
                </c:pt>
                <c:pt idx="3">
                  <c:v>4.5289999999999999</c:v>
                </c:pt>
                <c:pt idx="4">
                  <c:v>4.46035</c:v>
                </c:pt>
                <c:pt idx="5">
                  <c:v>4.17666</c:v>
                </c:pt>
                <c:pt idx="6">
                  <c:v>2.7793800000000002</c:v>
                </c:pt>
                <c:pt idx="7">
                  <c:v>2.0889700000000002</c:v>
                </c:pt>
                <c:pt idx="8">
                  <c:v>1.9367099999999999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B-4687-870B-63CA83B24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10.37482</c:v>
                </c:pt>
                <c:pt idx="1">
                  <c:v>10.29199</c:v>
                </c:pt>
                <c:pt idx="2">
                  <c:v>14.599299999999999</c:v>
                </c:pt>
                <c:pt idx="3">
                  <c:v>64.733900000000006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59C-A34B-4C4D2720E8D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11.11111</c:v>
                </c:pt>
                <c:pt idx="1">
                  <c:v>10.606059999999999</c:v>
                </c:pt>
                <c:pt idx="2">
                  <c:v>10.10101</c:v>
                </c:pt>
                <c:pt idx="3">
                  <c:v>68.181820000000002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E-459C-A34B-4C4D2720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989231327"/>
        <c:axId val="95919519"/>
      </c:barChart>
      <c:catAx>
        <c:axId val="198923132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43761214375296E-2"/>
          <c:y val="9.7054681529608666E-2"/>
          <c:w val="0.97611247757124942"/>
          <c:h val="0.8789538091194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61.686539999999994</c:v>
                </c:pt>
                <c:pt idx="1">
                  <c:v>61.873189999999994</c:v>
                </c:pt>
                <c:pt idx="2">
                  <c:v>59.684380000000004</c:v>
                </c:pt>
                <c:pt idx="3">
                  <c:v>49.630220000000001</c:v>
                </c:pt>
                <c:pt idx="4">
                  <c:v>46.920229999999997</c:v>
                </c:pt>
                <c:pt idx="5">
                  <c:v>51.217590000000001</c:v>
                </c:pt>
                <c:pt idx="6">
                  <c:v>38.154989999999998</c:v>
                </c:pt>
                <c:pt idx="7">
                  <c:v>36.52196</c:v>
                </c:pt>
                <c:pt idx="8">
                  <c:v>19.266379999999998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4-45E1-A3DA-86C1ADF309A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64.079030000000003</c:v>
                </c:pt>
                <c:pt idx="1">
                  <c:v>61.644679999999994</c:v>
                </c:pt>
                <c:pt idx="2">
                  <c:v>58.538460000000001</c:v>
                </c:pt>
                <c:pt idx="3">
                  <c:v>49.962739999999997</c:v>
                </c:pt>
                <c:pt idx="4">
                  <c:v>49.740270000000002</c:v>
                </c:pt>
                <c:pt idx="5">
                  <c:v>48.508150000000001</c:v>
                </c:pt>
                <c:pt idx="6">
                  <c:v>33.245559999999998</c:v>
                </c:pt>
                <c:pt idx="7">
                  <c:v>39.374420000000001</c:v>
                </c:pt>
                <c:pt idx="8">
                  <c:v>16.028950000000002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4-45E1-A3DA-86C1ADF309A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65.768889999999999</c:v>
                </c:pt>
                <c:pt idx="1">
                  <c:v>64.894230000000007</c:v>
                </c:pt>
                <c:pt idx="2">
                  <c:v>59.329269999999994</c:v>
                </c:pt>
                <c:pt idx="3">
                  <c:v>53.021360000000001</c:v>
                </c:pt>
                <c:pt idx="4">
                  <c:v>49.788270000000004</c:v>
                </c:pt>
                <c:pt idx="5">
                  <c:v>47.933409999999995</c:v>
                </c:pt>
                <c:pt idx="6">
                  <c:v>43.094670000000001</c:v>
                </c:pt>
                <c:pt idx="7">
                  <c:v>33.40558</c:v>
                </c:pt>
                <c:pt idx="8">
                  <c:v>21.2135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A4-45E1-A3DA-86C1ADF309A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62.551790000000004</c:v>
                </c:pt>
                <c:pt idx="1">
                  <c:v>62.169960000000003</c:v>
                </c:pt>
                <c:pt idx="2">
                  <c:v>57.594009999999997</c:v>
                </c:pt>
                <c:pt idx="3">
                  <c:v>50.223060000000004</c:v>
                </c:pt>
                <c:pt idx="4">
                  <c:v>47.762529999999998</c:v>
                </c:pt>
                <c:pt idx="5">
                  <c:v>44.996169999999999</c:v>
                </c:pt>
                <c:pt idx="6">
                  <c:v>39.134140000000002</c:v>
                </c:pt>
                <c:pt idx="7">
                  <c:v>31.358049999999999</c:v>
                </c:pt>
                <c:pt idx="8">
                  <c:v>19.122250000000001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4-45E1-A3DA-86C1ADF30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3801344"/>
        <c:axId val="605024384"/>
      </c:barChart>
      <c:catAx>
        <c:axId val="200380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5024384"/>
        <c:crosses val="autoZero"/>
        <c:auto val="1"/>
        <c:lblAlgn val="ctr"/>
        <c:lblOffset val="100"/>
        <c:noMultiLvlLbl val="0"/>
      </c:catAx>
      <c:valAx>
        <c:axId val="60502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8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E-4D88-A17C-F7DFDFD08054}"/>
              </c:ext>
            </c:extLst>
          </c:dPt>
          <c:dPt>
            <c:idx val="1"/>
            <c:bubble3D val="0"/>
            <c:spPr>
              <a:solidFill>
                <a:srgbClr val="006F96"/>
              </a:solidFill>
              <a:ln w="19050">
                <a:solidFill>
                  <a:srgbClr val="006F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EE-4D88-A17C-F7DFDFD08054}"/>
              </c:ext>
            </c:extLst>
          </c:dPt>
          <c:dPt>
            <c:idx val="2"/>
            <c:bubble3D val="0"/>
            <c:spPr>
              <a:solidFill>
                <a:srgbClr val="00A3DA"/>
              </a:solidFill>
              <a:ln w="1905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EE-4D88-A17C-F7DFDFD08054}"/>
              </c:ext>
            </c:extLst>
          </c:dPt>
          <c:dPt>
            <c:idx val="3"/>
            <c:bubble3D val="0"/>
            <c:spPr>
              <a:solidFill>
                <a:srgbClr val="8AD5EE"/>
              </a:solidFill>
              <a:ln w="19050">
                <a:solidFill>
                  <a:srgbClr val="8AD5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E-4D88-A17C-F7DFDFD08054}"/>
              </c:ext>
            </c:extLst>
          </c:dPt>
          <c:dLbls>
            <c:dLbl>
              <c:idx val="0"/>
              <c:layout>
                <c:manualLayout>
                  <c:x val="0.13662306781771985"/>
                  <c:y val="6.610792457033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D88-A17C-F7DFDFD08054}"/>
                </c:ext>
              </c:extLst>
            </c:dLbl>
            <c:dLbl>
              <c:idx val="1"/>
              <c:layout>
                <c:manualLayout>
                  <c:x val="-5.9225710540419252E-2"/>
                  <c:y val="-9.533545646490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E-4D88-A17C-F7DFDFD08054}"/>
                </c:ext>
              </c:extLst>
            </c:dLbl>
            <c:dLbl>
              <c:idx val="2"/>
              <c:layout>
                <c:manualLayout>
                  <c:x val="-5.7293544568721239E-2"/>
                  <c:y val="-0.1256050566836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EE-4D88-A17C-F7DFDFD08054}"/>
                </c:ext>
              </c:extLst>
            </c:dLbl>
            <c:dLbl>
              <c:idx val="3"/>
              <c:layout>
                <c:manualLayout>
                  <c:x val="-4.4071957360554762E-3"/>
                  <c:y val="-0.1322158491406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E-4D88-A17C-F7DFDFD0805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A3DA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Emme tehneet yhteistyötä</c:v>
                </c:pt>
                <c:pt idx="1">
                  <c:v>Kyllä, teimme yhteistyötä ammattikorkeakoulujen kanssa</c:v>
                </c:pt>
                <c:pt idx="2">
                  <c:v>Kyllä, teimme yhteistyötä yliopistojen kanssa</c:v>
                </c:pt>
                <c:pt idx="3">
                  <c:v>Kyllä, teimme yhteistyötä tutkimuslaitosten kanssa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82.031000000000006</c:v>
                </c:pt>
                <c:pt idx="1">
                  <c:v>14.558540000000001</c:v>
                </c:pt>
                <c:pt idx="2">
                  <c:v>5.1231999999999998</c:v>
                </c:pt>
                <c:pt idx="3">
                  <c:v>2.6427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E-4D88-A17C-F7DFDFD08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C-4ADB-B41B-AA9359CCDBEC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rgbClr val="3F3F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C-4ADB-B41B-AA9359CCDBE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C-4ADB-B41B-AA9359CCDBE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C-4ADB-B41B-AA9359CCDBEC}"/>
              </c:ext>
            </c:extLst>
          </c:dPt>
          <c:dLbls>
            <c:dLbl>
              <c:idx val="0"/>
              <c:layout>
                <c:manualLayout>
                  <c:x val="0.12780867634560883"/>
                  <c:y val="1.322158491406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C-4ADB-B41B-AA9359CCDBEC}"/>
                </c:ext>
              </c:extLst>
            </c:dLbl>
            <c:dLbl>
              <c:idx val="1"/>
              <c:layout>
                <c:manualLayout>
                  <c:x val="-9.4325794379198344E-2"/>
                  <c:y val="-7.138752234807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C-4ADB-B41B-AA9359CCDBEC}"/>
                </c:ext>
              </c:extLst>
            </c:dLbl>
            <c:dLbl>
              <c:idx val="2"/>
              <c:layout>
                <c:manualLayout>
                  <c:x val="-4.7591671645063963E-2"/>
                  <c:y val="-0.11504560914646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C-4ADB-B41B-AA9359CCDBEC}"/>
                </c:ext>
              </c:extLst>
            </c:dLbl>
            <c:dLbl>
              <c:idx val="3"/>
              <c:layout>
                <c:manualLayout>
                  <c:x val="-9.7019340083387418E-3"/>
                  <c:y val="-0.13620897850144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C-4ADB-B41B-AA9359CCDBE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Emme tehneet yhteistyötä</c:v>
                </c:pt>
                <c:pt idx="1">
                  <c:v>Kyllä, teimme yhteistyötä ammattikorkeakoulujen kanssa</c:v>
                </c:pt>
                <c:pt idx="2">
                  <c:v>Kyllä, teimme yhteistyötä yliopistojen kanssa</c:v>
                </c:pt>
                <c:pt idx="3">
                  <c:v>Kyllä, teimme yhteistyötä tutkimuslaitosten kanssa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84.109189999999998</c:v>
                </c:pt>
                <c:pt idx="1">
                  <c:v>11.95513</c:v>
                </c:pt>
                <c:pt idx="2">
                  <c:v>5.1231600000000004</c:v>
                </c:pt>
                <c:pt idx="3">
                  <c:v>2.7473399999999999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C-4ADB-B41B-AA9359CCD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73190612225993756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Uusien osaajien rekrytointi korkeakoulusta tai tutkimuslaitoksista yritykseenne</c:v>
                </c:pt>
                <c:pt idx="4">
                  <c:v>Demo-, pilotointi- tai tuotetestausta</c:v>
                </c:pt>
                <c:pt idx="5">
                  <c:v>Tutkimus- ja laboratoriontilojen, -laitteiden tai  palvelujen käyttöä</c:v>
                </c:pt>
                <c:pt idx="6">
                  <c:v>Tilaustutkimusta</c:v>
                </c:pt>
                <c:pt idx="7">
                  <c:v>Muu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54.231859999999998</c:v>
                </c:pt>
                <c:pt idx="1">
                  <c:v>37.819319999999998</c:v>
                </c:pt>
                <c:pt idx="2">
                  <c:v>18.15559</c:v>
                </c:pt>
                <c:pt idx="3">
                  <c:v>13.67536</c:v>
                </c:pt>
                <c:pt idx="4">
                  <c:v>9.0059400000000007</c:v>
                </c:pt>
                <c:pt idx="5">
                  <c:v>10.969939999999999</c:v>
                </c:pt>
                <c:pt idx="6">
                  <c:v>9.5371000000000006</c:v>
                </c:pt>
                <c:pt idx="7">
                  <c:v>12.041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D-4795-8D39-DE0AA748B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Uusien osaajien rekrytointi korkeakoulusta tai tutkimuslaitoksista yritykseenne</c:v>
                </c:pt>
                <c:pt idx="4">
                  <c:v>Demo-, pilotointi- tai tuotetestausta</c:v>
                </c:pt>
                <c:pt idx="5">
                  <c:v>Tutkimus- ja laboratoriontilojen, -laitteiden tai  palvelujen käyttöä</c:v>
                </c:pt>
                <c:pt idx="6">
                  <c:v>Tilaustutkimusta</c:v>
                </c:pt>
                <c:pt idx="7">
                  <c:v>Muu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49.273620000000001</c:v>
                </c:pt>
                <c:pt idx="1">
                  <c:v>41.623939999999997</c:v>
                </c:pt>
                <c:pt idx="2">
                  <c:v>22.239529999999998</c:v>
                </c:pt>
                <c:pt idx="3">
                  <c:v>11.156029999999999</c:v>
                </c:pt>
                <c:pt idx="4">
                  <c:v>10.72288</c:v>
                </c:pt>
                <c:pt idx="5">
                  <c:v>10.404070000000001</c:v>
                </c:pt>
                <c:pt idx="6">
                  <c:v>9.1781199999999998</c:v>
                </c:pt>
                <c:pt idx="7">
                  <c:v>14.41079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D-4795-8D39-DE0AA748B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E-4D88-A17C-F7DFDFD08054}"/>
              </c:ext>
            </c:extLst>
          </c:dPt>
          <c:dPt>
            <c:idx val="1"/>
            <c:bubble3D val="0"/>
            <c:spPr>
              <a:solidFill>
                <a:srgbClr val="006F96"/>
              </a:solidFill>
              <a:ln w="19050">
                <a:solidFill>
                  <a:srgbClr val="006F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EE-4D88-A17C-F7DFDFD08054}"/>
              </c:ext>
            </c:extLst>
          </c:dPt>
          <c:dPt>
            <c:idx val="2"/>
            <c:bubble3D val="0"/>
            <c:spPr>
              <a:solidFill>
                <a:srgbClr val="00A3DA"/>
              </a:solidFill>
              <a:ln w="1905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EE-4D88-A17C-F7DFDFD08054}"/>
              </c:ext>
            </c:extLst>
          </c:dPt>
          <c:dPt>
            <c:idx val="3"/>
            <c:bubble3D val="0"/>
            <c:spPr>
              <a:solidFill>
                <a:srgbClr val="8AD5EE"/>
              </a:solidFill>
              <a:ln w="19050">
                <a:solidFill>
                  <a:srgbClr val="8AD5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E-4D88-A17C-F7DFDFD08054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17-49F5-AC61-47CE58CF77C5}"/>
              </c:ext>
            </c:extLst>
          </c:dPt>
          <c:dLbls>
            <c:dLbl>
              <c:idx val="0"/>
              <c:layout>
                <c:manualLayout>
                  <c:x val="8.7253987293971297E-2"/>
                  <c:y val="-0.25592688883913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D88-A17C-F7DFDFD08054}"/>
                </c:ext>
              </c:extLst>
            </c:dLbl>
            <c:dLbl>
              <c:idx val="1"/>
              <c:layout>
                <c:manualLayout>
                  <c:x val="-0.11564762983695413"/>
                  <c:y val="4.43120736072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E-4D88-A17C-F7DFDFD08054}"/>
                </c:ext>
              </c:extLst>
            </c:dLbl>
            <c:dLbl>
              <c:idx val="2"/>
              <c:layout>
                <c:manualLayout>
                  <c:x val="-0.10313624550179928"/>
                  <c:y val="-0.11443323500085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EE-4D88-A17C-F7DFDFD08054}"/>
                </c:ext>
              </c:extLst>
            </c:dLbl>
            <c:dLbl>
              <c:idx val="3"/>
              <c:layout>
                <c:manualLayout>
                  <c:x val="-4.4071957360554762E-3"/>
                  <c:y val="-0.1322158491406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E-4D88-A17C-F7DFDFD08054}"/>
                </c:ext>
              </c:extLst>
            </c:dLbl>
            <c:dLbl>
              <c:idx val="4"/>
              <c:layout>
                <c:manualLayout>
                  <c:x val="-6.4649319065115517E-17"/>
                  <c:y val="-0.11730403913829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17-49F5-AC61-47CE58CF77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A3DA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Emme tehneet yhteistyötä</c:v>
                </c:pt>
                <c:pt idx="1">
                  <c:v>Ammatilliset oppilaitokset</c:v>
                </c:pt>
                <c:pt idx="2">
                  <c:v>Yksityiset koulutuspalvelujen tarjoajat</c:v>
                </c:pt>
                <c:pt idx="3">
                  <c:v>Kunnalliset tai seudulliset kehitysyhtiöt</c:v>
                </c:pt>
                <c:pt idx="4">
                  <c:v>Vapaan sivistystyön oppilaitokset (esim. kansalaisopistot, kesäyliopistot)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46.169580000000003</c:v>
                </c:pt>
                <c:pt idx="1">
                  <c:v>33.559240000000003</c:v>
                </c:pt>
                <c:pt idx="2">
                  <c:v>19.01925</c:v>
                </c:pt>
                <c:pt idx="3">
                  <c:v>19.346609999999998</c:v>
                </c:pt>
                <c:pt idx="4">
                  <c:v>2.7240700000000002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E-4D88-A17C-F7DFDFD08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73190612225993756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Demo-, pilotointi- tai tuotetestausta</c:v>
                </c:pt>
                <c:pt idx="4">
                  <c:v>Uusien osaajien rekrytointi korkeakoulusta tai tutkimuslaitoksista yritykseenne</c:v>
                </c:pt>
                <c:pt idx="5">
                  <c:v>Tilaustutkimusta</c:v>
                </c:pt>
                <c:pt idx="6">
                  <c:v>Tutkimus- ja laboratoriontilojen, -laitteiden tai  palvelujen käyttöä</c:v>
                </c:pt>
                <c:pt idx="7">
                  <c:v>Muu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66.048299999999998</c:v>
                </c:pt>
                <c:pt idx="1">
                  <c:v>19.710519999999999</c:v>
                </c:pt>
                <c:pt idx="2">
                  <c:v>9.7932000000000006</c:v>
                </c:pt>
                <c:pt idx="3">
                  <c:v>7.3145600000000002</c:v>
                </c:pt>
                <c:pt idx="4">
                  <c:v>3.53009</c:v>
                </c:pt>
                <c:pt idx="5">
                  <c:v>4.2442700000000002</c:v>
                </c:pt>
                <c:pt idx="6">
                  <c:v>2.9466899999999998</c:v>
                </c:pt>
                <c:pt idx="7">
                  <c:v>18.435980000000001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D-4795-8D39-DE0AA748B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Demo-, pilotointi- tai tuotetestausta</c:v>
                </c:pt>
                <c:pt idx="4">
                  <c:v>Uusien osaajien rekrytointi korkeakoulusta tai tutkimuslaitoksista yritykseenne</c:v>
                </c:pt>
                <c:pt idx="5">
                  <c:v>Tilaustutkimusta</c:v>
                </c:pt>
                <c:pt idx="6">
                  <c:v>Tutkimus- ja laboratoriontilojen, -laitteiden tai  palvelujen käyttöä</c:v>
                </c:pt>
                <c:pt idx="7">
                  <c:v>Muu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65.1053</c:v>
                </c:pt>
                <c:pt idx="1">
                  <c:v>26.300789999999999</c:v>
                </c:pt>
                <c:pt idx="2">
                  <c:v>12.75</c:v>
                </c:pt>
                <c:pt idx="3">
                  <c:v>6.90381</c:v>
                </c:pt>
                <c:pt idx="4">
                  <c:v>5.0851699999999997</c:v>
                </c:pt>
                <c:pt idx="5">
                  <c:v>3.9028499999999999</c:v>
                </c:pt>
                <c:pt idx="6">
                  <c:v>2.92367</c:v>
                </c:pt>
                <c:pt idx="7">
                  <c:v>14.5829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D-4795-8D39-DE0AA748B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C-4ADB-B41B-AA9359CCDBEC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rgbClr val="3F3F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C-4ADB-B41B-AA9359CCDBE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C-4ADB-B41B-AA9359CCDBE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C-4ADB-B41B-AA9359CCDBE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8-427C-B678-0A3AA975A56C}"/>
              </c:ext>
            </c:extLst>
          </c:dPt>
          <c:dLbls>
            <c:dLbl>
              <c:idx val="0"/>
              <c:layout>
                <c:manualLayout>
                  <c:x val="0.12780867634560883"/>
                  <c:y val="1.322158491406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C-4ADB-B41B-AA9359CCDBEC}"/>
                </c:ext>
              </c:extLst>
            </c:dLbl>
            <c:dLbl>
              <c:idx val="1"/>
              <c:layout>
                <c:manualLayout>
                  <c:x val="-0.14197666483094781"/>
                  <c:y val="8.879822853780182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C-4ADB-B41B-AA9359CCDBEC}"/>
                </c:ext>
              </c:extLst>
            </c:dLbl>
            <c:dLbl>
              <c:idx val="2"/>
              <c:layout>
                <c:manualLayout>
                  <c:x val="-0.11642070674203536"/>
                  <c:y val="-6.739472876205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C-4ADB-B41B-AA9359CCDBEC}"/>
                </c:ext>
              </c:extLst>
            </c:dLbl>
            <c:dLbl>
              <c:idx val="3"/>
              <c:layout>
                <c:manualLayout>
                  <c:x val="-6.7941886782699162E-2"/>
                  <c:y val="-0.1123835383092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C-4ADB-B41B-AA9359CCDBEC}"/>
                </c:ext>
              </c:extLst>
            </c:dLbl>
            <c:dLbl>
              <c:idx val="4"/>
              <c:layout>
                <c:manualLayout>
                  <c:x val="0"/>
                  <c:y val="-0.12706901435842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38-427C-B678-0A3AA975A56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Emme tehneet yhteistyötä</c:v>
                </c:pt>
                <c:pt idx="1">
                  <c:v>Ammatilliset oppilaitokset</c:v>
                </c:pt>
                <c:pt idx="2">
                  <c:v>Yksityiset koulutuspalvelujen tarjoajat</c:v>
                </c:pt>
                <c:pt idx="3">
                  <c:v>Kunnalliset tai seudulliset kehitysyhtiöt</c:v>
                </c:pt>
                <c:pt idx="4">
                  <c:v>Vapaan sivistystyön oppilaitokset (esim. kansalaisopistot, kesäyliopistot)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59.433230000000002</c:v>
                </c:pt>
                <c:pt idx="1">
                  <c:v>28.23115</c:v>
                </c:pt>
                <c:pt idx="2">
                  <c:v>12.73676</c:v>
                </c:pt>
                <c:pt idx="3">
                  <c:v>11.141360000000001</c:v>
                </c:pt>
                <c:pt idx="4">
                  <c:v>2.1990599999999998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C-4ADB-B41B-AA9359CCD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7.04474</c:v>
                </c:pt>
                <c:pt idx="1">
                  <c:v>42.081870000000002</c:v>
                </c:pt>
                <c:pt idx="2">
                  <c:v>50.873390000000001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360-9688-86E7481835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3.2256800000000001</c:v>
                </c:pt>
                <c:pt idx="1">
                  <c:v>47.827159999999999</c:v>
                </c:pt>
                <c:pt idx="2">
                  <c:v>48.947159999999997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9-4360-9688-86E74818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Tuotantokustannuksiin</c:v>
                </c:pt>
                <c:pt idx="1">
                  <c:v>Kysyntä markkinoilla on heikentynyt</c:v>
                </c:pt>
                <c:pt idx="2">
                  <c:v>Yleinen epävarmuus on vähentänyt investointeja tai investointiaikeita</c:v>
                </c:pt>
                <c:pt idx="3">
                  <c:v>Logistiikka</c:v>
                </c:pt>
                <c:pt idx="4">
                  <c:v>Tuotantoketjuihin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56.03275</c:v>
                </c:pt>
                <c:pt idx="1">
                  <c:v>57.470709999999997</c:v>
                </c:pt>
                <c:pt idx="2">
                  <c:v>63.944209999999998</c:v>
                </c:pt>
                <c:pt idx="3">
                  <c:v>17.420590000000001</c:v>
                </c:pt>
                <c:pt idx="4">
                  <c:v>22.403390000000002</c:v>
                </c:pt>
                <c:pt idx="5">
                  <c:v>12.190530000000001</c:v>
                </c:pt>
                <c:pt idx="6">
                  <c:v>3.62547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9-45AF-988D-575EA341C2B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Tuotantokustannuksiin</c:v>
                </c:pt>
                <c:pt idx="1">
                  <c:v>Kysyntä markkinoilla on heikentynyt</c:v>
                </c:pt>
                <c:pt idx="2">
                  <c:v>Yleinen epävarmuus on vähentänyt investointeja tai investointiaikeita</c:v>
                </c:pt>
                <c:pt idx="3">
                  <c:v>Logistiikka</c:v>
                </c:pt>
                <c:pt idx="4">
                  <c:v>Tuotantoketjuihin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57.366239999999998</c:v>
                </c:pt>
                <c:pt idx="1">
                  <c:v>48.659489999999998</c:v>
                </c:pt>
                <c:pt idx="2">
                  <c:v>47.945720000000001</c:v>
                </c:pt>
                <c:pt idx="3">
                  <c:v>31.422730000000001</c:v>
                </c:pt>
                <c:pt idx="4">
                  <c:v>28.187460000000002</c:v>
                </c:pt>
                <c:pt idx="5">
                  <c:v>7.3390599999999999</c:v>
                </c:pt>
                <c:pt idx="6">
                  <c:v>3.8739599999999998</c:v>
                </c:pt>
                <c:pt idx="7">
                  <c:v>0.80088999999999999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9-45AF-988D-575EA341C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27888631090485"/>
          <c:y val="7.1239744944374864E-2"/>
          <c:w val="0.64976725960299042"/>
          <c:h val="0.8575205101112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5-4E13-9D4B-D54F2D98059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48.042479999999998</c:v>
                </c:pt>
                <c:pt idx="1">
                  <c:v>32.65307</c:v>
                </c:pt>
                <c:pt idx="2">
                  <c:v>8.4964600000000008</c:v>
                </c:pt>
                <c:pt idx="3">
                  <c:v>10.80799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5-4E13-9D4B-D54F2D98059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45.177660000000003</c:v>
                </c:pt>
                <c:pt idx="1">
                  <c:v>35.025379999999998</c:v>
                </c:pt>
                <c:pt idx="2">
                  <c:v>8.6294399999999989</c:v>
                </c:pt>
                <c:pt idx="3">
                  <c:v>11.16752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5-4E13-9D4B-D54F2D98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989231327"/>
        <c:axId val="95919519"/>
      </c:barChart>
      <c:catAx>
        <c:axId val="198923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15%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F95-419E-B875-F08FFE16AAC8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5-419E-B875-F08FFE16A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 b="1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0.18924447270483746"/>
          <c:w val="0.8953813335097234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25</c:v>
                </c:pt>
                <c:pt idx="1">
                  <c:v>34</c:v>
                </c:pt>
                <c:pt idx="2">
                  <c:v>33</c:v>
                </c:pt>
                <c:pt idx="3">
                  <c:v>21</c:v>
                </c:pt>
                <c:pt idx="4">
                  <c:v>27</c:v>
                </c:pt>
                <c:pt idx="5">
                  <c:v>31</c:v>
                </c:pt>
                <c:pt idx="6">
                  <c:v>19</c:v>
                </c:pt>
                <c:pt idx="7">
                  <c:v>4</c:v>
                </c:pt>
                <c:pt idx="8">
                  <c:v>-26</c:v>
                </c:pt>
                <c:pt idx="9">
                  <c:v>-15</c:v>
                </c:pt>
                <c:pt idx="10">
                  <c:v>20</c:v>
                </c:pt>
                <c:pt idx="11">
                  <c:v>37</c:v>
                </c:pt>
                <c:pt idx="12">
                  <c:v>27</c:v>
                </c:pt>
                <c:pt idx="13">
                  <c:v>22.751322999999999</c:v>
                </c:pt>
                <c:pt idx="14">
                  <c:v>-2.2000000000000002</c:v>
                </c:pt>
                <c:pt idx="15">
                  <c:v>1.6</c:v>
                </c:pt>
                <c:pt idx="16">
                  <c:v>0</c:v>
                </c:pt>
                <c:pt idx="17">
                  <c:v>4.7744297889348744</c:v>
                </c:pt>
                <c:pt idx="18">
                  <c:v>14.62983459242208</c:v>
                </c:pt>
                <c:pt idx="19">
                  <c:v>2.7545413038515534</c:v>
                </c:pt>
                <c:pt idx="20">
                  <c:v>-5</c:v>
                </c:pt>
                <c:pt idx="21">
                  <c:v>-6</c:v>
                </c:pt>
                <c:pt idx="22">
                  <c:v>4</c:v>
                </c:pt>
                <c:pt idx="23">
                  <c:v>28</c:v>
                </c:pt>
                <c:pt idx="24">
                  <c:v>21</c:v>
                </c:pt>
                <c:pt idx="25">
                  <c:v>29</c:v>
                </c:pt>
                <c:pt idx="26">
                  <c:v>27</c:v>
                </c:pt>
                <c:pt idx="27">
                  <c:v>25</c:v>
                </c:pt>
                <c:pt idx="28">
                  <c:v>11</c:v>
                </c:pt>
                <c:pt idx="29">
                  <c:v>3</c:v>
                </c:pt>
                <c:pt idx="30">
                  <c:v>7</c:v>
                </c:pt>
                <c:pt idx="31">
                  <c:v>-11</c:v>
                </c:pt>
                <c:pt idx="32">
                  <c:v>-1</c:v>
                </c:pt>
                <c:pt idx="33">
                  <c:v>17.295200000000001</c:v>
                </c:pt>
                <c:pt idx="34">
                  <c:v>7.4273999999999996</c:v>
                </c:pt>
                <c:pt idx="35">
                  <c:v>-13.621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00-4015-9357-8297120AD75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31.598832000000002</c:v>
                </c:pt>
                <c:pt idx="1">
                  <c:v>33</c:v>
                </c:pt>
                <c:pt idx="2">
                  <c:v>35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24</c:v>
                </c:pt>
                <c:pt idx="7">
                  <c:v>6</c:v>
                </c:pt>
                <c:pt idx="8">
                  <c:v>-25</c:v>
                </c:pt>
                <c:pt idx="9">
                  <c:v>-8</c:v>
                </c:pt>
                <c:pt idx="10">
                  <c:v>25</c:v>
                </c:pt>
                <c:pt idx="11">
                  <c:v>40</c:v>
                </c:pt>
                <c:pt idx="12">
                  <c:v>34</c:v>
                </c:pt>
                <c:pt idx="13">
                  <c:v>24.312784000000001</c:v>
                </c:pt>
                <c:pt idx="14">
                  <c:v>-0.3</c:v>
                </c:pt>
                <c:pt idx="15">
                  <c:v>0.3</c:v>
                </c:pt>
                <c:pt idx="16">
                  <c:v>5</c:v>
                </c:pt>
                <c:pt idx="17">
                  <c:v>3.8149381485914837</c:v>
                </c:pt>
                <c:pt idx="18">
                  <c:v>15.565566246754951</c:v>
                </c:pt>
                <c:pt idx="19">
                  <c:v>8.9602754146906953</c:v>
                </c:pt>
                <c:pt idx="20">
                  <c:v>-6</c:v>
                </c:pt>
                <c:pt idx="21">
                  <c:v>9</c:v>
                </c:pt>
                <c:pt idx="22">
                  <c:v>15</c:v>
                </c:pt>
                <c:pt idx="23">
                  <c:v>32</c:v>
                </c:pt>
                <c:pt idx="24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27</c:v>
                </c:pt>
                <c:pt idx="28">
                  <c:v>14</c:v>
                </c:pt>
                <c:pt idx="29">
                  <c:v>10</c:v>
                </c:pt>
                <c:pt idx="30">
                  <c:v>9</c:v>
                </c:pt>
                <c:pt idx="31">
                  <c:v>-10</c:v>
                </c:pt>
                <c:pt idx="32">
                  <c:v>3</c:v>
                </c:pt>
                <c:pt idx="33">
                  <c:v>21.775300000000001</c:v>
                </c:pt>
                <c:pt idx="34">
                  <c:v>10.7972</c:v>
                </c:pt>
                <c:pt idx="35">
                  <c:v>-5.3079000000000001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00-4015-9357-8297120AD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40659545701251E-2"/>
          <c:y val="0.12731356623032455"/>
          <c:w val="0.89538133350972349"/>
          <c:h val="0.7072025296805903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17.335640000000001</c:v>
                </c:pt>
                <c:pt idx="1">
                  <c:v>20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  <c:pt idx="6">
                  <c:v>20</c:v>
                </c:pt>
                <c:pt idx="7">
                  <c:v>9</c:v>
                </c:pt>
                <c:pt idx="8">
                  <c:v>-8</c:v>
                </c:pt>
                <c:pt idx="9">
                  <c:v>-12</c:v>
                </c:pt>
                <c:pt idx="10">
                  <c:v>6</c:v>
                </c:pt>
                <c:pt idx="11">
                  <c:v>18</c:v>
                </c:pt>
                <c:pt idx="12">
                  <c:v>15</c:v>
                </c:pt>
                <c:pt idx="13">
                  <c:v>12.631579</c:v>
                </c:pt>
                <c:pt idx="14">
                  <c:v>10.3</c:v>
                </c:pt>
                <c:pt idx="15">
                  <c:v>3.1</c:v>
                </c:pt>
                <c:pt idx="16">
                  <c:v>5</c:v>
                </c:pt>
                <c:pt idx="17">
                  <c:v>4.3055877680872747</c:v>
                </c:pt>
                <c:pt idx="18">
                  <c:v>10.845319796215605</c:v>
                </c:pt>
                <c:pt idx="19">
                  <c:v>-0.9013259968969507</c:v>
                </c:pt>
                <c:pt idx="20">
                  <c:v>-2</c:v>
                </c:pt>
                <c:pt idx="21">
                  <c:v>-3</c:v>
                </c:pt>
                <c:pt idx="22">
                  <c:v>4</c:v>
                </c:pt>
                <c:pt idx="23">
                  <c:v>12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10</c:v>
                </c:pt>
                <c:pt idx="28">
                  <c:v>7</c:v>
                </c:pt>
                <c:pt idx="29">
                  <c:v>3</c:v>
                </c:pt>
                <c:pt idx="30">
                  <c:v>6</c:v>
                </c:pt>
                <c:pt idx="31">
                  <c:v>-8</c:v>
                </c:pt>
                <c:pt idx="32">
                  <c:v>-1</c:v>
                </c:pt>
                <c:pt idx="33">
                  <c:v>9.8513000000000002</c:v>
                </c:pt>
                <c:pt idx="34">
                  <c:v>8.9818999999999996</c:v>
                </c:pt>
                <c:pt idx="35">
                  <c:v>3.6720000000000002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C-41F2-826E-9282CFCDD54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24</c:v>
                </c:pt>
                <c:pt idx="7">
                  <c:v>14</c:v>
                </c:pt>
                <c:pt idx="8">
                  <c:v>-8</c:v>
                </c:pt>
                <c:pt idx="9">
                  <c:v>-4</c:v>
                </c:pt>
                <c:pt idx="10">
                  <c:v>12</c:v>
                </c:pt>
                <c:pt idx="11">
                  <c:v>17</c:v>
                </c:pt>
                <c:pt idx="12">
                  <c:v>18</c:v>
                </c:pt>
                <c:pt idx="13">
                  <c:v>13.15301</c:v>
                </c:pt>
                <c:pt idx="14">
                  <c:v>9.4</c:v>
                </c:pt>
                <c:pt idx="15">
                  <c:v>5.8</c:v>
                </c:pt>
                <c:pt idx="16">
                  <c:v>8</c:v>
                </c:pt>
                <c:pt idx="17">
                  <c:v>5.2550082642391907</c:v>
                </c:pt>
                <c:pt idx="18">
                  <c:v>8.221178569498008</c:v>
                </c:pt>
                <c:pt idx="19">
                  <c:v>5.5045647046496793</c:v>
                </c:pt>
                <c:pt idx="20">
                  <c:v>0</c:v>
                </c:pt>
                <c:pt idx="21">
                  <c:v>4</c:v>
                </c:pt>
                <c:pt idx="22">
                  <c:v>9</c:v>
                </c:pt>
                <c:pt idx="23">
                  <c:v>14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14</c:v>
                </c:pt>
                <c:pt idx="28">
                  <c:v>12</c:v>
                </c:pt>
                <c:pt idx="29">
                  <c:v>10</c:v>
                </c:pt>
                <c:pt idx="30">
                  <c:v>9</c:v>
                </c:pt>
                <c:pt idx="31">
                  <c:v>-2</c:v>
                </c:pt>
                <c:pt idx="32">
                  <c:v>3</c:v>
                </c:pt>
                <c:pt idx="33">
                  <c:v>11.600300000000001</c:v>
                </c:pt>
                <c:pt idx="34">
                  <c:v>12.649699999999999</c:v>
                </c:pt>
                <c:pt idx="35">
                  <c:v>7.0907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C-41F2-826E-9282CFCD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21212766339843E-2"/>
          <c:y val="0.23565037557311483"/>
          <c:w val="0.9256439347118659"/>
          <c:h val="0.5356815920398010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37.089745000000001</c:v>
                </c:pt>
                <c:pt idx="1">
                  <c:v>45</c:v>
                </c:pt>
                <c:pt idx="2">
                  <c:v>42</c:v>
                </c:pt>
                <c:pt idx="3">
                  <c:v>40</c:v>
                </c:pt>
                <c:pt idx="4">
                  <c:v>46</c:v>
                </c:pt>
                <c:pt idx="5">
                  <c:v>54</c:v>
                </c:pt>
                <c:pt idx="6">
                  <c:v>54</c:v>
                </c:pt>
                <c:pt idx="7">
                  <c:v>25</c:v>
                </c:pt>
                <c:pt idx="8">
                  <c:v>-11</c:v>
                </c:pt>
                <c:pt idx="9">
                  <c:v>-9</c:v>
                </c:pt>
                <c:pt idx="10">
                  <c:v>25</c:v>
                </c:pt>
                <c:pt idx="11">
                  <c:v>42</c:v>
                </c:pt>
                <c:pt idx="12">
                  <c:v>39</c:v>
                </c:pt>
                <c:pt idx="13">
                  <c:v>40.526316000000001</c:v>
                </c:pt>
                <c:pt idx="14">
                  <c:v>25.4</c:v>
                </c:pt>
                <c:pt idx="15">
                  <c:v>19.8</c:v>
                </c:pt>
                <c:pt idx="16">
                  <c:v>19</c:v>
                </c:pt>
                <c:pt idx="17">
                  <c:v>22.86938418099286</c:v>
                </c:pt>
                <c:pt idx="18">
                  <c:v>36.733376396078853</c:v>
                </c:pt>
                <c:pt idx="19">
                  <c:v>14.566221816811737</c:v>
                </c:pt>
                <c:pt idx="20">
                  <c:v>5</c:v>
                </c:pt>
                <c:pt idx="21">
                  <c:v>6</c:v>
                </c:pt>
                <c:pt idx="22">
                  <c:v>21</c:v>
                </c:pt>
                <c:pt idx="23">
                  <c:v>33</c:v>
                </c:pt>
                <c:pt idx="24">
                  <c:v>27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23</c:v>
                </c:pt>
                <c:pt idx="29">
                  <c:v>17</c:v>
                </c:pt>
                <c:pt idx="30">
                  <c:v>27</c:v>
                </c:pt>
                <c:pt idx="31">
                  <c:v>-6</c:v>
                </c:pt>
                <c:pt idx="32">
                  <c:v>10</c:v>
                </c:pt>
                <c:pt idx="33">
                  <c:v>27.2818</c:v>
                </c:pt>
                <c:pt idx="34">
                  <c:v>21.714500000000001</c:v>
                </c:pt>
                <c:pt idx="35">
                  <c:v>6.5738000000000003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5-4528-BBE4-A6DD267E726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Liikevaihto, Koko maa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44.665585</c:v>
                </c:pt>
                <c:pt idx="1">
                  <c:v>47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50</c:v>
                </c:pt>
                <c:pt idx="6">
                  <c:v>52</c:v>
                </c:pt>
                <c:pt idx="7">
                  <c:v>35</c:v>
                </c:pt>
                <c:pt idx="8">
                  <c:v>-9</c:v>
                </c:pt>
                <c:pt idx="9">
                  <c:v>1</c:v>
                </c:pt>
                <c:pt idx="10">
                  <c:v>33</c:v>
                </c:pt>
                <c:pt idx="11">
                  <c:v>46</c:v>
                </c:pt>
                <c:pt idx="12">
                  <c:v>44</c:v>
                </c:pt>
                <c:pt idx="13">
                  <c:v>39.262990000000002</c:v>
                </c:pt>
                <c:pt idx="14">
                  <c:v>23.6</c:v>
                </c:pt>
                <c:pt idx="15">
                  <c:v>21.4</c:v>
                </c:pt>
                <c:pt idx="16">
                  <c:v>25</c:v>
                </c:pt>
                <c:pt idx="17">
                  <c:v>23.332681808717499</c:v>
                </c:pt>
                <c:pt idx="18">
                  <c:v>30.879075314559067</c:v>
                </c:pt>
                <c:pt idx="19">
                  <c:v>22.041738580789723</c:v>
                </c:pt>
                <c:pt idx="20">
                  <c:v>11</c:v>
                </c:pt>
                <c:pt idx="21">
                  <c:v>20</c:v>
                </c:pt>
                <c:pt idx="22">
                  <c:v>28</c:v>
                </c:pt>
                <c:pt idx="23">
                  <c:v>36</c:v>
                </c:pt>
                <c:pt idx="24">
                  <c:v>39</c:v>
                </c:pt>
                <c:pt idx="25">
                  <c:v>40</c:v>
                </c:pt>
                <c:pt idx="26">
                  <c:v>39</c:v>
                </c:pt>
                <c:pt idx="27">
                  <c:v>34</c:v>
                </c:pt>
                <c:pt idx="28">
                  <c:v>26</c:v>
                </c:pt>
                <c:pt idx="29">
                  <c:v>25</c:v>
                </c:pt>
                <c:pt idx="30">
                  <c:v>22</c:v>
                </c:pt>
                <c:pt idx="31">
                  <c:v>-2</c:v>
                </c:pt>
                <c:pt idx="32">
                  <c:v>13</c:v>
                </c:pt>
                <c:pt idx="33">
                  <c:v>28.864899999999999</c:v>
                </c:pt>
                <c:pt idx="34">
                  <c:v>25.355599999999999</c:v>
                </c:pt>
                <c:pt idx="35">
                  <c:v>14.5306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05-4528-BBE4-A6DD267E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 b="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0.65665</cdr:x>
      <cdr:y>0.09301</cdr:y>
    </cdr:from>
    <cdr:to>
      <cdr:x>0.72082</cdr:x>
      <cdr:y>0.24157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140CD3C4-9751-4B7D-B751-EFFF5F61EE53}"/>
            </a:ext>
          </a:extLst>
        </cdr:cNvPr>
        <cdr:cNvCxnSpPr/>
      </cdr:nvCxnSpPr>
      <cdr:spPr>
        <a:xfrm xmlns:a="http://schemas.openxmlformats.org/drawingml/2006/main" flipV="1">
          <a:off x="1562366" y="161354"/>
          <a:ext cx="152676" cy="2577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A3D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1.9.2022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37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41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62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36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34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958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22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40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0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2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5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37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37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31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1633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7.xml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tags" Target="../tags/tag13.xml"/><Relationship Id="rId7" Type="http://schemas.openxmlformats.org/officeDocument/2006/relationships/chart" Target="../charts/chart2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chart" Target="../charts/chart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chart" Target="../charts/chart30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chart" Target="../charts/chart29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chart" Target="../charts/chart28.xml"/><Relationship Id="rId5" Type="http://schemas.openxmlformats.org/officeDocument/2006/relationships/tags" Target="../tags/tag18.xml"/><Relationship Id="rId10" Type="http://schemas.openxmlformats.org/officeDocument/2006/relationships/chart" Target="../charts/chart27.xml"/><Relationship Id="rId4" Type="http://schemas.openxmlformats.org/officeDocument/2006/relationships/tags" Target="../tags/tag17.xml"/><Relationship Id="rId9" Type="http://schemas.openxmlformats.org/officeDocument/2006/relationships/chart" Target="../charts/chart26.xml"/><Relationship Id="rId1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tags" Target="../tags/tag22.xml"/><Relationship Id="rId7" Type="http://schemas.openxmlformats.org/officeDocument/2006/relationships/chart" Target="../charts/chart3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5.xml"/><Relationship Id="rId4" Type="http://schemas.openxmlformats.org/officeDocument/2006/relationships/tags" Target="../tags/tag23.xml"/><Relationship Id="rId9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43.xlsx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47.xlsx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hart" Target="../charts/chart10.xml"/><Relationship Id="rId11" Type="http://schemas.microsoft.com/office/2007/relationships/hdphoto" Target="../media/hdphoto2.wdp"/><Relationship Id="rId5" Type="http://schemas.openxmlformats.org/officeDocument/2006/relationships/chart" Target="../charts/chart9.xml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Alueraportti, Savon Yrittäjät</a:t>
            </a:r>
          </a:p>
        </p:txBody>
      </p:sp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98B048B7-FB46-4AB4-BBAD-AA2638BCE0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0" y="2708920"/>
            <a:ext cx="12240000" cy="3321288"/>
          </a:xfrm>
        </p:spPr>
      </p:pic>
    </p:spTree>
    <p:extLst>
      <p:ext uri="{BB962C8B-B14F-4D97-AF65-F5344CB8AC3E}">
        <p14:creationId xmlns:p14="http://schemas.microsoft.com/office/powerpoint/2010/main" val="32777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KASVUHAKUISUUS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Sisällön paikkamerkki 2">
            <a:extLst>
              <a:ext uri="{FF2B5EF4-FFF2-40B4-BE49-F238E27FC236}">
                <a16:creationId xmlns:a16="http://schemas.microsoft.com/office/drawing/2014/main" id="{E5059C00-E2E7-43FF-9F1D-05E05A324A0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2251811"/>
              </p:ext>
            </p:extLst>
          </p:nvPr>
        </p:nvGraphicFramePr>
        <p:xfrm>
          <a:off x="6301634" y="2517808"/>
          <a:ext cx="5530898" cy="32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Suorakulmio 68">
            <a:extLst>
              <a:ext uri="{FF2B5EF4-FFF2-40B4-BE49-F238E27FC236}">
                <a16:creationId xmlns:a16="http://schemas.microsoft.com/office/drawing/2014/main" id="{ACACECC9-2337-4C11-820C-407146F9D02F}"/>
              </a:ext>
            </a:extLst>
          </p:cNvPr>
          <p:cNvSpPr/>
          <p:nvPr/>
        </p:nvSpPr>
        <p:spPr>
          <a:xfrm>
            <a:off x="6539151" y="2198621"/>
            <a:ext cx="4448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Kasvuhakuisuuden kehitys</a:t>
            </a:r>
          </a:p>
          <a:p>
            <a:pPr lvl="0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(Voimakkaasti kasvuhakuiset ja kasvuhakuiset yhteensä)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26AFC111-E110-40C1-B02D-071E858B26D2}"/>
              </a:ext>
            </a:extLst>
          </p:cNvPr>
          <p:cNvSpPr/>
          <p:nvPr/>
        </p:nvSpPr>
        <p:spPr>
          <a:xfrm>
            <a:off x="11639982" y="2738587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21F1E3F-94C0-4BD8-AC4C-8D46D56E1ECF}"/>
              </a:ext>
            </a:extLst>
          </p:cNvPr>
          <p:cNvSpPr/>
          <p:nvPr/>
        </p:nvSpPr>
        <p:spPr>
          <a:xfrm>
            <a:off x="345009" y="5305957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10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F1A979-8273-4B02-AC89-550A5D1D5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260504"/>
              </p:ext>
            </p:extLst>
          </p:nvPr>
        </p:nvGraphicFramePr>
        <p:xfrm>
          <a:off x="475320" y="1552043"/>
          <a:ext cx="5696003" cy="476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295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TOIMINTA ULKOMAILLA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CDA9EBC-8DED-440F-B0FD-37ACCABEF45B}"/>
              </a:ext>
            </a:extLst>
          </p:cNvPr>
          <p:cNvSpPr/>
          <p:nvPr/>
        </p:nvSpPr>
        <p:spPr>
          <a:xfrm>
            <a:off x="9112072" y="154068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BC23327-DFDB-42D2-9B00-3EB250ECDFE8}"/>
              </a:ext>
            </a:extLst>
          </p:cNvPr>
          <p:cNvSpPr/>
          <p:nvPr/>
        </p:nvSpPr>
        <p:spPr>
          <a:xfrm>
            <a:off x="4810522" y="1244384"/>
            <a:ext cx="2012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</a:t>
            </a:r>
          </a:p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muodot ulkomailla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EABA185C-F286-4F3D-9443-6189C99A365E}"/>
              </a:ext>
            </a:extLst>
          </p:cNvPr>
          <p:cNvGrpSpPr/>
          <p:nvPr/>
        </p:nvGrpSpPr>
        <p:grpSpPr>
          <a:xfrm>
            <a:off x="4204256" y="2135905"/>
            <a:ext cx="2674218" cy="3731186"/>
            <a:chOff x="5169368" y="2091030"/>
            <a:chExt cx="2674218" cy="3731186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B642164E-222C-431B-B599-1D1A4D949C60}"/>
                </a:ext>
              </a:extLst>
            </p:cNvPr>
            <p:cNvSpPr/>
            <p:nvPr/>
          </p:nvSpPr>
          <p:spPr>
            <a:xfrm>
              <a:off x="5716065" y="279756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palvelujen vienti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266129C-F79E-4F16-B455-AF25BDDE1FFB}"/>
                </a:ext>
              </a:extLst>
            </p:cNvPr>
            <p:cNvSpPr/>
            <p:nvPr/>
          </p:nvSpPr>
          <p:spPr>
            <a:xfrm>
              <a:off x="5716065" y="209103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tavaroiden vienti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5D2F2243-9A13-4D85-84C5-A68795838B51}"/>
                </a:ext>
              </a:extLst>
            </p:cNvPr>
            <p:cNvSpPr/>
            <p:nvPr/>
          </p:nvSpPr>
          <p:spPr>
            <a:xfrm>
              <a:off x="5189463" y="4867606"/>
              <a:ext cx="263417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Ulkomainen yhteisyritys (joint venture) tai tytäryritys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021FC163-720B-480C-9273-C5AF5BEB5BDC}"/>
                </a:ext>
              </a:extLst>
            </p:cNvPr>
            <p:cNvSpPr/>
            <p:nvPr/>
          </p:nvSpPr>
          <p:spPr>
            <a:xfrm>
              <a:off x="5169368" y="3993544"/>
              <a:ext cx="26555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Palkka- tai sopimusvalmistus (tuotteiden teettäminen ulkomailla yrityksenne omalla merkillä)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C6D79E42-6355-45F3-8217-398C27C85A87}"/>
                </a:ext>
              </a:extLst>
            </p:cNvPr>
            <p:cNvSpPr/>
            <p:nvPr/>
          </p:nvSpPr>
          <p:spPr>
            <a:xfrm>
              <a:off x="5716065" y="3531192"/>
              <a:ext cx="211524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Lisensointi tai franchising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23EC89B1-33F3-4ACA-86C5-BB6587772B79}"/>
                </a:ext>
              </a:extLst>
            </p:cNvPr>
            <p:cNvSpPr/>
            <p:nvPr/>
          </p:nvSpPr>
          <p:spPr>
            <a:xfrm>
              <a:off x="6407791" y="5582150"/>
              <a:ext cx="1435795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</p:grpSp>
      <p:sp>
        <p:nvSpPr>
          <p:cNvPr id="44" name="Suorakulmio 43">
            <a:extLst>
              <a:ext uri="{FF2B5EF4-FFF2-40B4-BE49-F238E27FC236}">
                <a16:creationId xmlns:a16="http://schemas.microsoft.com/office/drawing/2014/main" id="{FEF4E559-5772-45A2-9943-D4A9B11AF9E5}"/>
              </a:ext>
            </a:extLst>
          </p:cNvPr>
          <p:cNvSpPr/>
          <p:nvPr/>
        </p:nvSpPr>
        <p:spPr>
          <a:xfrm>
            <a:off x="6873736" y="1530811"/>
            <a:ext cx="2238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01AADCBC-3246-4B9C-82AD-DFCD881EE0E9}"/>
              </a:ext>
            </a:extLst>
          </p:cNvPr>
          <p:cNvGrpSpPr/>
          <p:nvPr/>
        </p:nvGrpSpPr>
        <p:grpSpPr>
          <a:xfrm>
            <a:off x="6901407" y="1548543"/>
            <a:ext cx="2228023" cy="4640937"/>
            <a:chOff x="6901407" y="1344229"/>
            <a:chExt cx="2228023" cy="4845251"/>
          </a:xfrm>
        </p:grpSpPr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7D17711E-C1D7-4B2B-87A3-0DF2748ACC0F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8A38CFA3-7156-4088-AA66-ABCA012999CA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6754B7A0-6CA3-4DB5-B153-E28568527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395479"/>
              </p:ext>
            </p:extLst>
          </p:nvPr>
        </p:nvGraphicFramePr>
        <p:xfrm>
          <a:off x="907990" y="1957271"/>
          <a:ext cx="3127598" cy="407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Ryhmä 1">
            <a:extLst>
              <a:ext uri="{FF2B5EF4-FFF2-40B4-BE49-F238E27FC236}">
                <a16:creationId xmlns:a16="http://schemas.microsoft.com/office/drawing/2014/main" id="{F40FB4AB-127C-4AEB-A606-DF156833BD6E}"/>
              </a:ext>
            </a:extLst>
          </p:cNvPr>
          <p:cNvGrpSpPr/>
          <p:nvPr/>
        </p:nvGrpSpPr>
        <p:grpSpPr>
          <a:xfrm>
            <a:off x="1382317" y="4595199"/>
            <a:ext cx="732313" cy="941956"/>
            <a:chOff x="1109815" y="4992235"/>
            <a:chExt cx="732313" cy="941956"/>
          </a:xfrm>
        </p:grpSpPr>
        <p:sp>
          <p:nvSpPr>
            <p:cNvPr id="58" name="Suorakulmio 57">
              <a:extLst>
                <a:ext uri="{FF2B5EF4-FFF2-40B4-BE49-F238E27FC236}">
                  <a16:creationId xmlns:a16="http://schemas.microsoft.com/office/drawing/2014/main" id="{7BB4F94D-6200-4C77-9891-8D5A84DB3974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5CC82F16-2E4F-480C-BBD7-5F80B398103A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1/2022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46F15360-4587-43AA-B004-00E347DBE878}"/>
              </a:ext>
            </a:extLst>
          </p:cNvPr>
          <p:cNvGrpSpPr/>
          <p:nvPr/>
        </p:nvGrpSpPr>
        <p:grpSpPr>
          <a:xfrm>
            <a:off x="2809647" y="4604567"/>
            <a:ext cx="732313" cy="941956"/>
            <a:chOff x="1109815" y="4992235"/>
            <a:chExt cx="732313" cy="941956"/>
          </a:xfrm>
        </p:grpSpPr>
        <p:sp>
          <p:nvSpPr>
            <p:cNvPr id="62" name="Suorakulmio 61">
              <a:extLst>
                <a:ext uri="{FF2B5EF4-FFF2-40B4-BE49-F238E27FC236}">
                  <a16:creationId xmlns:a16="http://schemas.microsoft.com/office/drawing/2014/main" id="{A392BC4F-CD36-44AC-948B-CAF5B4C3B837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64" name="Suorakulmio 63">
              <a:extLst>
                <a:ext uri="{FF2B5EF4-FFF2-40B4-BE49-F238E27FC236}">
                  <a16:creationId xmlns:a16="http://schemas.microsoft.com/office/drawing/2014/main" id="{DCFAF196-F335-46F6-8056-06DA7EACDA62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1/2022</a:t>
              </a:r>
            </a:p>
          </p:txBody>
        </p:sp>
      </p:grp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CA8FDBD6-0500-4B0A-93B0-E0476C70F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543647"/>
              </p:ext>
            </p:extLst>
          </p:nvPr>
        </p:nvGraphicFramePr>
        <p:xfrm>
          <a:off x="7003065" y="154854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Kaavio 70">
            <a:extLst>
              <a:ext uri="{FF2B5EF4-FFF2-40B4-BE49-F238E27FC236}">
                <a16:creationId xmlns:a16="http://schemas.microsoft.com/office/drawing/2014/main" id="{B13464E8-94C2-4A31-B54D-EEAADC8C4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637028"/>
              </p:ext>
            </p:extLst>
          </p:nvPr>
        </p:nvGraphicFramePr>
        <p:xfrm>
          <a:off x="9238066" y="1565985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uorakulmio 17">
            <a:extLst>
              <a:ext uri="{FF2B5EF4-FFF2-40B4-BE49-F238E27FC236}">
                <a16:creationId xmlns:a16="http://schemas.microsoft.com/office/drawing/2014/main" id="{F8B4E101-DE3F-491A-87D6-E912104E2831}"/>
              </a:ext>
            </a:extLst>
          </p:cNvPr>
          <p:cNvSpPr/>
          <p:nvPr/>
        </p:nvSpPr>
        <p:spPr>
          <a:xfrm>
            <a:off x="395599" y="1470783"/>
            <a:ext cx="444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Niiden yritysten osuus, joilla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vientiä tai liiketoimintaa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ulkomailla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283900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KANSAINVÄLISTYMINEN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4" name="Sisällön paikkamerkki 2">
            <a:extLst>
              <a:ext uri="{FF2B5EF4-FFF2-40B4-BE49-F238E27FC236}">
                <a16:creationId xmlns:a16="http://schemas.microsoft.com/office/drawing/2014/main" id="{D1866810-4D51-4DD4-B752-1722612AE50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4082204"/>
              </p:ext>
            </p:extLst>
          </p:nvPr>
        </p:nvGraphicFramePr>
        <p:xfrm>
          <a:off x="1729608" y="1413396"/>
          <a:ext cx="4585363" cy="47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4C05A99A-36AB-4B8C-9B58-FC58276FFCDB}"/>
              </a:ext>
            </a:extLst>
          </p:cNvPr>
          <p:cNvCxnSpPr>
            <a:cxnSpLocks/>
          </p:cNvCxnSpPr>
          <p:nvPr/>
        </p:nvCxnSpPr>
        <p:spPr>
          <a:xfrm>
            <a:off x="786340" y="143372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AD773A1F-A499-4801-BE9A-9C79C0261600}"/>
              </a:ext>
            </a:extLst>
          </p:cNvPr>
          <p:cNvCxnSpPr>
            <a:cxnSpLocks/>
          </p:cNvCxnSpPr>
          <p:nvPr/>
        </p:nvCxnSpPr>
        <p:spPr>
          <a:xfrm>
            <a:off x="786340" y="174830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4A2BDD45-C14E-4251-8948-D9B40823CA39}"/>
              </a:ext>
            </a:extLst>
          </p:cNvPr>
          <p:cNvCxnSpPr>
            <a:cxnSpLocks/>
          </p:cNvCxnSpPr>
          <p:nvPr/>
        </p:nvCxnSpPr>
        <p:spPr>
          <a:xfrm>
            <a:off x="786340" y="206287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541B0F3E-A307-4913-8B4C-9A3DE8FCF457}"/>
              </a:ext>
            </a:extLst>
          </p:cNvPr>
          <p:cNvCxnSpPr>
            <a:cxnSpLocks/>
          </p:cNvCxnSpPr>
          <p:nvPr/>
        </p:nvCxnSpPr>
        <p:spPr>
          <a:xfrm>
            <a:off x="786340" y="237745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9D193101-CBEE-41A9-AEFF-E338C53DFD2D}"/>
              </a:ext>
            </a:extLst>
          </p:cNvPr>
          <p:cNvCxnSpPr>
            <a:cxnSpLocks/>
          </p:cNvCxnSpPr>
          <p:nvPr/>
        </p:nvCxnSpPr>
        <p:spPr>
          <a:xfrm>
            <a:off x="786340" y="2692029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D63956AF-FC77-4945-87B2-417E5890CE4D}"/>
              </a:ext>
            </a:extLst>
          </p:cNvPr>
          <p:cNvCxnSpPr>
            <a:cxnSpLocks/>
          </p:cNvCxnSpPr>
          <p:nvPr/>
        </p:nvCxnSpPr>
        <p:spPr>
          <a:xfrm>
            <a:off x="786340" y="300660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23511698-C431-4965-BD30-DC1371735884}"/>
              </a:ext>
            </a:extLst>
          </p:cNvPr>
          <p:cNvCxnSpPr>
            <a:cxnSpLocks/>
          </p:cNvCxnSpPr>
          <p:nvPr/>
        </p:nvCxnSpPr>
        <p:spPr>
          <a:xfrm>
            <a:off x="786340" y="332118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D958C973-6484-464A-8456-47CD0A7DF2E9}"/>
              </a:ext>
            </a:extLst>
          </p:cNvPr>
          <p:cNvCxnSpPr>
            <a:cxnSpLocks/>
          </p:cNvCxnSpPr>
          <p:nvPr/>
        </p:nvCxnSpPr>
        <p:spPr>
          <a:xfrm>
            <a:off x="786339" y="363575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31286AD4-C5DD-4752-B14D-5A05B38EE1BE}"/>
              </a:ext>
            </a:extLst>
          </p:cNvPr>
          <p:cNvCxnSpPr>
            <a:cxnSpLocks/>
          </p:cNvCxnSpPr>
          <p:nvPr/>
        </p:nvCxnSpPr>
        <p:spPr>
          <a:xfrm>
            <a:off x="786340" y="4264909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D30790C7-16B0-40E2-B519-F180888378DA}"/>
              </a:ext>
            </a:extLst>
          </p:cNvPr>
          <p:cNvSpPr/>
          <p:nvPr/>
        </p:nvSpPr>
        <p:spPr>
          <a:xfrm>
            <a:off x="704067" y="144257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Pohjoismaat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088B0541-267A-4DDE-9D84-4FF0796ABA3D}"/>
              </a:ext>
            </a:extLst>
          </p:cNvPr>
          <p:cNvSpPr/>
          <p:nvPr/>
        </p:nvSpPr>
        <p:spPr>
          <a:xfrm>
            <a:off x="704067" y="175073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EU-maat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A34246-D8EF-4D3D-B421-876530F6C7D4}"/>
              </a:ext>
            </a:extLst>
          </p:cNvPr>
          <p:cNvSpPr/>
          <p:nvPr/>
        </p:nvSpPr>
        <p:spPr>
          <a:xfrm>
            <a:off x="697243" y="206007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Englanti, Wales, Skotlanti ja Pohjois-Irlanti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3F8FF9B2-DDE9-4A4E-A0C1-81225857CC65}"/>
              </a:ext>
            </a:extLst>
          </p:cNvPr>
          <p:cNvSpPr/>
          <p:nvPr/>
        </p:nvSpPr>
        <p:spPr>
          <a:xfrm>
            <a:off x="704067" y="238778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Yhdysvallat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8DC78753-2108-43B1-B9E2-FA392D107BD8}"/>
              </a:ext>
            </a:extLst>
          </p:cNvPr>
          <p:cNvSpPr/>
          <p:nvPr/>
        </p:nvSpPr>
        <p:spPr>
          <a:xfrm>
            <a:off x="697242" y="270551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Euroopan maat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DF285B96-4054-4556-9D68-576209D4B83D}"/>
              </a:ext>
            </a:extLst>
          </p:cNvPr>
          <p:cNvSpPr/>
          <p:nvPr/>
        </p:nvSpPr>
        <p:spPr>
          <a:xfrm>
            <a:off x="704067" y="301097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Aasian maat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E6A7FED1-D8B7-41D2-9964-C264366B4E85}"/>
              </a:ext>
            </a:extLst>
          </p:cNvPr>
          <p:cNvSpPr/>
          <p:nvPr/>
        </p:nvSpPr>
        <p:spPr>
          <a:xfrm>
            <a:off x="704067" y="3341304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AFE74C0A-854A-459B-A26D-E4CDD409ED30}"/>
              </a:ext>
            </a:extLst>
          </p:cNvPr>
          <p:cNvSpPr/>
          <p:nvPr/>
        </p:nvSpPr>
        <p:spPr>
          <a:xfrm>
            <a:off x="697240" y="364270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Kiina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AC4AC995-3039-47EA-B73C-2D1A6E9A029C}"/>
              </a:ext>
            </a:extLst>
          </p:cNvPr>
          <p:cNvSpPr/>
          <p:nvPr/>
        </p:nvSpPr>
        <p:spPr>
          <a:xfrm>
            <a:off x="700274" y="396307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63B34410-DFEB-4AD7-B417-F635ACB96D12}"/>
              </a:ext>
            </a:extLst>
          </p:cNvPr>
          <p:cNvSpPr/>
          <p:nvPr/>
        </p:nvSpPr>
        <p:spPr>
          <a:xfrm>
            <a:off x="700273" y="427627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cxnSp>
        <p:nvCxnSpPr>
          <p:cNvPr id="66" name="Suora yhdysviiva 65">
            <a:extLst>
              <a:ext uri="{FF2B5EF4-FFF2-40B4-BE49-F238E27FC236}">
                <a16:creationId xmlns:a16="http://schemas.microsoft.com/office/drawing/2014/main" id="{E1AF3839-31A5-43B1-8AA4-F469B0FD9E00}"/>
              </a:ext>
            </a:extLst>
          </p:cNvPr>
          <p:cNvCxnSpPr>
            <a:cxnSpLocks/>
          </p:cNvCxnSpPr>
          <p:nvPr/>
        </p:nvCxnSpPr>
        <p:spPr>
          <a:xfrm>
            <a:off x="786339" y="489406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0B3CF0C9-E581-49C8-9D52-AA59F1BE4CB6}"/>
              </a:ext>
            </a:extLst>
          </p:cNvPr>
          <p:cNvCxnSpPr>
            <a:cxnSpLocks/>
          </p:cNvCxnSpPr>
          <p:nvPr/>
        </p:nvCxnSpPr>
        <p:spPr>
          <a:xfrm>
            <a:off x="786340" y="395033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971F0812-178F-46F3-A3F5-B3A88A22D624}"/>
              </a:ext>
            </a:extLst>
          </p:cNvPr>
          <p:cNvCxnSpPr>
            <a:cxnSpLocks/>
          </p:cNvCxnSpPr>
          <p:nvPr/>
        </p:nvCxnSpPr>
        <p:spPr>
          <a:xfrm>
            <a:off x="786340" y="457948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8B3CD518-288A-446A-8108-0C46CC755DB3}"/>
              </a:ext>
            </a:extLst>
          </p:cNvPr>
          <p:cNvCxnSpPr>
            <a:cxnSpLocks/>
          </p:cNvCxnSpPr>
          <p:nvPr/>
        </p:nvCxnSpPr>
        <p:spPr>
          <a:xfrm>
            <a:off x="786339" y="520863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E4BA1819-9F63-4999-AF8A-D77AFDDC9B5C}"/>
              </a:ext>
            </a:extLst>
          </p:cNvPr>
          <p:cNvCxnSpPr>
            <a:cxnSpLocks/>
          </p:cNvCxnSpPr>
          <p:nvPr/>
        </p:nvCxnSpPr>
        <p:spPr>
          <a:xfrm>
            <a:off x="786340" y="552321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58BB42A1-2459-4521-98F2-B717333E28B8}"/>
              </a:ext>
            </a:extLst>
          </p:cNvPr>
          <p:cNvCxnSpPr>
            <a:cxnSpLocks/>
          </p:cNvCxnSpPr>
          <p:nvPr/>
        </p:nvCxnSpPr>
        <p:spPr>
          <a:xfrm>
            <a:off x="786339" y="583779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uorakulmio 31">
            <a:extLst>
              <a:ext uri="{FF2B5EF4-FFF2-40B4-BE49-F238E27FC236}">
                <a16:creationId xmlns:a16="http://schemas.microsoft.com/office/drawing/2014/main" id="{52246980-E5C5-417F-A77D-30F98429A859}"/>
              </a:ext>
            </a:extLst>
          </p:cNvPr>
          <p:cNvSpPr/>
          <p:nvPr/>
        </p:nvSpPr>
        <p:spPr>
          <a:xfrm>
            <a:off x="705713" y="4584795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Intia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129D7B45-DABF-4244-AB7B-456B0E25E890}"/>
              </a:ext>
            </a:extLst>
          </p:cNvPr>
          <p:cNvSpPr/>
          <p:nvPr/>
        </p:nvSpPr>
        <p:spPr>
          <a:xfrm>
            <a:off x="704067" y="490881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Lähi-itä ja Egypti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E0C91A89-694C-423E-B5B1-42D74F70F900}"/>
              </a:ext>
            </a:extLst>
          </p:cNvPr>
          <p:cNvSpPr/>
          <p:nvPr/>
        </p:nvSpPr>
        <p:spPr>
          <a:xfrm>
            <a:off x="704066" y="5222020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Amerikka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0D1CB3A2-A687-4724-B59B-381047B66359}"/>
              </a:ext>
            </a:extLst>
          </p:cNvPr>
          <p:cNvSpPr/>
          <p:nvPr/>
        </p:nvSpPr>
        <p:spPr>
          <a:xfrm>
            <a:off x="709506" y="5530539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Afrikka (pl. Lähi-itä)</a:t>
            </a:r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288078AD-A389-48D3-B402-C8BC228B3223}"/>
              </a:ext>
            </a:extLst>
          </p:cNvPr>
          <p:cNvSpPr/>
          <p:nvPr/>
        </p:nvSpPr>
        <p:spPr>
          <a:xfrm>
            <a:off x="704066" y="5876730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maailma</a:t>
            </a:r>
          </a:p>
        </p:txBody>
      </p:sp>
      <p:graphicFrame>
        <p:nvGraphicFramePr>
          <p:cNvPr id="374" name="Sisällön paikkamerkki 2">
            <a:extLst>
              <a:ext uri="{FF2B5EF4-FFF2-40B4-BE49-F238E27FC236}">
                <a16:creationId xmlns:a16="http://schemas.microsoft.com/office/drawing/2014/main" id="{3EB8610C-5FE0-4FA9-99AF-CAC433C6442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29103"/>
              </p:ext>
            </p:extLst>
          </p:nvPr>
        </p:nvGraphicFramePr>
        <p:xfrm>
          <a:off x="6038175" y="1413395"/>
          <a:ext cx="4585363" cy="47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6" name="Suorakulmio 375">
            <a:extLst>
              <a:ext uri="{FF2B5EF4-FFF2-40B4-BE49-F238E27FC236}">
                <a16:creationId xmlns:a16="http://schemas.microsoft.com/office/drawing/2014/main" id="{258AA822-5858-4802-BB56-9C925A7455ED}"/>
              </a:ext>
            </a:extLst>
          </p:cNvPr>
          <p:cNvSpPr/>
          <p:nvPr/>
        </p:nvSpPr>
        <p:spPr>
          <a:xfrm>
            <a:off x="6174058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BA7E5CEB-B3E2-47AB-B6B2-7AA09CE2B9EF}"/>
              </a:ext>
            </a:extLst>
          </p:cNvPr>
          <p:cNvSpPr/>
          <p:nvPr/>
        </p:nvSpPr>
        <p:spPr>
          <a:xfrm>
            <a:off x="5314852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309223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KANSAINVÄLISTYMISPALVELUT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uorakulmio 45">
            <a:extLst>
              <a:ext uri="{FF2B5EF4-FFF2-40B4-BE49-F238E27FC236}">
                <a16:creationId xmlns:a16="http://schemas.microsoft.com/office/drawing/2014/main" id="{7D0C2E20-E7AB-4294-91B4-383DCFDF3FD7}"/>
              </a:ext>
            </a:extLst>
          </p:cNvPr>
          <p:cNvSpPr/>
          <p:nvPr/>
        </p:nvSpPr>
        <p:spPr>
          <a:xfrm>
            <a:off x="2563432" y="370973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FC7B8A14-EA7F-4840-B5BA-9C3A72EA3859}"/>
              </a:ext>
            </a:extLst>
          </p:cNvPr>
          <p:cNvSpPr/>
          <p:nvPr/>
        </p:nvSpPr>
        <p:spPr>
          <a:xfrm>
            <a:off x="5091561" y="151402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D74FEF31-D651-44DC-A670-9EF307419057}"/>
              </a:ext>
            </a:extLst>
          </p:cNvPr>
          <p:cNvSpPr/>
          <p:nvPr/>
        </p:nvSpPr>
        <p:spPr>
          <a:xfrm>
            <a:off x="146895" y="1217724"/>
            <a:ext cx="2655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Mitkä ovat käytetyt palvelut?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9BB158EA-E15F-4651-BEDA-E2DA2E25F1C9}"/>
              </a:ext>
            </a:extLst>
          </p:cNvPr>
          <p:cNvSpPr/>
          <p:nvPr/>
        </p:nvSpPr>
        <p:spPr>
          <a:xfrm>
            <a:off x="2853225" y="1504151"/>
            <a:ext cx="221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ECE928B3-3DEA-4C93-BC11-539011DE69AB}"/>
              </a:ext>
            </a:extLst>
          </p:cNvPr>
          <p:cNvGrpSpPr/>
          <p:nvPr/>
        </p:nvGrpSpPr>
        <p:grpSpPr>
          <a:xfrm>
            <a:off x="2880896" y="1521883"/>
            <a:ext cx="2228023" cy="4640937"/>
            <a:chOff x="6901407" y="1344229"/>
            <a:chExt cx="2228023" cy="4845251"/>
          </a:xfrm>
        </p:grpSpPr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F35586AA-D26C-4EA0-8C36-8687EF7606F0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yhdysviiva 80">
              <a:extLst>
                <a:ext uri="{FF2B5EF4-FFF2-40B4-BE49-F238E27FC236}">
                  <a16:creationId xmlns:a16="http://schemas.microsoft.com/office/drawing/2014/main" id="{8DB0E342-B7D3-4AD7-9933-3ADD2519C515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" name="Kaavio 81">
            <a:extLst>
              <a:ext uri="{FF2B5EF4-FFF2-40B4-BE49-F238E27FC236}">
                <a16:creationId xmlns:a16="http://schemas.microsoft.com/office/drawing/2014/main" id="{E2907EEE-92E4-4260-8255-2614323B7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976087"/>
              </p:ext>
            </p:extLst>
          </p:nvPr>
        </p:nvGraphicFramePr>
        <p:xfrm>
          <a:off x="2982554" y="152188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Ryhmä 2">
            <a:extLst>
              <a:ext uri="{FF2B5EF4-FFF2-40B4-BE49-F238E27FC236}">
                <a16:creationId xmlns:a16="http://schemas.microsoft.com/office/drawing/2014/main" id="{6BC188F5-6919-40EC-88A0-CCC0E87B107B}"/>
              </a:ext>
            </a:extLst>
          </p:cNvPr>
          <p:cNvGrpSpPr/>
          <p:nvPr/>
        </p:nvGrpSpPr>
        <p:grpSpPr>
          <a:xfrm>
            <a:off x="225395" y="2020368"/>
            <a:ext cx="2655501" cy="3942927"/>
            <a:chOff x="225395" y="2020368"/>
            <a:chExt cx="2655501" cy="3942927"/>
          </a:xfrm>
        </p:grpSpPr>
        <p:grpSp>
          <p:nvGrpSpPr>
            <p:cNvPr id="2" name="Ryhmä 1">
              <a:extLst>
                <a:ext uri="{FF2B5EF4-FFF2-40B4-BE49-F238E27FC236}">
                  <a16:creationId xmlns:a16="http://schemas.microsoft.com/office/drawing/2014/main" id="{1362162C-ED56-4921-9136-3C5ED71E20EB}"/>
                </a:ext>
              </a:extLst>
            </p:cNvPr>
            <p:cNvGrpSpPr/>
            <p:nvPr/>
          </p:nvGrpSpPr>
          <p:grpSpPr>
            <a:xfrm>
              <a:off x="225395" y="2020368"/>
              <a:ext cx="2655501" cy="3942927"/>
              <a:chOff x="225395" y="2020368"/>
              <a:chExt cx="2655501" cy="3942927"/>
            </a:xfrm>
          </p:grpSpPr>
          <p:grpSp>
            <p:nvGrpSpPr>
              <p:cNvPr id="61" name="Ryhmä 60">
                <a:extLst>
                  <a:ext uri="{FF2B5EF4-FFF2-40B4-BE49-F238E27FC236}">
                    <a16:creationId xmlns:a16="http://schemas.microsoft.com/office/drawing/2014/main" id="{60F95E1D-AF72-4FCE-A757-5D1B568E3858}"/>
                  </a:ext>
                </a:extLst>
              </p:cNvPr>
              <p:cNvGrpSpPr/>
              <p:nvPr/>
            </p:nvGrpSpPr>
            <p:grpSpPr>
              <a:xfrm>
                <a:off x="225395" y="2020368"/>
                <a:ext cx="2655501" cy="3942927"/>
                <a:chOff x="5211018" y="2002153"/>
                <a:chExt cx="2655501" cy="3942927"/>
              </a:xfrm>
            </p:grpSpPr>
            <p:sp>
              <p:nvSpPr>
                <p:cNvPr id="62" name="Suorakulmio 61">
                  <a:extLst>
                    <a:ext uri="{FF2B5EF4-FFF2-40B4-BE49-F238E27FC236}">
                      <a16:creationId xmlns:a16="http://schemas.microsoft.com/office/drawing/2014/main" id="{FE63CEED-3CFE-4C20-A93A-2313D0DB1995}"/>
                    </a:ext>
                  </a:extLst>
                </p:cNvPr>
                <p:cNvSpPr/>
                <p:nvPr/>
              </p:nvSpPr>
              <p:spPr>
                <a:xfrm>
                  <a:off x="5427293" y="2525732"/>
                  <a:ext cx="2439226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Finlandin tarjoamia kansainvälistymispalveluja</a:t>
                  </a:r>
                </a:p>
              </p:txBody>
            </p:sp>
            <p:sp>
              <p:nvSpPr>
                <p:cNvPr id="63" name="Suorakulmio 62">
                  <a:extLst>
                    <a:ext uri="{FF2B5EF4-FFF2-40B4-BE49-F238E27FC236}">
                      <a16:creationId xmlns:a16="http://schemas.microsoft.com/office/drawing/2014/main" id="{9838554B-2571-4879-9B39-A97355A59CE8}"/>
                    </a:ext>
                  </a:extLst>
                </p:cNvPr>
                <p:cNvSpPr/>
                <p:nvPr/>
              </p:nvSpPr>
              <p:spPr>
                <a:xfrm>
                  <a:off x="5434829" y="2002153"/>
                  <a:ext cx="2431690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Finlandin rahoituspalveluja</a:t>
                  </a:r>
                </a:p>
              </p:txBody>
            </p:sp>
            <p:sp>
              <p:nvSpPr>
                <p:cNvPr id="64" name="Suorakulmio 63">
                  <a:extLst>
                    <a:ext uri="{FF2B5EF4-FFF2-40B4-BE49-F238E27FC236}">
                      <a16:creationId xmlns:a16="http://schemas.microsoft.com/office/drawing/2014/main" id="{AAB4D9A4-EFDD-4097-8403-03DE561EBCFE}"/>
                    </a:ext>
                  </a:extLst>
                </p:cNvPr>
                <p:cNvSpPr/>
                <p:nvPr/>
              </p:nvSpPr>
              <p:spPr>
                <a:xfrm>
                  <a:off x="5232346" y="3993990"/>
                  <a:ext cx="2634173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Muiden kuin ELY-keskusten alueellisia kansainvälistymis-palveluja</a:t>
                  </a:r>
                </a:p>
              </p:txBody>
            </p:sp>
            <p:sp>
              <p:nvSpPr>
                <p:cNvPr id="67" name="Suorakulmio 66">
                  <a:extLst>
                    <a:ext uri="{FF2B5EF4-FFF2-40B4-BE49-F238E27FC236}">
                      <a16:creationId xmlns:a16="http://schemas.microsoft.com/office/drawing/2014/main" id="{8300D010-67F4-493C-9124-4AA9EF2E1AA7}"/>
                    </a:ext>
                  </a:extLst>
                </p:cNvPr>
                <p:cNvSpPr/>
                <p:nvPr/>
              </p:nvSpPr>
              <p:spPr>
                <a:xfrm>
                  <a:off x="5211018" y="3557124"/>
                  <a:ext cx="2655501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ELY- keskusten kansainvälistymispalveluja</a:t>
                  </a:r>
                </a:p>
              </p:txBody>
            </p:sp>
            <p:sp>
              <p:nvSpPr>
                <p:cNvPr id="69" name="Suorakulmio 68">
                  <a:extLst>
                    <a:ext uri="{FF2B5EF4-FFF2-40B4-BE49-F238E27FC236}">
                      <a16:creationId xmlns:a16="http://schemas.microsoft.com/office/drawing/2014/main" id="{09DEAAC1-EC23-45E2-98EC-E947F755D3E6}"/>
                    </a:ext>
                  </a:extLst>
                </p:cNvPr>
                <p:cNvSpPr/>
                <p:nvPr/>
              </p:nvSpPr>
              <p:spPr>
                <a:xfrm>
                  <a:off x="5232347" y="3033545"/>
                  <a:ext cx="2634172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Finnveran </a:t>
                  </a:r>
                  <a:b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palveluja</a:t>
                  </a:r>
                </a:p>
              </p:txBody>
            </p:sp>
            <p:sp>
              <p:nvSpPr>
                <p:cNvPr id="70" name="Suorakulmio 69">
                  <a:extLst>
                    <a:ext uri="{FF2B5EF4-FFF2-40B4-BE49-F238E27FC236}">
                      <a16:creationId xmlns:a16="http://schemas.microsoft.com/office/drawing/2014/main" id="{7E8EBBD7-53CB-4304-9174-06F1ED08CBCF}"/>
                    </a:ext>
                  </a:extLst>
                </p:cNvPr>
                <p:cNvSpPr/>
                <p:nvPr/>
              </p:nvSpPr>
              <p:spPr>
                <a:xfrm>
                  <a:off x="5716997" y="5581904"/>
                  <a:ext cx="2149522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Muita julkisia kansainvälistymispalveluita</a:t>
                  </a:r>
                </a:p>
              </p:txBody>
            </p:sp>
          </p:grp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A5352253-691D-4C61-BCA4-57E1418025A0}"/>
                  </a:ext>
                </a:extLst>
              </p:cNvPr>
              <p:cNvSpPr/>
              <p:nvPr/>
            </p:nvSpPr>
            <p:spPr>
              <a:xfrm>
                <a:off x="246723" y="4631791"/>
                <a:ext cx="2634173" cy="363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1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Yksityisiä kansainvälistymispalveluita</a:t>
                </a:r>
              </a:p>
            </p:txBody>
          </p:sp>
        </p:grp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3B3E82C-BEE0-4276-8C54-B712AA33D991}"/>
                </a:ext>
              </a:extLst>
            </p:cNvPr>
            <p:cNvSpPr/>
            <p:nvPr/>
          </p:nvSpPr>
          <p:spPr>
            <a:xfrm>
              <a:off x="246723" y="5108072"/>
              <a:ext cx="2634173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1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Ulkoministeriön suurlähetystöverkoston palveluja maailmalla</a:t>
              </a:r>
            </a:p>
          </p:txBody>
        </p:sp>
      </p:grp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3EAE884B-3D67-4DA5-9617-608A70FF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694902"/>
              </p:ext>
            </p:extLst>
          </p:nvPr>
        </p:nvGraphicFramePr>
        <p:xfrm>
          <a:off x="5182083" y="1532736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0" name="Ryhmä 89">
            <a:extLst>
              <a:ext uri="{FF2B5EF4-FFF2-40B4-BE49-F238E27FC236}">
                <a16:creationId xmlns:a16="http://schemas.microsoft.com/office/drawing/2014/main" id="{43FE87A7-D0BF-447F-84FF-BBC05A2EE8C4}"/>
              </a:ext>
            </a:extLst>
          </p:cNvPr>
          <p:cNvGrpSpPr/>
          <p:nvPr/>
        </p:nvGrpSpPr>
        <p:grpSpPr>
          <a:xfrm>
            <a:off x="7456349" y="1285170"/>
            <a:ext cx="4437464" cy="3156372"/>
            <a:chOff x="-1119667" y="1370099"/>
            <a:chExt cx="4437464" cy="3156372"/>
          </a:xfrm>
        </p:grpSpPr>
        <p:sp>
          <p:nvSpPr>
            <p:cNvPr id="91" name="Suorakulmio 90">
              <a:extLst>
                <a:ext uri="{FF2B5EF4-FFF2-40B4-BE49-F238E27FC236}">
                  <a16:creationId xmlns:a16="http://schemas.microsoft.com/office/drawing/2014/main" id="{D2F5DE01-2163-4082-A905-1FD4B8A83D3B}"/>
                </a:ext>
              </a:extLst>
            </p:cNvPr>
            <p:cNvSpPr/>
            <p:nvPr/>
          </p:nvSpPr>
          <p:spPr>
            <a:xfrm>
              <a:off x="-1033707" y="1370099"/>
              <a:ext cx="209271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6000" b="1" spc="-300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Suorakulmio 91">
              <a:extLst>
                <a:ext uri="{FF2B5EF4-FFF2-40B4-BE49-F238E27FC236}">
                  <a16:creationId xmlns:a16="http://schemas.microsoft.com/office/drawing/2014/main" id="{BFC52D32-53BD-4B89-8C31-C67E7706524C}"/>
                </a:ext>
              </a:extLst>
            </p:cNvPr>
            <p:cNvSpPr/>
            <p:nvPr/>
          </p:nvSpPr>
          <p:spPr>
            <a:xfrm>
              <a:off x="-1021932" y="2165245"/>
              <a:ext cx="4339729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pk-yrityksistä </a:t>
              </a:r>
              <a:b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ole käyttänyt kansainvälistymiseen liittyviä palveluja</a:t>
              </a:r>
            </a:p>
          </p:txBody>
        </p:sp>
        <p:sp>
          <p:nvSpPr>
            <p:cNvPr id="93" name="Suorakulmio 92">
              <a:extLst>
                <a:ext uri="{FF2B5EF4-FFF2-40B4-BE49-F238E27FC236}">
                  <a16:creationId xmlns:a16="http://schemas.microsoft.com/office/drawing/2014/main" id="{B2692C68-3457-4413-9439-7345F96D73E7}"/>
                </a:ext>
              </a:extLst>
            </p:cNvPr>
            <p:cNvSpPr/>
            <p:nvPr/>
          </p:nvSpPr>
          <p:spPr>
            <a:xfrm>
              <a:off x="-390413" y="3449253"/>
              <a:ext cx="20927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4000" b="1" spc="-15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i-FI" sz="40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  <a:p>
              <a:pPr lvl="0">
                <a:defRPr/>
              </a:pPr>
              <a:endParaRPr lang="fi-FI" sz="24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Suorakulmio 93">
              <a:extLst>
                <a:ext uri="{FF2B5EF4-FFF2-40B4-BE49-F238E27FC236}">
                  <a16:creationId xmlns:a16="http://schemas.microsoft.com/office/drawing/2014/main" id="{2660A04C-243A-44DC-B6C2-A3696D2C6AC1}"/>
                </a:ext>
              </a:extLst>
            </p:cNvPr>
            <p:cNvSpPr/>
            <p:nvPr/>
          </p:nvSpPr>
          <p:spPr>
            <a:xfrm>
              <a:off x="-1119667" y="3557655"/>
              <a:ext cx="85677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cxnSp>
        <p:nvCxnSpPr>
          <p:cNvPr id="95" name="Suora yhdysviiva 94">
            <a:extLst>
              <a:ext uri="{FF2B5EF4-FFF2-40B4-BE49-F238E27FC236}">
                <a16:creationId xmlns:a16="http://schemas.microsoft.com/office/drawing/2014/main" id="{2CD9D0EA-A132-4F89-BB55-6BF1BC9BC76D}"/>
              </a:ext>
            </a:extLst>
          </p:cNvPr>
          <p:cNvCxnSpPr>
            <a:cxnSpLocks/>
          </p:cNvCxnSpPr>
          <p:nvPr/>
        </p:nvCxnSpPr>
        <p:spPr>
          <a:xfrm>
            <a:off x="7449242" y="1340063"/>
            <a:ext cx="0" cy="48359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0C9D36A-F392-4C7C-839A-36339D87460C}"/>
              </a:ext>
            </a:extLst>
          </p:cNvPr>
          <p:cNvSpPr/>
          <p:nvPr/>
        </p:nvSpPr>
        <p:spPr>
          <a:xfrm>
            <a:off x="8749034" y="3439383"/>
            <a:ext cx="22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2021:86 % 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B441BCB-2F36-4105-BF7B-B67781859464}"/>
              </a:ext>
            </a:extLst>
          </p:cNvPr>
          <p:cNvSpPr/>
          <p:nvPr/>
        </p:nvSpPr>
        <p:spPr>
          <a:xfrm>
            <a:off x="9102948" y="1775393"/>
            <a:ext cx="18074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900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2021:    </a:t>
            </a:r>
          </a:p>
        </p:txBody>
      </p:sp>
      <p:graphicFrame>
        <p:nvGraphicFramePr>
          <p:cNvPr id="102" name="Kaavio 101">
            <a:extLst>
              <a:ext uri="{FF2B5EF4-FFF2-40B4-BE49-F238E27FC236}">
                <a16:creationId xmlns:a16="http://schemas.microsoft.com/office/drawing/2014/main" id="{69C4203E-04BD-44C5-A0D9-CD3E02FF6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813444"/>
              </p:ext>
            </p:extLst>
          </p:nvPr>
        </p:nvGraphicFramePr>
        <p:xfrm>
          <a:off x="9603701" y="3777937"/>
          <a:ext cx="2172677" cy="21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0688BDC3-A4BE-44C1-AA24-D4A4E6A460D5}"/>
              </a:ext>
            </a:extLst>
          </p:cNvPr>
          <p:cNvGrpSpPr/>
          <p:nvPr/>
        </p:nvGrpSpPr>
        <p:grpSpPr>
          <a:xfrm>
            <a:off x="9947066" y="4856663"/>
            <a:ext cx="539380" cy="956262"/>
            <a:chOff x="1129768" y="4087755"/>
            <a:chExt cx="776445" cy="1996358"/>
          </a:xfrm>
        </p:grpSpPr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637ED98F-DCEB-454D-BEAE-39408FA792F1}"/>
                </a:ext>
              </a:extLst>
            </p:cNvPr>
            <p:cNvSpPr/>
            <p:nvPr/>
          </p:nvSpPr>
          <p:spPr>
            <a:xfrm rot="16200000">
              <a:off x="708670" y="4886554"/>
              <a:ext cx="1996342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108" name="Suorakulmio 107">
              <a:extLst>
                <a:ext uri="{FF2B5EF4-FFF2-40B4-BE49-F238E27FC236}">
                  <a16:creationId xmlns:a16="http://schemas.microsoft.com/office/drawing/2014/main" id="{CE8BE48C-15C2-4FDE-934F-C1D790221D02}"/>
                </a:ext>
              </a:extLst>
            </p:cNvPr>
            <p:cNvSpPr/>
            <p:nvPr/>
          </p:nvSpPr>
          <p:spPr>
            <a:xfrm rot="16200000">
              <a:off x="374766" y="4930367"/>
              <a:ext cx="1908748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2/2021</a:t>
              </a:r>
            </a:p>
          </p:txBody>
        </p:sp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EE47306B-E760-47F7-AE52-379479BCB9B8}"/>
              </a:ext>
            </a:extLst>
          </p:cNvPr>
          <p:cNvGrpSpPr/>
          <p:nvPr/>
        </p:nvGrpSpPr>
        <p:grpSpPr>
          <a:xfrm>
            <a:off x="10894243" y="4904447"/>
            <a:ext cx="545316" cy="907799"/>
            <a:chOff x="1065911" y="4178148"/>
            <a:chExt cx="784990" cy="1895184"/>
          </a:xfrm>
        </p:grpSpPr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6630AD43-503B-406E-83E5-5C4DFBD519E4}"/>
                </a:ext>
              </a:extLst>
            </p:cNvPr>
            <p:cNvSpPr/>
            <p:nvPr/>
          </p:nvSpPr>
          <p:spPr>
            <a:xfrm rot="16200000">
              <a:off x="714163" y="4916142"/>
              <a:ext cx="1874732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A91D650F-4FB9-493C-B14C-3094E1DAA4AC}"/>
                </a:ext>
              </a:extLst>
            </p:cNvPr>
            <p:cNvSpPr/>
            <p:nvPr/>
          </p:nvSpPr>
          <p:spPr>
            <a:xfrm rot="16200000">
              <a:off x="461672" y="5070350"/>
              <a:ext cx="1607221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2/2021</a:t>
              </a:r>
            </a:p>
          </p:txBody>
        </p:sp>
      </p:grp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9D092DB-BC09-4B2A-B9A9-E45DB07548CB}"/>
              </a:ext>
            </a:extLst>
          </p:cNvPr>
          <p:cNvSpPr/>
          <p:nvPr/>
        </p:nvSpPr>
        <p:spPr>
          <a:xfrm>
            <a:off x="7677430" y="4499139"/>
            <a:ext cx="2115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Kyllä, tarvetta on kansainvälistymis-palveluille seuraavan 12 kk:n aikana</a:t>
            </a:r>
          </a:p>
          <a:p>
            <a:pPr lvl="0" algn="r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5EA9F3A0-0607-4642-9BFD-7CE2C1F54D93}"/>
              </a:ext>
            </a:extLst>
          </p:cNvPr>
          <p:cNvSpPr/>
          <p:nvPr/>
        </p:nvSpPr>
        <p:spPr>
          <a:xfrm>
            <a:off x="10751793" y="5775614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0C37D1B0-2CE8-461E-9497-7ACA77D3246E}"/>
              </a:ext>
            </a:extLst>
          </p:cNvPr>
          <p:cNvSpPr/>
          <p:nvPr/>
        </p:nvSpPr>
        <p:spPr>
          <a:xfrm>
            <a:off x="7656576" y="5803706"/>
            <a:ext cx="2838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aphicFrame>
        <p:nvGraphicFramePr>
          <p:cNvPr id="8" name="Sisällön paikkamerkki 10">
            <a:extLst>
              <a:ext uri="{FF2B5EF4-FFF2-40B4-BE49-F238E27FC236}">
                <a16:creationId xmlns:a16="http://schemas.microsoft.com/office/drawing/2014/main" id="{654B700D-2930-474C-A254-7B7510860D3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416317"/>
              </p:ext>
            </p:extLst>
          </p:nvPr>
        </p:nvGraphicFramePr>
        <p:xfrm>
          <a:off x="10542967" y="1804623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0" name="Sisällön paikkamerkki 10">
            <a:extLst>
              <a:ext uri="{FF2B5EF4-FFF2-40B4-BE49-F238E27FC236}">
                <a16:creationId xmlns:a16="http://schemas.microsoft.com/office/drawing/2014/main" id="{EA8AED17-A224-4CB0-B243-CA8E46B5125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40609"/>
              </p:ext>
            </p:extLst>
          </p:nvPr>
        </p:nvGraphicFramePr>
        <p:xfrm>
          <a:off x="7582381" y="1359368"/>
          <a:ext cx="2392417" cy="9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0167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uorakulmio 90">
            <a:extLst>
              <a:ext uri="{FF2B5EF4-FFF2-40B4-BE49-F238E27FC236}">
                <a16:creationId xmlns:a16="http://schemas.microsoft.com/office/drawing/2014/main" id="{1ABBA46F-0BF5-4165-BE4E-8A6180F58611}"/>
              </a:ext>
            </a:extLst>
          </p:cNvPr>
          <p:cNvSpPr/>
          <p:nvPr/>
        </p:nvSpPr>
        <p:spPr>
          <a:xfrm rot="16200000">
            <a:off x="6653020" y="5472019"/>
            <a:ext cx="8875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graphicFrame>
        <p:nvGraphicFramePr>
          <p:cNvPr id="105" name="Sisällön paikkamerkki 2">
            <a:extLst>
              <a:ext uri="{FF2B5EF4-FFF2-40B4-BE49-F238E27FC236}">
                <a16:creationId xmlns:a16="http://schemas.microsoft.com/office/drawing/2014/main" id="{4626C5BA-5382-44E3-928D-40037CC2DD2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2797565"/>
              </p:ext>
            </p:extLst>
          </p:nvPr>
        </p:nvGraphicFramePr>
        <p:xfrm>
          <a:off x="7128956" y="2087353"/>
          <a:ext cx="4948791" cy="397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KEHITTÄMINEN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BA6AA-55B1-4A8E-BD17-709233F0A8A6}"/>
              </a:ext>
            </a:extLst>
          </p:cNvPr>
          <p:cNvSpPr/>
          <p:nvPr/>
        </p:nvSpPr>
        <p:spPr>
          <a:xfrm>
            <a:off x="708471" y="3826202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Tuotanto ja materiaalitoiminnot, tietotekniikka, tuotekehitys, laatu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DA301145-CC67-4DE7-91BC-1B82205BDA63}"/>
              </a:ext>
            </a:extLst>
          </p:cNvPr>
          <p:cNvSpPr/>
          <p:nvPr/>
        </p:nvSpPr>
        <p:spPr>
          <a:xfrm>
            <a:off x="737892" y="574007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hallitustyöskentely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834C6EF6-D7FC-4E94-A3D2-83E757ED4CBA}"/>
              </a:ext>
            </a:extLst>
          </p:cNvPr>
          <p:cNvSpPr/>
          <p:nvPr/>
        </p:nvSpPr>
        <p:spPr>
          <a:xfrm>
            <a:off x="706513" y="1922359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Henkilöstön kehittäminen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koulutus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6AD04AEE-0F59-4DDD-B9FC-63B3E6D5F8F4}"/>
              </a:ext>
            </a:extLst>
          </p:cNvPr>
          <p:cNvSpPr/>
          <p:nvPr/>
        </p:nvSpPr>
        <p:spPr>
          <a:xfrm>
            <a:off x="707370" y="3355682"/>
            <a:ext cx="2920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Verkostoituminen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tuotannollisessa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toiminnassa, alihankinnat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FE58429E-987D-45B3-B7E3-F9C67338943C}"/>
              </a:ext>
            </a:extLst>
          </p:cNvPr>
          <p:cNvSpPr/>
          <p:nvPr/>
        </p:nvSpPr>
        <p:spPr>
          <a:xfrm>
            <a:off x="719183" y="529255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 ja kansainvälistyminen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F58B494C-34D3-4A57-B372-B20E95BD7C5B}"/>
              </a:ext>
            </a:extLst>
          </p:cNvPr>
          <p:cNvSpPr/>
          <p:nvPr/>
        </p:nvSpPr>
        <p:spPr>
          <a:xfrm>
            <a:off x="708471" y="4793033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Verkostoituminen tutkimus-,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kehittämis- ja innovaatiotoiminnassa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7D07EE6C-936F-45FB-BEE7-ADA1F359FBA2}"/>
              </a:ext>
            </a:extLst>
          </p:cNvPr>
          <p:cNvSpPr/>
          <p:nvPr/>
        </p:nvSpPr>
        <p:spPr>
          <a:xfrm>
            <a:off x="718509" y="145892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Markkinointi ja myynti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696A5B1C-D600-4556-8A67-16AC9D5F75B3}"/>
              </a:ext>
            </a:extLst>
          </p:cNvPr>
          <p:cNvSpPr/>
          <p:nvPr/>
        </p:nvSpPr>
        <p:spPr>
          <a:xfrm>
            <a:off x="698946" y="239208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Johtaminen</a:t>
            </a:r>
          </a:p>
        </p:txBody>
      </p: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18FD34F4-B074-4C12-B9CC-F03F56FBD4E4}"/>
              </a:ext>
            </a:extLst>
          </p:cNvPr>
          <p:cNvCxnSpPr>
            <a:cxnSpLocks/>
          </p:cNvCxnSpPr>
          <p:nvPr/>
        </p:nvCxnSpPr>
        <p:spPr>
          <a:xfrm>
            <a:off x="793910" y="1452775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94380EC9-29CC-44C4-A7DD-B3D72F8DC09D}"/>
              </a:ext>
            </a:extLst>
          </p:cNvPr>
          <p:cNvCxnSpPr>
            <a:cxnSpLocks/>
          </p:cNvCxnSpPr>
          <p:nvPr/>
        </p:nvCxnSpPr>
        <p:spPr>
          <a:xfrm>
            <a:off x="793910" y="1928207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ABC3A196-5E1B-4B74-8978-23E132EBA2A0}"/>
              </a:ext>
            </a:extLst>
          </p:cNvPr>
          <p:cNvCxnSpPr>
            <a:cxnSpLocks/>
          </p:cNvCxnSpPr>
          <p:nvPr/>
        </p:nvCxnSpPr>
        <p:spPr>
          <a:xfrm>
            <a:off x="793910" y="2403639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15D96FB2-3BC8-4084-A249-0024ABB6D027}"/>
              </a:ext>
            </a:extLst>
          </p:cNvPr>
          <p:cNvCxnSpPr>
            <a:cxnSpLocks/>
          </p:cNvCxnSpPr>
          <p:nvPr/>
        </p:nvCxnSpPr>
        <p:spPr>
          <a:xfrm>
            <a:off x="793910" y="2879071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>
            <a:extLst>
              <a:ext uri="{FF2B5EF4-FFF2-40B4-BE49-F238E27FC236}">
                <a16:creationId xmlns:a16="http://schemas.microsoft.com/office/drawing/2014/main" id="{595A8B32-91F1-4FAA-BB99-414BF72F90D7}"/>
              </a:ext>
            </a:extLst>
          </p:cNvPr>
          <p:cNvCxnSpPr>
            <a:cxnSpLocks/>
          </p:cNvCxnSpPr>
          <p:nvPr/>
        </p:nvCxnSpPr>
        <p:spPr>
          <a:xfrm>
            <a:off x="793910" y="3354503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uora yhdysviiva 81">
            <a:extLst>
              <a:ext uri="{FF2B5EF4-FFF2-40B4-BE49-F238E27FC236}">
                <a16:creationId xmlns:a16="http://schemas.microsoft.com/office/drawing/2014/main" id="{9D17CBFA-14E9-492C-A06E-75B8BDFF0D66}"/>
              </a:ext>
            </a:extLst>
          </p:cNvPr>
          <p:cNvCxnSpPr>
            <a:cxnSpLocks/>
          </p:cNvCxnSpPr>
          <p:nvPr/>
        </p:nvCxnSpPr>
        <p:spPr>
          <a:xfrm>
            <a:off x="793910" y="3829935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>
            <a:extLst>
              <a:ext uri="{FF2B5EF4-FFF2-40B4-BE49-F238E27FC236}">
                <a16:creationId xmlns:a16="http://schemas.microsoft.com/office/drawing/2014/main" id="{8EA27A6D-95F7-41EA-8307-3138154FD0F4}"/>
              </a:ext>
            </a:extLst>
          </p:cNvPr>
          <p:cNvCxnSpPr>
            <a:cxnSpLocks/>
          </p:cNvCxnSpPr>
          <p:nvPr/>
        </p:nvCxnSpPr>
        <p:spPr>
          <a:xfrm>
            <a:off x="793910" y="4305367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uora yhdysviiva 83">
            <a:extLst>
              <a:ext uri="{FF2B5EF4-FFF2-40B4-BE49-F238E27FC236}">
                <a16:creationId xmlns:a16="http://schemas.microsoft.com/office/drawing/2014/main" id="{9656AC54-6E7C-4E1C-95F3-4044B27BC9B5}"/>
              </a:ext>
            </a:extLst>
          </p:cNvPr>
          <p:cNvCxnSpPr>
            <a:cxnSpLocks/>
          </p:cNvCxnSpPr>
          <p:nvPr/>
        </p:nvCxnSpPr>
        <p:spPr>
          <a:xfrm>
            <a:off x="793910" y="4780799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uora yhdysviiva 84">
            <a:extLst>
              <a:ext uri="{FF2B5EF4-FFF2-40B4-BE49-F238E27FC236}">
                <a16:creationId xmlns:a16="http://schemas.microsoft.com/office/drawing/2014/main" id="{B6BD18A3-1287-4C4E-8E29-B92EA4D8A767}"/>
              </a:ext>
            </a:extLst>
          </p:cNvPr>
          <p:cNvCxnSpPr>
            <a:cxnSpLocks/>
          </p:cNvCxnSpPr>
          <p:nvPr/>
        </p:nvCxnSpPr>
        <p:spPr>
          <a:xfrm>
            <a:off x="793910" y="5256231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-1671027" y="3244334"/>
            <a:ext cx="444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Kehitystarpeet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1E908ABD-D625-4A61-A61B-8ED8A2FB7BE5}"/>
              </a:ext>
            </a:extLst>
          </p:cNvPr>
          <p:cNvCxnSpPr>
            <a:cxnSpLocks/>
          </p:cNvCxnSpPr>
          <p:nvPr/>
        </p:nvCxnSpPr>
        <p:spPr>
          <a:xfrm>
            <a:off x="6968834" y="1231605"/>
            <a:ext cx="0" cy="48945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uorakulmio 93">
            <a:extLst>
              <a:ext uri="{FF2B5EF4-FFF2-40B4-BE49-F238E27FC236}">
                <a16:creationId xmlns:a16="http://schemas.microsoft.com/office/drawing/2014/main" id="{0A672501-CDA7-44AB-A092-8343A0335625}"/>
              </a:ext>
            </a:extLst>
          </p:cNvPr>
          <p:cNvSpPr/>
          <p:nvPr/>
        </p:nvSpPr>
        <p:spPr>
          <a:xfrm rot="16200000">
            <a:off x="9481697" y="1858472"/>
            <a:ext cx="12601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Yritystoiminnan sääntely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FD484F7C-44E1-428B-BB2A-23C7E3159F24}"/>
              </a:ext>
            </a:extLst>
          </p:cNvPr>
          <p:cNvSpPr/>
          <p:nvPr/>
        </p:nvSpPr>
        <p:spPr>
          <a:xfrm rot="16200000">
            <a:off x="4493893" y="3256722"/>
            <a:ext cx="4580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Kehittämisen esteet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(tärkeimmäksi koettu kehittämisen este %)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9360915-71C1-4144-8676-607B91795F9B}"/>
              </a:ext>
            </a:extLst>
          </p:cNvPr>
          <p:cNvCxnSpPr>
            <a:cxnSpLocks/>
          </p:cNvCxnSpPr>
          <p:nvPr/>
        </p:nvCxnSpPr>
        <p:spPr>
          <a:xfrm>
            <a:off x="793910" y="5731664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orakulmio 2">
            <a:extLst>
              <a:ext uri="{FF2B5EF4-FFF2-40B4-BE49-F238E27FC236}">
                <a16:creationId xmlns:a16="http://schemas.microsoft.com/office/drawing/2014/main" id="{DB02C0FA-9B59-4573-98A0-0FDDF44C0919}"/>
              </a:ext>
            </a:extLst>
          </p:cNvPr>
          <p:cNvSpPr/>
          <p:nvPr/>
        </p:nvSpPr>
        <p:spPr>
          <a:xfrm>
            <a:off x="712815" y="2882674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Rahoitus, talous ja laskentatoimi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FC8200E-FE35-48EE-A227-23E94806715B}"/>
              </a:ext>
            </a:extLst>
          </p:cNvPr>
          <p:cNvSpPr/>
          <p:nvPr/>
        </p:nvSpPr>
        <p:spPr>
          <a:xfrm>
            <a:off x="698843" y="4309222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Ympäristö- ja muut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säädösvaatimukset</a:t>
            </a: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D86E25EC-67CF-4A99-BFC6-5CF35EF87984}"/>
              </a:ext>
            </a:extLst>
          </p:cNvPr>
          <p:cNvCxnSpPr>
            <a:cxnSpLocks/>
          </p:cNvCxnSpPr>
          <p:nvPr/>
        </p:nvCxnSpPr>
        <p:spPr>
          <a:xfrm flipH="1">
            <a:off x="7219922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Suorakulmio 62">
            <a:extLst>
              <a:ext uri="{FF2B5EF4-FFF2-40B4-BE49-F238E27FC236}">
                <a16:creationId xmlns:a16="http://schemas.microsoft.com/office/drawing/2014/main" id="{32E364C6-341D-444E-9BE2-0DC7F9105290}"/>
              </a:ext>
            </a:extLst>
          </p:cNvPr>
          <p:cNvSpPr/>
          <p:nvPr/>
        </p:nvSpPr>
        <p:spPr>
          <a:xfrm rot="16200000">
            <a:off x="7385873" y="1938124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Työvoiman saatavuus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59667BD5-9E7F-429D-B81D-E916C9316110}"/>
              </a:ext>
            </a:extLst>
          </p:cNvPr>
          <p:cNvSpPr/>
          <p:nvPr/>
        </p:nvSpPr>
        <p:spPr>
          <a:xfrm rot="16200000">
            <a:off x="8074571" y="1915037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Kustannustaso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E032AA82-9447-455B-806A-D685196D5EA9}"/>
              </a:ext>
            </a:extLst>
          </p:cNvPr>
          <p:cNvSpPr/>
          <p:nvPr/>
        </p:nvSpPr>
        <p:spPr>
          <a:xfrm rot="16200000">
            <a:off x="10117131" y="1904178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1E752DA7-5486-472E-AB4D-4ECA3EA38253}"/>
              </a:ext>
            </a:extLst>
          </p:cNvPr>
          <p:cNvSpPr/>
          <p:nvPr/>
        </p:nvSpPr>
        <p:spPr>
          <a:xfrm rot="16200000">
            <a:off x="8769520" y="1912005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Kilpailutilanne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9211B56C-8595-4A27-8F94-E4523B72C363}"/>
              </a:ext>
            </a:extLst>
          </p:cNvPr>
          <p:cNvSpPr/>
          <p:nvPr/>
        </p:nvSpPr>
        <p:spPr>
          <a:xfrm rot="16200000">
            <a:off x="10789565" y="1901919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resurssitekijät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50F90DD1-5BA3-4649-8844-10F703AADA94}"/>
              </a:ext>
            </a:extLst>
          </p:cNvPr>
          <p:cNvSpPr/>
          <p:nvPr/>
        </p:nvSpPr>
        <p:spPr>
          <a:xfrm rot="16200000">
            <a:off x="6749148" y="1887465"/>
            <a:ext cx="12601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</a:t>
            </a:r>
            <a:b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suhdanne</a:t>
            </a:r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010E3FE5-81B1-4599-A3DF-5CF5449E90AC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6600125"/>
              </p:ext>
            </p:extLst>
          </p:nvPr>
        </p:nvGraphicFramePr>
        <p:xfrm>
          <a:off x="3984060" y="1258380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3" name="Suorakulmio 72">
            <a:extLst>
              <a:ext uri="{FF2B5EF4-FFF2-40B4-BE49-F238E27FC236}">
                <a16:creationId xmlns:a16="http://schemas.microsoft.com/office/drawing/2014/main" id="{CD601545-505C-4C45-9AAF-CF8074D3172C}"/>
              </a:ext>
            </a:extLst>
          </p:cNvPr>
          <p:cNvSpPr/>
          <p:nvPr/>
        </p:nvSpPr>
        <p:spPr>
          <a:xfrm>
            <a:off x="4548386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40499852-A58A-45D7-BAC6-51F06728B33C}"/>
              </a:ext>
            </a:extLst>
          </p:cNvPr>
          <p:cNvSpPr/>
          <p:nvPr/>
        </p:nvSpPr>
        <p:spPr>
          <a:xfrm>
            <a:off x="3689180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751EF75E-2039-44E2-B376-0B3FE14B13D9}"/>
              </a:ext>
            </a:extLst>
          </p:cNvPr>
          <p:cNvCxnSpPr>
            <a:cxnSpLocks/>
          </p:cNvCxnSpPr>
          <p:nvPr/>
        </p:nvCxnSpPr>
        <p:spPr>
          <a:xfrm flipH="1">
            <a:off x="7905107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9022482E-79ED-46F2-AE9F-908C2AE23C32}"/>
              </a:ext>
            </a:extLst>
          </p:cNvPr>
          <p:cNvCxnSpPr>
            <a:cxnSpLocks/>
          </p:cNvCxnSpPr>
          <p:nvPr/>
        </p:nvCxnSpPr>
        <p:spPr>
          <a:xfrm flipH="1">
            <a:off x="8593495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A1182BA7-C79A-47C8-8377-BF31222E4B04}"/>
              </a:ext>
            </a:extLst>
          </p:cNvPr>
          <p:cNvCxnSpPr>
            <a:cxnSpLocks/>
          </p:cNvCxnSpPr>
          <p:nvPr/>
        </p:nvCxnSpPr>
        <p:spPr>
          <a:xfrm flipH="1">
            <a:off x="9278680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C77C7A50-A4CB-4277-9DCE-C1C2BFB03597}"/>
              </a:ext>
            </a:extLst>
          </p:cNvPr>
          <p:cNvCxnSpPr>
            <a:cxnSpLocks/>
          </p:cNvCxnSpPr>
          <p:nvPr/>
        </p:nvCxnSpPr>
        <p:spPr>
          <a:xfrm flipH="1">
            <a:off x="9955327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CF707E8B-6F92-4934-A786-32EDA5303AAA}"/>
              </a:ext>
            </a:extLst>
          </p:cNvPr>
          <p:cNvCxnSpPr>
            <a:cxnSpLocks/>
          </p:cNvCxnSpPr>
          <p:nvPr/>
        </p:nvCxnSpPr>
        <p:spPr>
          <a:xfrm flipH="1">
            <a:off x="10640512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50801D78-7B04-46F9-A6C5-2DDE49BA5F3D}"/>
              </a:ext>
            </a:extLst>
          </p:cNvPr>
          <p:cNvCxnSpPr>
            <a:cxnSpLocks/>
          </p:cNvCxnSpPr>
          <p:nvPr/>
        </p:nvCxnSpPr>
        <p:spPr>
          <a:xfrm flipH="1">
            <a:off x="11328900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F283C551-997A-4B25-ADCA-798702171421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82236535"/>
              </p:ext>
            </p:extLst>
          </p:nvPr>
        </p:nvGraphicFramePr>
        <p:xfrm>
          <a:off x="2286764" y="1265160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6896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B287C086-ED89-49BE-B9FB-0572ECF19E7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4162961"/>
              </p:ext>
            </p:extLst>
          </p:nvPr>
        </p:nvGraphicFramePr>
        <p:xfrm>
          <a:off x="9351173" y="1432736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8EB1D98A-98B1-41AC-B11C-7D1F9D3F4EDC}"/>
              </a:ext>
            </a:extLst>
          </p:cNvPr>
          <p:cNvSpPr/>
          <p:nvPr/>
        </p:nvSpPr>
        <p:spPr>
          <a:xfrm>
            <a:off x="228354" y="3952927"/>
            <a:ext cx="28559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ollut maksuvaikeuksia edellisen 3kk:n aikana.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F557C91A-BC25-4110-BB8E-9BAC0C90EEE0}"/>
              </a:ext>
            </a:extLst>
          </p:cNvPr>
          <p:cNvSpPr/>
          <p:nvPr/>
        </p:nvSpPr>
        <p:spPr>
          <a:xfrm>
            <a:off x="1856726" y="4987112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15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fi-FI" sz="2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156114F2-A63C-45CB-8D73-7811D06603F0}"/>
              </a:ext>
            </a:extLst>
          </p:cNvPr>
          <p:cNvSpPr/>
          <p:nvPr/>
        </p:nvSpPr>
        <p:spPr>
          <a:xfrm>
            <a:off x="839416" y="5525721"/>
            <a:ext cx="220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13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8D48B431-0EF2-4B32-9655-B38B19274F0B}"/>
              </a:ext>
            </a:extLst>
          </p:cNvPr>
          <p:cNvSpPr/>
          <p:nvPr/>
        </p:nvSpPr>
        <p:spPr>
          <a:xfrm>
            <a:off x="1165644" y="5088504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553A03B5-69FF-43EA-A7FE-9D0FF80CCA8A}"/>
              </a:ext>
            </a:extLst>
          </p:cNvPr>
          <p:cNvCxnSpPr>
            <a:cxnSpLocks/>
          </p:cNvCxnSpPr>
          <p:nvPr/>
        </p:nvCxnSpPr>
        <p:spPr>
          <a:xfrm>
            <a:off x="3143475" y="1325121"/>
            <a:ext cx="0" cy="45948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Sisällön paikkamerkki 2">
            <a:extLst>
              <a:ext uri="{FF2B5EF4-FFF2-40B4-BE49-F238E27FC236}">
                <a16:creationId xmlns:a16="http://schemas.microsoft.com/office/drawing/2014/main" id="{1EF7EFE0-3751-4B96-A9C7-AA0DC06493C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3884978"/>
              </p:ext>
            </p:extLst>
          </p:nvPr>
        </p:nvGraphicFramePr>
        <p:xfrm>
          <a:off x="7065971" y="1449610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0" name="Suorakulmio 39">
            <a:extLst>
              <a:ext uri="{FF2B5EF4-FFF2-40B4-BE49-F238E27FC236}">
                <a16:creationId xmlns:a16="http://schemas.microsoft.com/office/drawing/2014/main" id="{F766CB26-485F-4CA3-9540-6346203BBC70}"/>
              </a:ext>
            </a:extLst>
          </p:cNvPr>
          <p:cNvSpPr/>
          <p:nvPr/>
        </p:nvSpPr>
        <p:spPr>
          <a:xfrm>
            <a:off x="9456721" y="1210877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FF431C52-2502-4D23-920E-1FE7F3C5CA5F}"/>
              </a:ext>
            </a:extLst>
          </p:cNvPr>
          <p:cNvCxnSpPr>
            <a:cxnSpLocks/>
          </p:cNvCxnSpPr>
          <p:nvPr/>
        </p:nvCxnSpPr>
        <p:spPr>
          <a:xfrm>
            <a:off x="9467569" y="1231605"/>
            <a:ext cx="4879" cy="48802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orakulmio 42">
            <a:extLst>
              <a:ext uri="{FF2B5EF4-FFF2-40B4-BE49-F238E27FC236}">
                <a16:creationId xmlns:a16="http://schemas.microsoft.com/office/drawing/2014/main" id="{85592623-D96A-4AF5-9ED8-D9DC953209EA}"/>
              </a:ext>
            </a:extLst>
          </p:cNvPr>
          <p:cNvSpPr/>
          <p:nvPr/>
        </p:nvSpPr>
        <p:spPr>
          <a:xfrm>
            <a:off x="7202178" y="1196491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C099BCEA-715E-4429-8151-A0DEE6524EC3}"/>
              </a:ext>
            </a:extLst>
          </p:cNvPr>
          <p:cNvGrpSpPr/>
          <p:nvPr/>
        </p:nvGrpSpPr>
        <p:grpSpPr>
          <a:xfrm>
            <a:off x="7220503" y="5674515"/>
            <a:ext cx="2247066" cy="584775"/>
            <a:chOff x="7664070" y="5942460"/>
            <a:chExt cx="2247066" cy="584775"/>
          </a:xfrm>
        </p:grpSpPr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F6221ABC-FFAF-4A4C-B49D-F7EF34BE16F5}"/>
                </a:ext>
              </a:extLst>
            </p:cNvPr>
            <p:cNvSpPr/>
            <p:nvPr/>
          </p:nvSpPr>
          <p:spPr>
            <a:xfrm>
              <a:off x="7664070" y="5942460"/>
              <a:ext cx="86757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Saimme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rahoituksen</a:t>
              </a:r>
            </a:p>
          </p:txBody>
        </p:sp>
        <p:sp>
          <p:nvSpPr>
            <p:cNvPr id="46" name="Suorakulmio 45">
              <a:extLst>
                <a:ext uri="{FF2B5EF4-FFF2-40B4-BE49-F238E27FC236}">
                  <a16:creationId xmlns:a16="http://schemas.microsoft.com/office/drawing/2014/main" id="{E8D17D96-FB21-4AB2-9431-92744B8D79D5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hakeneet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rahoitusta</a:t>
              </a:r>
            </a:p>
          </p:txBody>
        </p:sp>
        <p:sp>
          <p:nvSpPr>
            <p:cNvPr id="47" name="Suorakulmio 46">
              <a:extLst>
                <a:ext uri="{FF2B5EF4-FFF2-40B4-BE49-F238E27FC236}">
                  <a16:creationId xmlns:a16="http://schemas.microsoft.com/office/drawing/2014/main" id="{0A2D534E-0CF9-4B9F-8692-8C157EDC5F2E}"/>
                </a:ext>
              </a:extLst>
            </p:cNvPr>
            <p:cNvSpPr/>
            <p:nvPr/>
          </p:nvSpPr>
          <p:spPr>
            <a:xfrm>
              <a:off x="9043562" y="5942460"/>
              <a:ext cx="867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Haimme rahoitusta, mutta emme saaneet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7A4B2-A262-4B61-B353-A83D1753CE91}"/>
              </a:ext>
            </a:extLst>
          </p:cNvPr>
          <p:cNvSpPr/>
          <p:nvPr/>
        </p:nvSpPr>
        <p:spPr>
          <a:xfrm>
            <a:off x="3681244" y="1942503"/>
            <a:ext cx="2575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</a:t>
            </a:r>
            <a:b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ollut tarve hankkia rahoitusta viimeisen 12 kk:n aikana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DB2B5A8-800F-473A-A15F-85E61F7B3E43}"/>
              </a:ext>
            </a:extLst>
          </p:cNvPr>
          <p:cNvSpPr/>
          <p:nvPr/>
        </p:nvSpPr>
        <p:spPr>
          <a:xfrm>
            <a:off x="5057246" y="3243306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15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fi-FI" sz="2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F031E5A-4A77-4749-B5DB-D942C01083E9}"/>
              </a:ext>
            </a:extLst>
          </p:cNvPr>
          <p:cNvSpPr/>
          <p:nvPr/>
        </p:nvSpPr>
        <p:spPr>
          <a:xfrm>
            <a:off x="4292796" y="3359966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B6B1F1C-C98B-45C1-A33E-13FF8523759F}"/>
              </a:ext>
            </a:extLst>
          </p:cNvPr>
          <p:cNvSpPr/>
          <p:nvPr/>
        </p:nvSpPr>
        <p:spPr>
          <a:xfrm>
            <a:off x="4371007" y="3810228"/>
            <a:ext cx="1883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34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257C6EA-3A4C-4E7C-AD03-DEAEB4BD4563}"/>
              </a:ext>
            </a:extLst>
          </p:cNvPr>
          <p:cNvSpPr/>
          <p:nvPr/>
        </p:nvSpPr>
        <p:spPr>
          <a:xfrm rot="16200000">
            <a:off x="4580140" y="3220275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saaminen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40E77259-0937-4845-A38B-1475A8ACC4FA}"/>
              </a:ext>
            </a:extLst>
          </p:cNvPr>
          <p:cNvGrpSpPr/>
          <p:nvPr/>
        </p:nvGrpSpPr>
        <p:grpSpPr>
          <a:xfrm>
            <a:off x="9520770" y="5638598"/>
            <a:ext cx="2247066" cy="584775"/>
            <a:chOff x="7664070" y="5942460"/>
            <a:chExt cx="2247066" cy="584775"/>
          </a:xfrm>
        </p:grpSpPr>
        <p:sp>
          <p:nvSpPr>
            <p:cNvPr id="71" name="Suorakulmio 70">
              <a:extLst>
                <a:ext uri="{FF2B5EF4-FFF2-40B4-BE49-F238E27FC236}">
                  <a16:creationId xmlns:a16="http://schemas.microsoft.com/office/drawing/2014/main" id="{513F97AC-A377-401B-858D-5E888C6AF7FF}"/>
                </a:ext>
              </a:extLst>
            </p:cNvPr>
            <p:cNvSpPr/>
            <p:nvPr/>
          </p:nvSpPr>
          <p:spPr>
            <a:xfrm>
              <a:off x="7664070" y="5942460"/>
              <a:ext cx="86757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Saimme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rahoituksen</a:t>
              </a:r>
            </a:p>
          </p:txBody>
        </p:sp>
        <p:sp>
          <p:nvSpPr>
            <p:cNvPr id="72" name="Suorakulmio 71">
              <a:extLst>
                <a:ext uri="{FF2B5EF4-FFF2-40B4-BE49-F238E27FC236}">
                  <a16:creationId xmlns:a16="http://schemas.microsoft.com/office/drawing/2014/main" id="{DEDE881E-BE6D-40DF-90AF-AD083E7E3364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hakeneet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rahoitusta</a:t>
              </a:r>
            </a:p>
          </p:txBody>
        </p:sp>
        <p:sp>
          <p:nvSpPr>
            <p:cNvPr id="73" name="Suorakulmio 72">
              <a:extLst>
                <a:ext uri="{FF2B5EF4-FFF2-40B4-BE49-F238E27FC236}">
                  <a16:creationId xmlns:a16="http://schemas.microsoft.com/office/drawing/2014/main" id="{2D2971C1-FF41-4227-9067-2ED8DFFDBDC7}"/>
                </a:ext>
              </a:extLst>
            </p:cNvPr>
            <p:cNvSpPr/>
            <p:nvPr/>
          </p:nvSpPr>
          <p:spPr>
            <a:xfrm>
              <a:off x="9043562" y="5942460"/>
              <a:ext cx="867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Haimme rahoitusta, mutta emme saaneet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Sisällön paikkamerkki 10">
            <a:extLst>
              <a:ext uri="{FF2B5EF4-FFF2-40B4-BE49-F238E27FC236}">
                <a16:creationId xmlns:a16="http://schemas.microsoft.com/office/drawing/2014/main" id="{5D75F086-6731-4048-AAED-9A073FDEF1D8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6483680"/>
              </p:ext>
            </p:extLst>
          </p:nvPr>
        </p:nvGraphicFramePr>
        <p:xfrm>
          <a:off x="1193394" y="3178778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Sisällön paikkamerkki 10">
            <a:extLst>
              <a:ext uri="{FF2B5EF4-FFF2-40B4-BE49-F238E27FC236}">
                <a16:creationId xmlns:a16="http://schemas.microsoft.com/office/drawing/2014/main" id="{CA651613-A6DB-4E85-A44A-A12BAB387B78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81292636"/>
              </p:ext>
            </p:extLst>
          </p:nvPr>
        </p:nvGraphicFramePr>
        <p:xfrm>
          <a:off x="2491277" y="4686485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Sisällön paikkamerkki 10">
            <a:extLst>
              <a:ext uri="{FF2B5EF4-FFF2-40B4-BE49-F238E27FC236}">
                <a16:creationId xmlns:a16="http://schemas.microsoft.com/office/drawing/2014/main" id="{DEE9773B-C535-4D68-92DD-62C220682F52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49034505"/>
              </p:ext>
            </p:extLst>
          </p:nvPr>
        </p:nvGraphicFramePr>
        <p:xfrm>
          <a:off x="4442087" y="1200549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Sisällön paikkamerkki 10">
            <a:extLst>
              <a:ext uri="{FF2B5EF4-FFF2-40B4-BE49-F238E27FC236}">
                <a16:creationId xmlns:a16="http://schemas.microsoft.com/office/drawing/2014/main" id="{7C703C0B-9E00-4909-8214-2BF16D6A54AA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59510361"/>
              </p:ext>
            </p:extLst>
          </p:nvPr>
        </p:nvGraphicFramePr>
        <p:xfrm>
          <a:off x="5679564" y="2920921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69762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Sisällön paikkamerkki 2">
            <a:extLst>
              <a:ext uri="{FF2B5EF4-FFF2-40B4-BE49-F238E27FC236}">
                <a16:creationId xmlns:a16="http://schemas.microsoft.com/office/drawing/2014/main" id="{35981BCA-2081-48B8-BD75-AEFDC5BF817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9866303"/>
              </p:ext>
            </p:extLst>
          </p:nvPr>
        </p:nvGraphicFramePr>
        <p:xfrm>
          <a:off x="9219241" y="1315731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RAHOITUSTARPEET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49F9B5D-5ED7-4E50-8447-6680AF2FFE07}"/>
              </a:ext>
            </a:extLst>
          </p:cNvPr>
          <p:cNvGrpSpPr/>
          <p:nvPr/>
        </p:nvGrpSpPr>
        <p:grpSpPr>
          <a:xfrm>
            <a:off x="3929321" y="1534801"/>
            <a:ext cx="5223598" cy="4142171"/>
            <a:chOff x="3929321" y="1534801"/>
            <a:chExt cx="5223598" cy="4142171"/>
          </a:xfrm>
        </p:grpSpPr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33231F14-6182-4F85-A35D-27BA81504572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153480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uora yhdysviiva 51">
              <a:extLst>
                <a:ext uri="{FF2B5EF4-FFF2-40B4-BE49-F238E27FC236}">
                  <a16:creationId xmlns:a16="http://schemas.microsoft.com/office/drawing/2014/main" id="{74C76380-E9AD-4817-8BA7-A2449F998A1D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126540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uora yhdysviiva 53">
              <a:extLst>
                <a:ext uri="{FF2B5EF4-FFF2-40B4-BE49-F238E27FC236}">
                  <a16:creationId xmlns:a16="http://schemas.microsoft.com/office/drawing/2014/main" id="{CEB713BA-12CF-464E-B306-04701536D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718279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uora yhdysviiva 54">
              <a:extLst>
                <a:ext uri="{FF2B5EF4-FFF2-40B4-BE49-F238E27FC236}">
                  <a16:creationId xmlns:a16="http://schemas.microsoft.com/office/drawing/2014/main" id="{592E3003-6AA5-48D5-9477-98DCE54115DA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310018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uora yhdysviiva 55">
              <a:extLst>
                <a:ext uri="{FF2B5EF4-FFF2-40B4-BE49-F238E27FC236}">
                  <a16:creationId xmlns:a16="http://schemas.microsoft.com/office/drawing/2014/main" id="{74F5DEB1-7CCE-40CB-BAD9-7AE999BA0271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90175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yhdysviiva 56">
              <a:extLst>
                <a:ext uri="{FF2B5EF4-FFF2-40B4-BE49-F238E27FC236}">
                  <a16:creationId xmlns:a16="http://schemas.microsoft.com/office/drawing/2014/main" id="{190F288C-01AA-4938-B018-53C6B282F21F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4493496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>
              <a:extLst>
                <a:ext uri="{FF2B5EF4-FFF2-40B4-BE49-F238E27FC236}">
                  <a16:creationId xmlns:a16="http://schemas.microsoft.com/office/drawing/2014/main" id="{6AEDE587-53E3-40B1-B446-0CF1B94CB9D4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085235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uora yhdysviiva 34">
              <a:extLst>
                <a:ext uri="{FF2B5EF4-FFF2-40B4-BE49-F238E27FC236}">
                  <a16:creationId xmlns:a16="http://schemas.microsoft.com/office/drawing/2014/main" id="{F1E2F5C7-79CE-4E02-AF3E-8E81CBFE6F0C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676972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819868E3-E564-4C65-8A4B-442821BE6DF7}"/>
              </a:ext>
            </a:extLst>
          </p:cNvPr>
          <p:cNvGrpSpPr/>
          <p:nvPr/>
        </p:nvGrpSpPr>
        <p:grpSpPr>
          <a:xfrm>
            <a:off x="3833023" y="1517194"/>
            <a:ext cx="2963514" cy="4370106"/>
            <a:chOff x="3833023" y="1517194"/>
            <a:chExt cx="2963514" cy="4370106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39848" y="151719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Kone- , laite- tai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rakennusinvestointeihin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39848" y="212531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yrityksen kasvuun tai kansainvälistymiseen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33024" y="274085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kehittämishankkeisiin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ml. henkilöstön osaamisen kehittäminen</a:t>
              </a: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39848" y="331132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suhdanteista/kireästä tilanteesta johtuen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59147" y="3900667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Omistusjärjestelyjen tai yrityskauppojen rahoitukseen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49028" y="508366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Vientikauppojen rahoittaminen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33023" y="567185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Muut tarkoitukset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5916" y="448053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Tieto- ja viestintätekniikkalaite-,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 ohjelmisto- tms. investointeihin</a:t>
              </a:r>
            </a:p>
          </p:txBody>
        </p:sp>
      </p:grpSp>
      <p:sp>
        <p:nvSpPr>
          <p:cNvPr id="41" name="Suorakulmio 40">
            <a:extLst>
              <a:ext uri="{FF2B5EF4-FFF2-40B4-BE49-F238E27FC236}">
                <a16:creationId xmlns:a16="http://schemas.microsoft.com/office/drawing/2014/main" id="{27DBB39D-C93E-4AEC-94B7-0D1C1086CBC1}"/>
              </a:ext>
            </a:extLst>
          </p:cNvPr>
          <p:cNvSpPr/>
          <p:nvPr/>
        </p:nvSpPr>
        <p:spPr>
          <a:xfrm>
            <a:off x="448188" y="2208579"/>
            <a:ext cx="257556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aikoo hakea ulkopuolista</a:t>
            </a:r>
            <a:b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rahoitusta.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14F90894-B860-48D2-A273-B95981EBE6E7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90F992A1-27AA-48FA-BE62-074EBC145F79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21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86F06087-ED2A-490C-9A66-279BF462AE91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9133341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Sisällön paikkamerkki 10">
            <a:extLst>
              <a:ext uri="{FF2B5EF4-FFF2-40B4-BE49-F238E27FC236}">
                <a16:creationId xmlns:a16="http://schemas.microsoft.com/office/drawing/2014/main" id="{BD482575-F210-459F-B805-F14C5E722BF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62441827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713FFC86-AC9F-49D2-A32C-E0D2E0C1D637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92464709"/>
              </p:ext>
            </p:extLst>
          </p:nvPr>
        </p:nvGraphicFramePr>
        <p:xfrm>
          <a:off x="2421578" y="3510518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8" name="Suorakulmio 107">
            <a:extLst>
              <a:ext uri="{FF2B5EF4-FFF2-40B4-BE49-F238E27FC236}">
                <a16:creationId xmlns:a16="http://schemas.microsoft.com/office/drawing/2014/main" id="{511EDBD7-4F4D-43B5-8939-47C796163F5F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58027CC-22E5-495E-A880-2C8DE132B07E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AD119BF-B80A-4697-A15D-1D9755CB9E6F}"/>
              </a:ext>
            </a:extLst>
          </p:cNvPr>
          <p:cNvSpPr/>
          <p:nvPr/>
        </p:nvSpPr>
        <p:spPr>
          <a:xfrm rot="16200000">
            <a:off x="1272848" y="3388053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käyttötarkoitus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 algn="r">
              <a:defRPr/>
            </a:pP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JO/ON HAKENUT/ON TARVE ULKOPUOLISELLE RAHOITUKSELLE</a:t>
            </a:r>
          </a:p>
        </p:txBody>
      </p:sp>
    </p:spTree>
    <p:extLst>
      <p:ext uri="{BB962C8B-B14F-4D97-AF65-F5344CB8AC3E}">
        <p14:creationId xmlns:p14="http://schemas.microsoft.com/office/powerpoint/2010/main" val="420956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449950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DIGITAALISET PALVELUT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Käyttää seuraavia palveluita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6090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58701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3113119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639225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416533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69143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521754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D0B6BF42-3770-4CEB-8404-EB17465C4C4B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Ryhmä 4">
            <a:extLst>
              <a:ext uri="{FF2B5EF4-FFF2-40B4-BE49-F238E27FC236}">
                <a16:creationId xmlns:a16="http://schemas.microsoft.com/office/drawing/2014/main" id="{97BB7ED4-3215-4C8F-9359-C650034DB550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omat Internet-kotisivut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5895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media 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60536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Pilvipalvelut 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312122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Yrityksenne ostot verkossa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66277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Verkkokauppa yrityksenne myynnissä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69351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Digitaalisten kanavien ja alustojen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 palvelujen jakelussa ja markkinoinnissa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5224641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Teollinen Internet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4186938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Tekoälysovellukset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ohjelmistorobotiikka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D655690-B1DA-49BA-AA62-5DC5D9DC6E6C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datan käyttö </a:t>
              </a:r>
            </a:p>
          </p:txBody>
        </p:sp>
      </p:grp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286A4E8-3B20-4E16-BA05-45EDACB8943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9504009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395599" y="1470783"/>
            <a:ext cx="2628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Tällä hetkellä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käytössä olevat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työkalut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palvelut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7E70499-4378-4EA5-A952-19A44C34878C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00CC826-F58C-4E44-B1BB-999D46AF42B3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24975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8344831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DIGITAALISET PALVELUT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Käyttää seuraavia palveluita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6090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58701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3113119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639225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416533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69143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521754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D0B6BF42-3770-4CEB-8404-EB17465C4C4B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Ryhmä 4">
            <a:extLst>
              <a:ext uri="{FF2B5EF4-FFF2-40B4-BE49-F238E27FC236}">
                <a16:creationId xmlns:a16="http://schemas.microsoft.com/office/drawing/2014/main" id="{97BB7ED4-3215-4C8F-9359-C650034DB550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Verkkokauppa yrityksenne myynnissä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5895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media 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60536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Yrityksenne ostot verkossa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312122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omat Internet-kotisivut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66277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Pilvipalvelut 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69351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datan käyttö 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5224641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Digitaalisten kanavien ja alustojen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 palvelujen jakelussa ja markkinoinnissa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4186938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Tekoälysovellukset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ohjelmistorobotiikka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D655690-B1DA-49BA-AA62-5DC5D9DC6E6C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Teollinen Internet</a:t>
              </a:r>
            </a:p>
          </p:txBody>
        </p:sp>
      </p:grp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286A4E8-3B20-4E16-BA05-45EDACB8943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5635399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395599" y="1470783"/>
            <a:ext cx="2628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palvelut, joiden käyttöönottoa suunnitellaan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seuraavan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kk aikana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DA76AB8-C54D-495C-9EC9-EB917434CD9B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38A4EF2-4F8F-4DD8-92E9-3228C86C968F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88096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CAE39B2-DA9D-4C7E-82AE-76D186337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530365"/>
              </p:ext>
            </p:extLst>
          </p:nvPr>
        </p:nvGraphicFramePr>
        <p:xfrm>
          <a:off x="189933" y="1928317"/>
          <a:ext cx="11696483" cy="421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943BFCC-EC7C-4996-8A16-05611078740E}"/>
              </a:ext>
            </a:extLst>
          </p:cNvPr>
          <p:cNvSpPr/>
          <p:nvPr/>
        </p:nvSpPr>
        <p:spPr>
          <a:xfrm>
            <a:off x="407453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Yrityskuvan vahvistuminen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6F20841-77C5-48EA-BBBD-52A17B035E19}"/>
              </a:ext>
            </a:extLst>
          </p:cNvPr>
          <p:cNvSpPr/>
          <p:nvPr/>
        </p:nvSpPr>
        <p:spPr>
          <a:xfrm>
            <a:off x="1703319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 asiakasryhmien tavoittaminen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2A67063-A51B-42B4-A7F9-EE94A72B2607}"/>
              </a:ext>
            </a:extLst>
          </p:cNvPr>
          <p:cNvSpPr/>
          <p:nvPr/>
        </p:nvSpPr>
        <p:spPr>
          <a:xfrm>
            <a:off x="2943356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Asiakaspalvelun parantuminen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6A574B9-F952-4C4A-9D13-A5255ED90668}"/>
              </a:ext>
            </a:extLst>
          </p:cNvPr>
          <p:cNvSpPr/>
          <p:nvPr/>
        </p:nvSpPr>
        <p:spPr>
          <a:xfrm>
            <a:off x="4226937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Kannattavuuden parantuminen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C139DEA-5846-4B61-BBB0-DB8E305AA418}"/>
              </a:ext>
            </a:extLst>
          </p:cNvPr>
          <p:cNvSpPr/>
          <p:nvPr/>
        </p:nvSpPr>
        <p:spPr>
          <a:xfrm>
            <a:off x="5462850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Liiketoiminta-prosessien tehostuminen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093BC6A-73E0-4C56-A573-88EFAA39D1C4}"/>
              </a:ext>
            </a:extLst>
          </p:cNvPr>
          <p:cNvSpPr/>
          <p:nvPr/>
        </p:nvSpPr>
        <p:spPr>
          <a:xfrm>
            <a:off x="6762840" y="1868902"/>
            <a:ext cx="1295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tiivistyminen yhteistyö-kumppanien kanssa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E2D4ADDC-2AE4-411C-94AF-0BB239008B9C}"/>
              </a:ext>
            </a:extLst>
          </p:cNvPr>
          <p:cNvSpPr/>
          <p:nvPr/>
        </p:nvSpPr>
        <p:spPr>
          <a:xfrm>
            <a:off x="8010788" y="1868902"/>
            <a:ext cx="1295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 liiketoiminta-mahdollisuuksien luominen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F83625C-90DE-4A1E-B699-0758723481CB}"/>
              </a:ext>
            </a:extLst>
          </p:cNvPr>
          <p:cNvSpPr/>
          <p:nvPr/>
        </p:nvSpPr>
        <p:spPr>
          <a:xfrm>
            <a:off x="9294369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Tuotekehityksen tehostuminen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F786E8-1C8D-471D-B4A8-5FCBE8EA8DC2}"/>
              </a:ext>
            </a:extLst>
          </p:cNvPr>
          <p:cNvSpPr/>
          <p:nvPr/>
        </p:nvSpPr>
        <p:spPr>
          <a:xfrm>
            <a:off x="10577950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kansain-</a:t>
            </a:r>
          </a:p>
          <a:p>
            <a:pPr lvl="0">
              <a:lnSpc>
                <a:spcPct val="80000"/>
              </a:lnSpc>
              <a:defRPr/>
            </a:pPr>
            <a:r>
              <a:rPr lang="fi-FI" sz="1000" b="1" dirty="0" err="1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välistyminen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59D9DCBB-4E70-4ADD-A713-AABCC96127E9}"/>
              </a:ext>
            </a:extLst>
          </p:cNvPr>
          <p:cNvSpPr/>
          <p:nvPr/>
        </p:nvSpPr>
        <p:spPr>
          <a:xfrm>
            <a:off x="10198100" y="1526374"/>
            <a:ext cx="123825" cy="123825"/>
          </a:xfrm>
          <a:prstGeom prst="rect">
            <a:avLst/>
          </a:prstGeom>
          <a:solidFill>
            <a:srgbClr val="8AD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070DD8D7-9CF1-407F-A052-4455D869B8FD}"/>
              </a:ext>
            </a:extLst>
          </p:cNvPr>
          <p:cNvSpPr/>
          <p:nvPr/>
        </p:nvSpPr>
        <p:spPr>
          <a:xfrm>
            <a:off x="10201275" y="1359921"/>
            <a:ext cx="123825" cy="123825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3E2BD402-C5AE-4A9A-B894-D384F7996E06}"/>
              </a:ext>
            </a:extLst>
          </p:cNvPr>
          <p:cNvSpPr/>
          <p:nvPr/>
        </p:nvSpPr>
        <p:spPr>
          <a:xfrm>
            <a:off x="11220450" y="1526374"/>
            <a:ext cx="123825" cy="123825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0DC4BB8E-C185-4BC0-84EA-46843D1283E9}"/>
              </a:ext>
            </a:extLst>
          </p:cNvPr>
          <p:cNvSpPr/>
          <p:nvPr/>
        </p:nvSpPr>
        <p:spPr>
          <a:xfrm>
            <a:off x="11223625" y="1359921"/>
            <a:ext cx="123825" cy="123825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F37D4A2-2E6C-4229-BDEF-6666F77E52B3}"/>
              </a:ext>
            </a:extLst>
          </p:cNvPr>
          <p:cNvSpPr/>
          <p:nvPr/>
        </p:nvSpPr>
        <p:spPr>
          <a:xfrm>
            <a:off x="11344274" y="1296465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3E81ED1B-8FBD-483E-88F9-1183E26FEAD8}"/>
              </a:ext>
            </a:extLst>
          </p:cNvPr>
          <p:cNvSpPr/>
          <p:nvPr/>
        </p:nvSpPr>
        <p:spPr>
          <a:xfrm>
            <a:off x="11344275" y="1461087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A258CB6F-AEC9-4F54-8F1C-E8C7BCBF463C}"/>
              </a:ext>
            </a:extLst>
          </p:cNvPr>
          <p:cNvSpPr/>
          <p:nvPr/>
        </p:nvSpPr>
        <p:spPr>
          <a:xfrm>
            <a:off x="10311251" y="1287290"/>
            <a:ext cx="899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54CEFA6A-F8D7-41CA-B9FA-4B332A4D7560}"/>
              </a:ext>
            </a:extLst>
          </p:cNvPr>
          <p:cNvSpPr/>
          <p:nvPr/>
        </p:nvSpPr>
        <p:spPr>
          <a:xfrm>
            <a:off x="10311250" y="1451912"/>
            <a:ext cx="910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35EA9CD2-8399-4201-A193-20D74590D8D2}"/>
              </a:ext>
            </a:extLst>
          </p:cNvPr>
          <p:cNvSpPr txBox="1"/>
          <p:nvPr/>
        </p:nvSpPr>
        <p:spPr>
          <a:xfrm>
            <a:off x="413999" y="1266744"/>
            <a:ext cx="953330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Merkitykseltään suureksi tai kohtalaisen suureksi arvioidut mahdollisuudet</a:t>
            </a:r>
            <a:endParaRPr lang="fi-FI" sz="9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tsikko 5">
            <a:extLst>
              <a:ext uri="{FF2B5EF4-FFF2-40B4-BE49-F238E27FC236}">
                <a16:creationId xmlns:a16="http://schemas.microsoft.com/office/drawing/2014/main" id="{5D72E54B-3638-4C7B-B1AD-9B8050DA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TOIMINNAN DIGITALISOITUMINEN</a:t>
            </a: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8B5514CA-C0C4-4AF9-9506-118BC6183D17}"/>
              </a:ext>
            </a:extLst>
          </p:cNvPr>
          <p:cNvCxnSpPr>
            <a:cxnSpLocks/>
          </p:cNvCxnSpPr>
          <p:nvPr/>
        </p:nvCxnSpPr>
        <p:spPr>
          <a:xfrm>
            <a:off x="417619" y="1868902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88E3DAA2-968D-4A43-952E-5D930D53E2FF}"/>
              </a:ext>
            </a:extLst>
          </p:cNvPr>
          <p:cNvCxnSpPr>
            <a:cxnSpLocks/>
          </p:cNvCxnSpPr>
          <p:nvPr/>
        </p:nvCxnSpPr>
        <p:spPr>
          <a:xfrm>
            <a:off x="1711865" y="1868901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8FDF989D-20C5-4250-AD71-E3C722F06965}"/>
              </a:ext>
            </a:extLst>
          </p:cNvPr>
          <p:cNvCxnSpPr>
            <a:cxnSpLocks/>
          </p:cNvCxnSpPr>
          <p:nvPr/>
        </p:nvCxnSpPr>
        <p:spPr>
          <a:xfrm>
            <a:off x="2970275" y="1868900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D38F5825-6C45-48C6-8292-D68066D99D28}"/>
              </a:ext>
            </a:extLst>
          </p:cNvPr>
          <p:cNvCxnSpPr>
            <a:cxnSpLocks/>
          </p:cNvCxnSpPr>
          <p:nvPr/>
        </p:nvCxnSpPr>
        <p:spPr>
          <a:xfrm>
            <a:off x="4239222" y="1868899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8E177E1F-F30B-4EA5-9223-867C20F576F7}"/>
              </a:ext>
            </a:extLst>
          </p:cNvPr>
          <p:cNvCxnSpPr>
            <a:cxnSpLocks/>
          </p:cNvCxnSpPr>
          <p:nvPr/>
        </p:nvCxnSpPr>
        <p:spPr>
          <a:xfrm>
            <a:off x="5522803" y="1868898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5FC5D1E2-FE91-4721-8B96-AC5F36BFB4C5}"/>
              </a:ext>
            </a:extLst>
          </p:cNvPr>
          <p:cNvCxnSpPr>
            <a:cxnSpLocks/>
          </p:cNvCxnSpPr>
          <p:nvPr/>
        </p:nvCxnSpPr>
        <p:spPr>
          <a:xfrm>
            <a:off x="6793695" y="1868898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75FB746D-34C4-4343-889D-D1E47454FF31}"/>
              </a:ext>
            </a:extLst>
          </p:cNvPr>
          <p:cNvCxnSpPr>
            <a:cxnSpLocks/>
          </p:cNvCxnSpPr>
          <p:nvPr/>
        </p:nvCxnSpPr>
        <p:spPr>
          <a:xfrm>
            <a:off x="8048524" y="1868897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22DB2AF1-7836-41EC-83E0-37C7371681EA}"/>
              </a:ext>
            </a:extLst>
          </p:cNvPr>
          <p:cNvCxnSpPr>
            <a:cxnSpLocks/>
          </p:cNvCxnSpPr>
          <p:nvPr/>
        </p:nvCxnSpPr>
        <p:spPr>
          <a:xfrm>
            <a:off x="9337799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7DF7D067-AF55-4343-9ED6-142F2D4E6BB1}"/>
              </a:ext>
            </a:extLst>
          </p:cNvPr>
          <p:cNvCxnSpPr>
            <a:cxnSpLocks/>
          </p:cNvCxnSpPr>
          <p:nvPr/>
        </p:nvCxnSpPr>
        <p:spPr>
          <a:xfrm>
            <a:off x="10603148" y="1868895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2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TOTEUTUS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>
              <a:solidFill>
                <a:srgbClr val="FF0000"/>
              </a:solidFill>
            </a:endParaRP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0F514C4-E2D1-43BF-9CEE-CB574A070E6E}"/>
              </a:ext>
            </a:extLst>
          </p:cNvPr>
          <p:cNvGrpSpPr/>
          <p:nvPr/>
        </p:nvGrpSpPr>
        <p:grpSpPr>
          <a:xfrm>
            <a:off x="744417" y="1386392"/>
            <a:ext cx="8985278" cy="1107996"/>
            <a:chOff x="620652" y="1488741"/>
            <a:chExt cx="8023959" cy="1107996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2886D6A2-1514-4FFF-A8BB-44EE28536CE8}"/>
                </a:ext>
              </a:extLst>
            </p:cNvPr>
            <p:cNvSpPr txBox="1"/>
            <p:nvPr/>
          </p:nvSpPr>
          <p:spPr>
            <a:xfrm>
              <a:off x="1411239" y="1488741"/>
              <a:ext cx="72333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TARKOITUS</a:t>
              </a:r>
            </a:p>
            <a:p>
              <a:r>
                <a:rPr lang="fi-FI" sz="1300" dirty="0"/>
                <a:t>Pk-yritysbarometrissä on selvitetty suomalaisten pk-yritysten mielikuvia yleisestä suhdannekehityksestä ja oman yrityksen taloudellisesta kehityksestä. Lisäksi on tiedusteltu muun muassa yrityksen kasvuun, kansainvälistymiseen ja rahoitukseen liittyvistä tekijöistä. Tutkimuksen on toteuttanut Taloustutkimus Oy Suomen Yrittäjien, Finnvera Oyj:n sekä työ- ja elinkeinoministeriön toimeksiannosta.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975EAEB3-9040-4138-BE09-EBC88BB7B319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0D1E111D-3FD3-4E40-B4E2-EEC46E2F4797}"/>
              </a:ext>
            </a:extLst>
          </p:cNvPr>
          <p:cNvGrpSpPr/>
          <p:nvPr/>
        </p:nvGrpSpPr>
        <p:grpSpPr>
          <a:xfrm>
            <a:off x="731223" y="2637555"/>
            <a:ext cx="8364965" cy="1107996"/>
            <a:chOff x="763294" y="2517531"/>
            <a:chExt cx="8364965" cy="1107996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507F0F75-F4C0-4017-9412-1310184855D8}"/>
                </a:ext>
              </a:extLst>
            </p:cNvPr>
            <p:cNvSpPr/>
            <p:nvPr/>
          </p:nvSpPr>
          <p:spPr>
            <a:xfrm>
              <a:off x="763294" y="2644756"/>
              <a:ext cx="777613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7B4B50B7-6280-44C4-9194-18C35EF93E82}"/>
                </a:ext>
              </a:extLst>
            </p:cNvPr>
            <p:cNvSpPr txBox="1"/>
            <p:nvPr/>
          </p:nvSpPr>
          <p:spPr>
            <a:xfrm>
              <a:off x="1623505" y="2517531"/>
              <a:ext cx="75047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KOHDERYHMÄ JA OTANTA</a:t>
              </a:r>
            </a:p>
            <a:p>
              <a:r>
                <a:rPr lang="fi-FI" sz="1300" dirty="0"/>
                <a:t>Otantalähteenä on käytetty Tilastokeskuksen toimialaluokitusta TOL 2010, </a:t>
              </a:r>
              <a:r>
                <a:rPr lang="fi-FI" sz="1300" dirty="0" err="1"/>
                <a:t>Bisnoden</a:t>
              </a:r>
              <a:r>
                <a:rPr lang="fi-FI" sz="1300" dirty="0"/>
                <a:t> yritysrekisteriä sekä Suomen Yrittäjien jäsenrekisteriä, joista otanta on tehty kiintiöidyllä satunnaisotannalla. Otoksessa on kiintiöity yritysten toimiala, kokoluokka ja sijainti. Vastaajajoukon muodostaa</a:t>
              </a:r>
              <a:r>
                <a:rPr lang="fi-FI" sz="1300" dirty="0">
                  <a:solidFill>
                    <a:srgbClr val="000000"/>
                  </a:solidFill>
                </a:rPr>
                <a:t> 4829 </a:t>
              </a:r>
              <a:r>
                <a:rPr lang="fi-FI" sz="1300" dirty="0"/>
                <a:t>kohderyhmän vaatimukset täyttävää pk-yrityksen edustajaa.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2FCC564A-58B4-49D7-8613-1F2D5D79F295}"/>
              </a:ext>
            </a:extLst>
          </p:cNvPr>
          <p:cNvGrpSpPr/>
          <p:nvPr/>
        </p:nvGrpSpPr>
        <p:grpSpPr>
          <a:xfrm>
            <a:off x="744417" y="3980486"/>
            <a:ext cx="10782997" cy="777614"/>
            <a:chOff x="817321" y="3774039"/>
            <a:chExt cx="10782997" cy="777614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194B0350-459C-4CDC-A03D-DEE76972719B}"/>
                </a:ext>
              </a:extLst>
            </p:cNvPr>
            <p:cNvSpPr/>
            <p:nvPr/>
          </p:nvSpPr>
          <p:spPr>
            <a:xfrm>
              <a:off x="817321" y="3774039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40C27A32-126E-4CF5-92DB-2CE680E96D4D}"/>
                </a:ext>
              </a:extLst>
            </p:cNvPr>
            <p:cNvSpPr txBox="1"/>
            <p:nvPr/>
          </p:nvSpPr>
          <p:spPr>
            <a:xfrm>
              <a:off x="1648338" y="3827228"/>
              <a:ext cx="9951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</a:t>
              </a:r>
            </a:p>
            <a:p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Tiedonkeruumenetelmänä on käytetty internetkyselyä. </a:t>
              </a:r>
              <a:b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Vastaajat kutsuttiin kyselyyn sähköpostitse tai puhelimitse. 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FBBDAB-9D1D-48E0-A32E-67C438FC6930}"/>
              </a:ext>
            </a:extLst>
          </p:cNvPr>
          <p:cNvGrpSpPr/>
          <p:nvPr/>
        </p:nvGrpSpPr>
        <p:grpSpPr>
          <a:xfrm>
            <a:off x="726737" y="5191173"/>
            <a:ext cx="8129181" cy="777614"/>
            <a:chOff x="773804" y="4952677"/>
            <a:chExt cx="8129181" cy="777614"/>
          </a:xfrm>
        </p:grpSpPr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25D9DE9-E6F5-4C8D-ADFB-45B456D66E69}"/>
                </a:ext>
              </a:extLst>
            </p:cNvPr>
            <p:cNvSpPr/>
            <p:nvPr/>
          </p:nvSpPr>
          <p:spPr>
            <a:xfrm>
              <a:off x="773804" y="4952677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505AE6A0-9122-4E62-8861-E332F0D89869}"/>
                </a:ext>
              </a:extLst>
            </p:cNvPr>
            <p:cNvSpPr txBox="1"/>
            <p:nvPr/>
          </p:nvSpPr>
          <p:spPr>
            <a:xfrm>
              <a:off x="1638501" y="5105228"/>
              <a:ext cx="7264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TIEDONKERUUN AJANKOHTA</a:t>
              </a:r>
            </a:p>
            <a:p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Kesäkuu 2022 – heinäkuu 2022.</a:t>
              </a:r>
            </a:p>
          </p:txBody>
        </p:sp>
      </p:grp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4DB858F5-DB8B-436A-8948-B6C8E0D0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30" y="1693180"/>
            <a:ext cx="478837" cy="5210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B78A1E1-265D-4FD3-B61E-5EB8F874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382" y="2920550"/>
            <a:ext cx="461385" cy="4613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9D1CE73-4BA7-4162-8971-E9C19F8B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30" y="4141847"/>
            <a:ext cx="447937" cy="4735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DE6125-5273-49AC-B816-10962D193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830" y="5397580"/>
            <a:ext cx="397200" cy="3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73B12DEC-048D-49A8-9F41-1CAEF312AF55}"/>
              </a:ext>
            </a:extLst>
          </p:cNvPr>
          <p:cNvGrpSpPr/>
          <p:nvPr/>
        </p:nvGrpSpPr>
        <p:grpSpPr>
          <a:xfrm>
            <a:off x="486707" y="1272322"/>
            <a:ext cx="4850624" cy="1442970"/>
            <a:chOff x="448933" y="1280449"/>
            <a:chExt cx="4850624" cy="1442970"/>
          </a:xfrm>
        </p:grpSpPr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7F103357-4A00-47C4-81A8-90ACB2099127}"/>
                </a:ext>
              </a:extLst>
            </p:cNvPr>
            <p:cNvSpPr/>
            <p:nvPr/>
          </p:nvSpPr>
          <p:spPr>
            <a:xfrm>
              <a:off x="827955" y="1318671"/>
              <a:ext cx="4471602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yhteistyötä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0488685-42C5-4353-B1F8-F07EE97E78DA}"/>
                </a:ext>
              </a:extLst>
            </p:cNvPr>
            <p:cNvSpPr/>
            <p:nvPr/>
          </p:nvSpPr>
          <p:spPr>
            <a:xfrm>
              <a:off x="455235" y="1280449"/>
              <a:ext cx="343289" cy="270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7A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66B55AE2-5872-41CB-B454-E7D1FE2A93E3}"/>
                </a:ext>
              </a:extLst>
            </p:cNvPr>
            <p:cNvSpPr/>
            <p:nvPr/>
          </p:nvSpPr>
          <p:spPr>
            <a:xfrm>
              <a:off x="817961" y="1707806"/>
              <a:ext cx="3510343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Ammattikorkeakoulujen kanssa</a:t>
              </a:r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C6635623-5459-4FEC-9DAC-0104CE72D8D3}"/>
                </a:ext>
              </a:extLst>
            </p:cNvPr>
            <p:cNvGrpSpPr/>
            <p:nvPr/>
          </p:nvGrpSpPr>
          <p:grpSpPr>
            <a:xfrm>
              <a:off x="455235" y="1669725"/>
              <a:ext cx="343289" cy="270320"/>
              <a:chOff x="494259" y="1667321"/>
              <a:chExt cx="343289" cy="163230"/>
            </a:xfrm>
          </p:grpSpPr>
          <p:sp>
            <p:nvSpPr>
              <p:cNvPr id="45" name="Suorakulmio 44">
                <a:extLst>
                  <a:ext uri="{FF2B5EF4-FFF2-40B4-BE49-F238E27FC236}">
                    <a16:creationId xmlns:a16="http://schemas.microsoft.com/office/drawing/2014/main" id="{46DE59A0-F60C-410C-AF2D-642E955A0205}"/>
                  </a:ext>
                </a:extLst>
              </p:cNvPr>
              <p:cNvSpPr/>
              <p:nvPr/>
            </p:nvSpPr>
            <p:spPr>
              <a:xfrm>
                <a:off x="675622" y="1667321"/>
                <a:ext cx="161926" cy="163230"/>
              </a:xfrm>
              <a:prstGeom prst="rect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6" name="Suorakulmio 45">
                <a:extLst>
                  <a:ext uri="{FF2B5EF4-FFF2-40B4-BE49-F238E27FC236}">
                    <a16:creationId xmlns:a16="http://schemas.microsoft.com/office/drawing/2014/main" id="{7C653ACE-B060-479C-AB10-68E1CC5207E7}"/>
                  </a:ext>
                </a:extLst>
              </p:cNvPr>
              <p:cNvSpPr/>
              <p:nvPr/>
            </p:nvSpPr>
            <p:spPr>
              <a:xfrm>
                <a:off x="494259" y="1667321"/>
                <a:ext cx="161926" cy="163230"/>
              </a:xfrm>
              <a:prstGeom prst="rect">
                <a:avLst/>
              </a:prstGeom>
              <a:solidFill>
                <a:srgbClr val="006F96"/>
              </a:solidFill>
              <a:ln w="19050">
                <a:solidFill>
                  <a:srgbClr val="006F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6B8C7DA6-1CDE-45DB-AABD-A314FD2EBC60}"/>
                </a:ext>
              </a:extLst>
            </p:cNvPr>
            <p:cNvGrpSpPr/>
            <p:nvPr/>
          </p:nvGrpSpPr>
          <p:grpSpPr>
            <a:xfrm>
              <a:off x="458651" y="2061761"/>
              <a:ext cx="336455" cy="270320"/>
              <a:chOff x="501093" y="1905653"/>
              <a:chExt cx="336455" cy="163230"/>
            </a:xfrm>
          </p:grpSpPr>
          <p:sp>
            <p:nvSpPr>
              <p:cNvPr id="47" name="Suorakulmio 46">
                <a:extLst>
                  <a:ext uri="{FF2B5EF4-FFF2-40B4-BE49-F238E27FC236}">
                    <a16:creationId xmlns:a16="http://schemas.microsoft.com/office/drawing/2014/main" id="{D57B8ACA-D253-49C5-B434-E8A04E3AAF9A}"/>
                  </a:ext>
                </a:extLst>
              </p:cNvPr>
              <p:cNvSpPr/>
              <p:nvPr/>
            </p:nvSpPr>
            <p:spPr>
              <a:xfrm>
                <a:off x="675622" y="1905653"/>
                <a:ext cx="161926" cy="163230"/>
              </a:xfrm>
              <a:prstGeom prst="rect">
                <a:avLst/>
              </a:prstGeom>
              <a:solidFill>
                <a:srgbClr val="7F7F7F"/>
              </a:solidFill>
              <a:ln w="190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8" name="Suorakulmio 47">
                <a:extLst>
                  <a:ext uri="{FF2B5EF4-FFF2-40B4-BE49-F238E27FC236}">
                    <a16:creationId xmlns:a16="http://schemas.microsoft.com/office/drawing/2014/main" id="{D08B5EC0-632B-4A23-A741-778DD93BD4D6}"/>
                  </a:ext>
                </a:extLst>
              </p:cNvPr>
              <p:cNvSpPr/>
              <p:nvPr/>
            </p:nvSpPr>
            <p:spPr>
              <a:xfrm>
                <a:off x="501093" y="1905653"/>
                <a:ext cx="161926" cy="163230"/>
              </a:xfrm>
              <a:prstGeom prst="rect">
                <a:avLst/>
              </a:prstGeom>
              <a:solidFill>
                <a:srgbClr val="00A3DA"/>
              </a:solidFill>
              <a:ln w="19050">
                <a:solidFill>
                  <a:srgbClr val="00A3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BDB148D2-DDE1-4668-A503-65E8B76453D4}"/>
                </a:ext>
              </a:extLst>
            </p:cNvPr>
            <p:cNvGrpSpPr/>
            <p:nvPr/>
          </p:nvGrpSpPr>
          <p:grpSpPr>
            <a:xfrm>
              <a:off x="448933" y="2453099"/>
              <a:ext cx="336455" cy="270320"/>
              <a:chOff x="502294" y="2162088"/>
              <a:chExt cx="336455" cy="163230"/>
            </a:xfrm>
          </p:grpSpPr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BF8C03AA-D287-4B71-83DA-234C9C09BF72}"/>
                  </a:ext>
                </a:extLst>
              </p:cNvPr>
              <p:cNvSpPr/>
              <p:nvPr/>
            </p:nvSpPr>
            <p:spPr>
              <a:xfrm>
                <a:off x="676823" y="2162088"/>
                <a:ext cx="161926" cy="163230"/>
              </a:xfrm>
              <a:prstGeom prst="rect">
                <a:avLst/>
              </a:prstGeom>
              <a:solidFill>
                <a:srgbClr val="D9D9D9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50" name="Suorakulmio 49">
                <a:extLst>
                  <a:ext uri="{FF2B5EF4-FFF2-40B4-BE49-F238E27FC236}">
                    <a16:creationId xmlns:a16="http://schemas.microsoft.com/office/drawing/2014/main" id="{60E00252-8D24-473E-8C58-2C0CD2DBF88F}"/>
                  </a:ext>
                </a:extLst>
              </p:cNvPr>
              <p:cNvSpPr/>
              <p:nvPr/>
            </p:nvSpPr>
            <p:spPr>
              <a:xfrm>
                <a:off x="502294" y="2162088"/>
                <a:ext cx="161926" cy="163230"/>
              </a:xfrm>
              <a:prstGeom prst="rect">
                <a:avLst/>
              </a:prstGeom>
              <a:solidFill>
                <a:srgbClr val="8AD5EE"/>
              </a:solidFill>
              <a:ln w="19050">
                <a:solidFill>
                  <a:srgbClr val="8AD5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18175FD8-B2AF-4F70-8B83-9F443083A727}"/>
                </a:ext>
              </a:extLst>
            </p:cNvPr>
            <p:cNvSpPr/>
            <p:nvPr/>
          </p:nvSpPr>
          <p:spPr>
            <a:xfrm>
              <a:off x="832723" y="2106484"/>
              <a:ext cx="266261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Yliopistojen kanssa</a:t>
              </a:r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E7B976BD-9FEB-4052-B628-3BD3518CCADB}"/>
                </a:ext>
              </a:extLst>
            </p:cNvPr>
            <p:cNvSpPr/>
            <p:nvPr/>
          </p:nvSpPr>
          <p:spPr>
            <a:xfrm>
              <a:off x="781892" y="2460934"/>
              <a:ext cx="326814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Tutkimuslaitosten kanssa</a:t>
              </a:r>
            </a:p>
          </p:txBody>
        </p:sp>
      </p:grp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72AAF9B-4092-48D5-8624-5FD5EBF54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416850"/>
              </p:ext>
            </p:extLst>
          </p:nvPr>
        </p:nvGraphicFramePr>
        <p:xfrm>
          <a:off x="2588811" y="1172037"/>
          <a:ext cx="3601440" cy="22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uorakulmio 37">
            <a:extLst>
              <a:ext uri="{FF2B5EF4-FFF2-40B4-BE49-F238E27FC236}">
                <a16:creationId xmlns:a16="http://schemas.microsoft.com/office/drawing/2014/main" id="{D227410B-CF30-40BE-92DA-C351670E2CCB}"/>
              </a:ext>
            </a:extLst>
          </p:cNvPr>
          <p:cNvSpPr/>
          <p:nvPr/>
        </p:nvSpPr>
        <p:spPr>
          <a:xfrm>
            <a:off x="3864658" y="2184132"/>
            <a:ext cx="1047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041243"/>
          </a:xfrm>
        </p:spPr>
        <p:txBody>
          <a:bodyPr/>
          <a:lstStyle/>
          <a:p>
            <a:r>
              <a:rPr lang="fi-FI" sz="2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 KORKEAKOULUJEN TAI TUTKIMUSLAITOSTEN KANSSA</a:t>
            </a:r>
            <a:endParaRPr lang="fi-FI" sz="200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Ryhmä 7">
            <a:extLst>
              <a:ext uri="{FF2B5EF4-FFF2-40B4-BE49-F238E27FC236}">
                <a16:creationId xmlns:a16="http://schemas.microsoft.com/office/drawing/2014/main" id="{2D0B8DA1-6492-4719-A534-0718A1858A20}"/>
              </a:ext>
            </a:extLst>
          </p:cNvPr>
          <p:cNvGrpSpPr/>
          <p:nvPr/>
        </p:nvGrpSpPr>
        <p:grpSpPr>
          <a:xfrm>
            <a:off x="4990676" y="1776202"/>
            <a:ext cx="2398697" cy="1599131"/>
            <a:chOff x="-86333" y="2510416"/>
            <a:chExt cx="2881651" cy="1921101"/>
          </a:xfrm>
        </p:grpSpPr>
        <p:graphicFrame>
          <p:nvGraphicFramePr>
            <p:cNvPr id="36" name="Kaavio 35">
              <a:extLst>
                <a:ext uri="{FF2B5EF4-FFF2-40B4-BE49-F238E27FC236}">
                  <a16:creationId xmlns:a16="http://schemas.microsoft.com/office/drawing/2014/main" id="{BDA06D75-7796-4FE4-A822-675C1CCC23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8568163"/>
                </p:ext>
              </p:extLst>
            </p:nvPr>
          </p:nvGraphicFramePr>
          <p:xfrm>
            <a:off x="-86333" y="2510416"/>
            <a:ext cx="2881651" cy="1921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4F5608E0-A93A-4AAE-A98F-95002DFF6A60}"/>
                </a:ext>
              </a:extLst>
            </p:cNvPr>
            <p:cNvSpPr/>
            <p:nvPr/>
          </p:nvSpPr>
          <p:spPr>
            <a:xfrm>
              <a:off x="786175" y="3230632"/>
              <a:ext cx="1136634" cy="480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graphicFrame>
        <p:nvGraphicFramePr>
          <p:cNvPr id="73" name="Kaavio 72">
            <a:extLst>
              <a:ext uri="{FF2B5EF4-FFF2-40B4-BE49-F238E27FC236}">
                <a16:creationId xmlns:a16="http://schemas.microsoft.com/office/drawing/2014/main" id="{DE9543AA-8B51-4630-9531-E9014A930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363636"/>
              </p:ext>
            </p:extLst>
          </p:nvPr>
        </p:nvGraphicFramePr>
        <p:xfrm>
          <a:off x="4023320" y="3226231"/>
          <a:ext cx="3924340" cy="28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Ryhmä 3">
            <a:extLst>
              <a:ext uri="{FF2B5EF4-FFF2-40B4-BE49-F238E27FC236}">
                <a16:creationId xmlns:a16="http://schemas.microsoft.com/office/drawing/2014/main" id="{DD99114B-2F9B-497C-802F-41EA4B2F3FDE}"/>
              </a:ext>
            </a:extLst>
          </p:cNvPr>
          <p:cNvGrpSpPr/>
          <p:nvPr/>
        </p:nvGrpSpPr>
        <p:grpSpPr>
          <a:xfrm>
            <a:off x="888520" y="3549838"/>
            <a:ext cx="3139952" cy="2490732"/>
            <a:chOff x="4159618" y="2297222"/>
            <a:chExt cx="2132604" cy="4089295"/>
          </a:xfrm>
        </p:grpSpPr>
        <p:grpSp>
          <p:nvGrpSpPr>
            <p:cNvPr id="57" name="Ryhmä 56">
              <a:extLst>
                <a:ext uri="{FF2B5EF4-FFF2-40B4-BE49-F238E27FC236}">
                  <a16:creationId xmlns:a16="http://schemas.microsoft.com/office/drawing/2014/main" id="{09426EF6-870A-481F-B356-9CCB7A3DC27C}"/>
                </a:ext>
              </a:extLst>
            </p:cNvPr>
            <p:cNvGrpSpPr/>
            <p:nvPr/>
          </p:nvGrpSpPr>
          <p:grpSpPr>
            <a:xfrm>
              <a:off x="4159618" y="2297222"/>
              <a:ext cx="2132604" cy="4089295"/>
              <a:chOff x="5124730" y="2252347"/>
              <a:chExt cx="2132604" cy="4089295"/>
            </a:xfrm>
          </p:grpSpPr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BFAE746F-82A3-464E-9D4D-6A11B996DEA8}"/>
                  </a:ext>
                </a:extLst>
              </p:cNvPr>
              <p:cNvSpPr/>
              <p:nvPr/>
            </p:nvSpPr>
            <p:spPr>
              <a:xfrm>
                <a:off x="5134701" y="2823324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Opinnäytetyö</a:t>
                </a:r>
              </a:p>
            </p:txBody>
          </p:sp>
          <p:sp>
            <p:nvSpPr>
              <p:cNvPr id="65" name="Suorakulmio 64">
                <a:extLst>
                  <a:ext uri="{FF2B5EF4-FFF2-40B4-BE49-F238E27FC236}">
                    <a16:creationId xmlns:a16="http://schemas.microsoft.com/office/drawing/2014/main" id="{18140DBD-199F-466D-88FC-F8FC377920C5}"/>
                  </a:ext>
                </a:extLst>
              </p:cNvPr>
              <p:cNvSpPr/>
              <p:nvPr/>
            </p:nvSpPr>
            <p:spPr>
              <a:xfrm>
                <a:off x="5557020" y="2252347"/>
                <a:ext cx="1700314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Koulutusyhteistyö</a:t>
                </a:r>
              </a:p>
            </p:txBody>
          </p:sp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4E4ED558-7EE3-4EF8-8593-DFF86D9EB60D}"/>
                  </a:ext>
                </a:extLst>
              </p:cNvPr>
              <p:cNvSpPr/>
              <p:nvPr/>
            </p:nvSpPr>
            <p:spPr>
              <a:xfrm>
                <a:off x="5341233" y="4895506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Tilojen tai laitteiden käyttö</a:t>
                </a:r>
              </a:p>
            </p:txBody>
          </p:sp>
          <p:sp>
            <p:nvSpPr>
              <p:cNvPr id="67" name="Suorakulmio 66">
                <a:extLst>
                  <a:ext uri="{FF2B5EF4-FFF2-40B4-BE49-F238E27FC236}">
                    <a16:creationId xmlns:a16="http://schemas.microsoft.com/office/drawing/2014/main" id="{FDA55826-ADE9-43DA-941F-E08782A3C770}"/>
                  </a:ext>
                </a:extLst>
              </p:cNvPr>
              <p:cNvSpPr/>
              <p:nvPr/>
            </p:nvSpPr>
            <p:spPr>
              <a:xfrm>
                <a:off x="5348619" y="4382239"/>
                <a:ext cx="1901330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Demo-, pilotti- tai tuotetestaus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3DE41173-3909-47CA-A0F1-B62901051417}"/>
                  </a:ext>
                </a:extLst>
              </p:cNvPr>
              <p:cNvSpPr/>
              <p:nvPr/>
            </p:nvSpPr>
            <p:spPr>
              <a:xfrm>
                <a:off x="5124730" y="3306108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Innovaatioihin liittyvää kehitystä</a:t>
                </a:r>
              </a:p>
            </p:txBody>
          </p:sp>
          <p:sp>
            <p:nvSpPr>
              <p:cNvPr id="70" name="Suorakulmio 69">
                <a:extLst>
                  <a:ext uri="{FF2B5EF4-FFF2-40B4-BE49-F238E27FC236}">
                    <a16:creationId xmlns:a16="http://schemas.microsoft.com/office/drawing/2014/main" id="{6C670313-A651-4FD3-9897-1F214097BD82}"/>
                  </a:ext>
                </a:extLst>
              </p:cNvPr>
              <p:cNvSpPr/>
              <p:nvPr/>
            </p:nvSpPr>
            <p:spPr>
              <a:xfrm>
                <a:off x="5348619" y="5947501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Muuta yhteistyötä</a:t>
                </a:r>
              </a:p>
            </p:txBody>
          </p:sp>
        </p:grp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20115A03-0D31-456C-94EC-6281CF7A3B12}"/>
                </a:ext>
              </a:extLst>
            </p:cNvPr>
            <p:cNvSpPr/>
            <p:nvPr/>
          </p:nvSpPr>
          <p:spPr>
            <a:xfrm>
              <a:off x="4501447" y="3865400"/>
              <a:ext cx="1773418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Uusien osaajien rekrytointi</a:t>
              </a:r>
            </a:p>
          </p:txBody>
        </p:sp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C1A8E9D4-1D8B-4C91-BFD2-6752D9FA7217}"/>
                </a:ext>
              </a:extLst>
            </p:cNvPr>
            <p:cNvSpPr/>
            <p:nvPr/>
          </p:nvSpPr>
          <p:spPr>
            <a:xfrm>
              <a:off x="4435965" y="5473211"/>
              <a:ext cx="1848874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Tilaustutkimus</a:t>
              </a:r>
            </a:p>
          </p:txBody>
        </p:sp>
      </p:grpSp>
      <p:sp>
        <p:nvSpPr>
          <p:cNvPr id="54" name="Suorakulmio 53">
            <a:extLst>
              <a:ext uri="{FF2B5EF4-FFF2-40B4-BE49-F238E27FC236}">
                <a16:creationId xmlns:a16="http://schemas.microsoft.com/office/drawing/2014/main" id="{6F4DAA13-5FB4-42BF-9F58-842B2BD54853}"/>
              </a:ext>
            </a:extLst>
          </p:cNvPr>
          <p:cNvSpPr/>
          <p:nvPr/>
        </p:nvSpPr>
        <p:spPr>
          <a:xfrm>
            <a:off x="413999" y="3391666"/>
            <a:ext cx="5930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Minkälaista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yhteistyötä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tehtiin?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FDF9A312-7A5B-4A72-8D81-35B6D4CC7102}"/>
              </a:ext>
            </a:extLst>
          </p:cNvPr>
          <p:cNvCxnSpPr>
            <a:cxnSpLocks/>
          </p:cNvCxnSpPr>
          <p:nvPr/>
        </p:nvCxnSpPr>
        <p:spPr>
          <a:xfrm>
            <a:off x="7176824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uorakulmio 81">
            <a:extLst>
              <a:ext uri="{FF2B5EF4-FFF2-40B4-BE49-F238E27FC236}">
                <a16:creationId xmlns:a16="http://schemas.microsoft.com/office/drawing/2014/main" id="{3DBA0DF5-31B9-4317-9E3F-C05637D5CBF9}"/>
              </a:ext>
            </a:extLst>
          </p:cNvPr>
          <p:cNvSpPr/>
          <p:nvPr/>
        </p:nvSpPr>
        <p:spPr>
          <a:xfrm>
            <a:off x="7293878" y="1199855"/>
            <a:ext cx="1537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TOP5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odotetut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53C9C4F-5428-43C7-ABA6-D8B2D4155677}"/>
              </a:ext>
            </a:extLst>
          </p:cNvPr>
          <p:cNvCxnSpPr>
            <a:cxnSpLocks/>
          </p:cNvCxnSpPr>
          <p:nvPr/>
        </p:nvCxnSpPr>
        <p:spPr>
          <a:xfrm>
            <a:off x="509815" y="3274808"/>
            <a:ext cx="65101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B18753F2-7744-47A9-8817-4B7808807FEB}"/>
              </a:ext>
            </a:extLst>
          </p:cNvPr>
          <p:cNvGrpSpPr/>
          <p:nvPr/>
        </p:nvGrpSpPr>
        <p:grpSpPr>
          <a:xfrm>
            <a:off x="6687582" y="4127465"/>
            <a:ext cx="4499113" cy="1914937"/>
            <a:chOff x="6639545" y="4069074"/>
            <a:chExt cx="4499113" cy="1914937"/>
          </a:xfrm>
        </p:grpSpPr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62BE04DC-9A6A-4AB7-B7DC-018B5D550DEA}"/>
                </a:ext>
              </a:extLst>
            </p:cNvPr>
            <p:cNvGrpSpPr/>
            <p:nvPr/>
          </p:nvGrpSpPr>
          <p:grpSpPr>
            <a:xfrm>
              <a:off x="8129792" y="4089258"/>
              <a:ext cx="518205" cy="1894753"/>
              <a:chOff x="8961296" y="4085317"/>
              <a:chExt cx="518205" cy="1894753"/>
            </a:xfrm>
          </p:grpSpPr>
          <p:grpSp>
            <p:nvGrpSpPr>
              <p:cNvPr id="33" name="Ryhmä 32">
                <a:extLst>
                  <a:ext uri="{FF2B5EF4-FFF2-40B4-BE49-F238E27FC236}">
                    <a16:creationId xmlns:a16="http://schemas.microsoft.com/office/drawing/2014/main" id="{5116B9BA-FA9D-485D-B94B-08DC80881823}"/>
                  </a:ext>
                </a:extLst>
              </p:cNvPr>
              <p:cNvGrpSpPr/>
              <p:nvPr/>
            </p:nvGrpSpPr>
            <p:grpSpPr>
              <a:xfrm>
                <a:off x="9074891" y="4085317"/>
                <a:ext cx="307799" cy="1894753"/>
                <a:chOff x="9074891" y="4085317"/>
                <a:chExt cx="307799" cy="1894753"/>
              </a:xfrm>
            </p:grpSpPr>
            <p:sp>
              <p:nvSpPr>
                <p:cNvPr id="97" name="Ellipsi 96">
                  <a:extLst>
                    <a:ext uri="{FF2B5EF4-FFF2-40B4-BE49-F238E27FC236}">
                      <a16:creationId xmlns:a16="http://schemas.microsoft.com/office/drawing/2014/main" id="{C881C724-CBE6-478E-A961-9279711969B7}"/>
                    </a:ext>
                  </a:extLst>
                </p:cNvPr>
                <p:cNvSpPr/>
                <p:nvPr/>
              </p:nvSpPr>
              <p:spPr>
                <a:xfrm>
                  <a:off x="9074891" y="4085317"/>
                  <a:ext cx="307799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07" name="Ellipsi 106">
                  <a:extLst>
                    <a:ext uri="{FF2B5EF4-FFF2-40B4-BE49-F238E27FC236}">
                      <a16:creationId xmlns:a16="http://schemas.microsoft.com/office/drawing/2014/main" id="{AE22FF8A-ABE4-4778-9B01-74471282D976}"/>
                    </a:ext>
                  </a:extLst>
                </p:cNvPr>
                <p:cNvSpPr/>
                <p:nvPr/>
              </p:nvSpPr>
              <p:spPr>
                <a:xfrm>
                  <a:off x="9074891" y="44819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1" name="Ellipsi 110">
                  <a:extLst>
                    <a:ext uri="{FF2B5EF4-FFF2-40B4-BE49-F238E27FC236}">
                      <a16:creationId xmlns:a16="http://schemas.microsoft.com/office/drawing/2014/main" id="{C6A237BD-A866-4ED7-9C6A-F03B8BEDB2B1}"/>
                    </a:ext>
                  </a:extLst>
                </p:cNvPr>
                <p:cNvSpPr/>
                <p:nvPr/>
              </p:nvSpPr>
              <p:spPr>
                <a:xfrm>
                  <a:off x="9074891" y="48786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5" name="Ellipsi 114">
                  <a:extLst>
                    <a:ext uri="{FF2B5EF4-FFF2-40B4-BE49-F238E27FC236}">
                      <a16:creationId xmlns:a16="http://schemas.microsoft.com/office/drawing/2014/main" id="{845E1739-87D5-43AE-B7F6-6DEEEFA3A666}"/>
                    </a:ext>
                  </a:extLst>
                </p:cNvPr>
                <p:cNvSpPr/>
                <p:nvPr/>
              </p:nvSpPr>
              <p:spPr>
                <a:xfrm>
                  <a:off x="9074891" y="52752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9" name="Ellipsi 118">
                  <a:extLst>
                    <a:ext uri="{FF2B5EF4-FFF2-40B4-BE49-F238E27FC236}">
                      <a16:creationId xmlns:a16="http://schemas.microsoft.com/office/drawing/2014/main" id="{733BE682-C197-421C-836E-D7FC78A74544}"/>
                    </a:ext>
                  </a:extLst>
                </p:cNvPr>
                <p:cNvSpPr/>
                <p:nvPr/>
              </p:nvSpPr>
              <p:spPr>
                <a:xfrm>
                  <a:off x="9074891" y="56719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</p:grpSp>
          <p:sp>
            <p:nvSpPr>
              <p:cNvPr id="104" name="Suorakulmio 103">
                <a:extLst>
                  <a:ext uri="{FF2B5EF4-FFF2-40B4-BE49-F238E27FC236}">
                    <a16:creationId xmlns:a16="http://schemas.microsoft.com/office/drawing/2014/main" id="{E7557765-1B89-4ADC-A646-3F12DD7C9339}"/>
                  </a:ext>
                </a:extLst>
              </p:cNvPr>
              <p:cNvSpPr/>
              <p:nvPr/>
            </p:nvSpPr>
            <p:spPr>
              <a:xfrm>
                <a:off x="9041852" y="4140322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08" name="Suorakulmio 107">
                <a:extLst>
                  <a:ext uri="{FF2B5EF4-FFF2-40B4-BE49-F238E27FC236}">
                    <a16:creationId xmlns:a16="http://schemas.microsoft.com/office/drawing/2014/main" id="{29B79009-9E45-4CDA-9D01-90DE1AF1231A}"/>
                  </a:ext>
                </a:extLst>
              </p:cNvPr>
              <p:cNvSpPr/>
              <p:nvPr/>
            </p:nvSpPr>
            <p:spPr>
              <a:xfrm>
                <a:off x="9041853" y="4538220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</a:p>
            </p:txBody>
          </p:sp>
          <p:sp>
            <p:nvSpPr>
              <p:cNvPr id="112" name="Suorakulmio 111">
                <a:extLst>
                  <a:ext uri="{FF2B5EF4-FFF2-40B4-BE49-F238E27FC236}">
                    <a16:creationId xmlns:a16="http://schemas.microsoft.com/office/drawing/2014/main" id="{B39FE9D3-2892-47D4-948D-C214D8BE8C6E}"/>
                  </a:ext>
                </a:extLst>
              </p:cNvPr>
              <p:cNvSpPr/>
              <p:nvPr/>
            </p:nvSpPr>
            <p:spPr>
              <a:xfrm>
                <a:off x="9041852" y="4930217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116" name="Suorakulmio 115">
                <a:extLst>
                  <a:ext uri="{FF2B5EF4-FFF2-40B4-BE49-F238E27FC236}">
                    <a16:creationId xmlns:a16="http://schemas.microsoft.com/office/drawing/2014/main" id="{E440D18B-AB39-41FA-AC06-F0601E29B820}"/>
                  </a:ext>
                </a:extLst>
              </p:cNvPr>
              <p:cNvSpPr/>
              <p:nvPr/>
            </p:nvSpPr>
            <p:spPr>
              <a:xfrm>
                <a:off x="9041853" y="5323891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120" name="Suorakulmio 119">
                <a:extLst>
                  <a:ext uri="{FF2B5EF4-FFF2-40B4-BE49-F238E27FC236}">
                    <a16:creationId xmlns:a16="http://schemas.microsoft.com/office/drawing/2014/main" id="{79FE7064-2110-4F03-B2A3-E864FB95E2C4}"/>
                  </a:ext>
                </a:extLst>
              </p:cNvPr>
              <p:cNvSpPr/>
              <p:nvPr/>
            </p:nvSpPr>
            <p:spPr>
              <a:xfrm>
                <a:off x="8961296" y="5732375"/>
                <a:ext cx="51820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sp>
          <p:nvSpPr>
            <p:cNvPr id="121" name="Suorakulmio 120">
              <a:extLst>
                <a:ext uri="{FF2B5EF4-FFF2-40B4-BE49-F238E27FC236}">
                  <a16:creationId xmlns:a16="http://schemas.microsoft.com/office/drawing/2014/main" id="{6CCF41F3-6330-4589-A146-82389F01D347}"/>
                </a:ext>
              </a:extLst>
            </p:cNvPr>
            <p:cNvSpPr/>
            <p:nvPr/>
          </p:nvSpPr>
          <p:spPr>
            <a:xfrm>
              <a:off x="6639545" y="4069074"/>
              <a:ext cx="14758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sp>
          <p:nvSpPr>
            <p:cNvPr id="122" name="Suorakulmio 121">
              <a:extLst>
                <a:ext uri="{FF2B5EF4-FFF2-40B4-BE49-F238E27FC236}">
                  <a16:creationId xmlns:a16="http://schemas.microsoft.com/office/drawing/2014/main" id="{1764D79D-93A7-4885-BEF1-0CE6F3240590}"/>
                </a:ext>
              </a:extLst>
            </p:cNvPr>
            <p:cNvSpPr/>
            <p:nvPr/>
          </p:nvSpPr>
          <p:spPr>
            <a:xfrm>
              <a:off x="8580059" y="4089815"/>
              <a:ext cx="21152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Tietopohjan ja osaamisen vahvistuminen</a:t>
              </a:r>
            </a:p>
          </p:txBody>
        </p:sp>
        <p:sp>
          <p:nvSpPr>
            <p:cNvPr id="123" name="Suorakulmio 122">
              <a:extLst>
                <a:ext uri="{FF2B5EF4-FFF2-40B4-BE49-F238E27FC236}">
                  <a16:creationId xmlns:a16="http://schemas.microsoft.com/office/drawing/2014/main" id="{FF74B149-E7BA-472D-AD14-269F36518DC4}"/>
                </a:ext>
              </a:extLst>
            </p:cNvPr>
            <p:cNvSpPr/>
            <p:nvPr/>
          </p:nvSpPr>
          <p:spPr>
            <a:xfrm>
              <a:off x="8580059" y="4481419"/>
              <a:ext cx="2558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Näkemys tulevaisuuden kehitystrendeistä ja markkinoista</a:t>
              </a:r>
            </a:p>
          </p:txBody>
        </p:sp>
        <p:sp>
          <p:nvSpPr>
            <p:cNvPr id="124" name="Suorakulmio 123">
              <a:extLst>
                <a:ext uri="{FF2B5EF4-FFF2-40B4-BE49-F238E27FC236}">
                  <a16:creationId xmlns:a16="http://schemas.microsoft.com/office/drawing/2014/main" id="{465A53CE-BA0B-465C-9F11-2D251180D0CB}"/>
                </a:ext>
              </a:extLst>
            </p:cNvPr>
            <p:cNvSpPr/>
            <p:nvPr/>
          </p:nvSpPr>
          <p:spPr>
            <a:xfrm>
              <a:off x="8580059" y="4926529"/>
              <a:ext cx="25389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u="none" strike="noStrike" dirty="0">
                  <a:effectLst/>
                </a:rPr>
                <a:t>Muu</a:t>
              </a:r>
              <a:endPara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Suorakulmio 124">
              <a:extLst>
                <a:ext uri="{FF2B5EF4-FFF2-40B4-BE49-F238E27FC236}">
                  <a16:creationId xmlns:a16="http://schemas.microsoft.com/office/drawing/2014/main" id="{14403DFA-C996-4B7B-BC47-A69115E945E3}"/>
                </a:ext>
              </a:extLst>
            </p:cNvPr>
            <p:cNvSpPr/>
            <p:nvPr/>
          </p:nvSpPr>
          <p:spPr>
            <a:xfrm>
              <a:off x="8580059" y="5256620"/>
              <a:ext cx="24482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Uuden teknologian, menetelmän tai laitteen käyttöönotto</a:t>
              </a:r>
            </a:p>
          </p:txBody>
        </p:sp>
        <p:sp>
          <p:nvSpPr>
            <p:cNvPr id="126" name="Suorakulmio 125">
              <a:extLst>
                <a:ext uri="{FF2B5EF4-FFF2-40B4-BE49-F238E27FC236}">
                  <a16:creationId xmlns:a16="http://schemas.microsoft.com/office/drawing/2014/main" id="{0401FA56-391B-4700-A1DC-952BAE56180B}"/>
                </a:ext>
              </a:extLst>
            </p:cNvPr>
            <p:cNvSpPr/>
            <p:nvPr/>
          </p:nvSpPr>
          <p:spPr>
            <a:xfrm>
              <a:off x="8580059" y="5720894"/>
              <a:ext cx="23457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Demo-, pilotointi- tai tuotetestausta</a:t>
              </a:r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AAA9B32C-EB15-4074-971F-E2E3CAEE666F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aphicFrame>
        <p:nvGraphicFramePr>
          <p:cNvPr id="30" name="Objekti 29">
            <a:extLst>
              <a:ext uri="{FF2B5EF4-FFF2-40B4-BE49-F238E27FC236}">
                <a16:creationId xmlns:a16="http://schemas.microsoft.com/office/drawing/2014/main" id="{A96C0000-E5EC-10D6-25A9-7DEEEF032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73124"/>
              </p:ext>
            </p:extLst>
          </p:nvPr>
        </p:nvGraphicFramePr>
        <p:xfrm>
          <a:off x="8705850" y="1300163"/>
          <a:ext cx="3019425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171931" imgH="3762278" progId="Excel.Sheet.12">
                  <p:embed/>
                </p:oleObj>
              </mc:Choice>
              <mc:Fallback>
                <p:oleObj name="Worksheet" r:id="rId6" imgW="4171931" imgH="3762278" progId="Excel.Sheet.12">
                  <p:embed/>
                  <p:pic>
                    <p:nvPicPr>
                      <p:cNvPr id="30" name="Objekti 29">
                        <a:extLst>
                          <a:ext uri="{FF2B5EF4-FFF2-40B4-BE49-F238E27FC236}">
                            <a16:creationId xmlns:a16="http://schemas.microsoft.com/office/drawing/2014/main" id="{A96C0000-E5EC-10D6-25A9-7DEEEF032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5850" y="1300163"/>
                        <a:ext cx="3019425" cy="272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63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73B12DEC-048D-49A8-9F41-1CAEF312AF55}"/>
              </a:ext>
            </a:extLst>
          </p:cNvPr>
          <p:cNvGrpSpPr/>
          <p:nvPr/>
        </p:nvGrpSpPr>
        <p:grpSpPr>
          <a:xfrm>
            <a:off x="486707" y="1272322"/>
            <a:ext cx="4850624" cy="1542164"/>
            <a:chOff x="448933" y="1280449"/>
            <a:chExt cx="4850624" cy="1542164"/>
          </a:xfrm>
        </p:grpSpPr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7F103357-4A00-47C4-81A8-90ACB2099127}"/>
                </a:ext>
              </a:extLst>
            </p:cNvPr>
            <p:cNvSpPr/>
            <p:nvPr/>
          </p:nvSpPr>
          <p:spPr>
            <a:xfrm>
              <a:off x="827955" y="1318671"/>
              <a:ext cx="4471602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yhteistyötä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0488685-42C5-4353-B1F8-F07EE97E78DA}"/>
                </a:ext>
              </a:extLst>
            </p:cNvPr>
            <p:cNvSpPr/>
            <p:nvPr/>
          </p:nvSpPr>
          <p:spPr>
            <a:xfrm>
              <a:off x="455235" y="1280449"/>
              <a:ext cx="343289" cy="270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7A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66B55AE2-5872-41CB-B454-E7D1FE2A93E3}"/>
                </a:ext>
              </a:extLst>
            </p:cNvPr>
            <p:cNvSpPr/>
            <p:nvPr/>
          </p:nvSpPr>
          <p:spPr>
            <a:xfrm>
              <a:off x="817961" y="1707806"/>
              <a:ext cx="3510343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Ammatilliset oppilaitokset</a:t>
              </a:r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C6635623-5459-4FEC-9DAC-0104CE72D8D3}"/>
                </a:ext>
              </a:extLst>
            </p:cNvPr>
            <p:cNvGrpSpPr/>
            <p:nvPr/>
          </p:nvGrpSpPr>
          <p:grpSpPr>
            <a:xfrm>
              <a:off x="455235" y="1669725"/>
              <a:ext cx="343289" cy="270320"/>
              <a:chOff x="494259" y="1667321"/>
              <a:chExt cx="343289" cy="163230"/>
            </a:xfrm>
          </p:grpSpPr>
          <p:sp>
            <p:nvSpPr>
              <p:cNvPr id="45" name="Suorakulmio 44">
                <a:extLst>
                  <a:ext uri="{FF2B5EF4-FFF2-40B4-BE49-F238E27FC236}">
                    <a16:creationId xmlns:a16="http://schemas.microsoft.com/office/drawing/2014/main" id="{46DE59A0-F60C-410C-AF2D-642E955A0205}"/>
                  </a:ext>
                </a:extLst>
              </p:cNvPr>
              <p:cNvSpPr/>
              <p:nvPr/>
            </p:nvSpPr>
            <p:spPr>
              <a:xfrm>
                <a:off x="675622" y="1667321"/>
                <a:ext cx="161926" cy="163230"/>
              </a:xfrm>
              <a:prstGeom prst="rect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6" name="Suorakulmio 45">
                <a:extLst>
                  <a:ext uri="{FF2B5EF4-FFF2-40B4-BE49-F238E27FC236}">
                    <a16:creationId xmlns:a16="http://schemas.microsoft.com/office/drawing/2014/main" id="{7C653ACE-B060-479C-AB10-68E1CC5207E7}"/>
                  </a:ext>
                </a:extLst>
              </p:cNvPr>
              <p:cNvSpPr/>
              <p:nvPr/>
            </p:nvSpPr>
            <p:spPr>
              <a:xfrm>
                <a:off x="494259" y="1667321"/>
                <a:ext cx="161926" cy="163230"/>
              </a:xfrm>
              <a:prstGeom prst="rect">
                <a:avLst/>
              </a:prstGeom>
              <a:solidFill>
                <a:srgbClr val="006F96"/>
              </a:solidFill>
              <a:ln w="19050">
                <a:solidFill>
                  <a:srgbClr val="006F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6B8C7DA6-1CDE-45DB-AABD-A314FD2EBC60}"/>
                </a:ext>
              </a:extLst>
            </p:cNvPr>
            <p:cNvGrpSpPr/>
            <p:nvPr/>
          </p:nvGrpSpPr>
          <p:grpSpPr>
            <a:xfrm>
              <a:off x="458651" y="2061761"/>
              <a:ext cx="336455" cy="270320"/>
              <a:chOff x="501093" y="1905653"/>
              <a:chExt cx="336455" cy="163230"/>
            </a:xfrm>
          </p:grpSpPr>
          <p:sp>
            <p:nvSpPr>
              <p:cNvPr id="47" name="Suorakulmio 46">
                <a:extLst>
                  <a:ext uri="{FF2B5EF4-FFF2-40B4-BE49-F238E27FC236}">
                    <a16:creationId xmlns:a16="http://schemas.microsoft.com/office/drawing/2014/main" id="{D57B8ACA-D253-49C5-B434-E8A04E3AAF9A}"/>
                  </a:ext>
                </a:extLst>
              </p:cNvPr>
              <p:cNvSpPr/>
              <p:nvPr/>
            </p:nvSpPr>
            <p:spPr>
              <a:xfrm>
                <a:off x="675622" y="1905653"/>
                <a:ext cx="161926" cy="163230"/>
              </a:xfrm>
              <a:prstGeom prst="rect">
                <a:avLst/>
              </a:prstGeom>
              <a:solidFill>
                <a:srgbClr val="7F7F7F"/>
              </a:solidFill>
              <a:ln w="190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8" name="Suorakulmio 47">
                <a:extLst>
                  <a:ext uri="{FF2B5EF4-FFF2-40B4-BE49-F238E27FC236}">
                    <a16:creationId xmlns:a16="http://schemas.microsoft.com/office/drawing/2014/main" id="{D08B5EC0-632B-4A23-A741-778DD93BD4D6}"/>
                  </a:ext>
                </a:extLst>
              </p:cNvPr>
              <p:cNvSpPr/>
              <p:nvPr/>
            </p:nvSpPr>
            <p:spPr>
              <a:xfrm>
                <a:off x="501093" y="1905653"/>
                <a:ext cx="161926" cy="163230"/>
              </a:xfrm>
              <a:prstGeom prst="rect">
                <a:avLst/>
              </a:prstGeom>
              <a:solidFill>
                <a:srgbClr val="00A3DA"/>
              </a:solidFill>
              <a:ln w="19050">
                <a:solidFill>
                  <a:srgbClr val="00A3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BDB148D2-DDE1-4668-A503-65E8B76453D4}"/>
                </a:ext>
              </a:extLst>
            </p:cNvPr>
            <p:cNvGrpSpPr/>
            <p:nvPr/>
          </p:nvGrpSpPr>
          <p:grpSpPr>
            <a:xfrm>
              <a:off x="448933" y="2453099"/>
              <a:ext cx="336455" cy="270320"/>
              <a:chOff x="502294" y="2162088"/>
              <a:chExt cx="336455" cy="163230"/>
            </a:xfrm>
          </p:grpSpPr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BF8C03AA-D287-4B71-83DA-234C9C09BF72}"/>
                  </a:ext>
                </a:extLst>
              </p:cNvPr>
              <p:cNvSpPr/>
              <p:nvPr/>
            </p:nvSpPr>
            <p:spPr>
              <a:xfrm>
                <a:off x="676823" y="2162088"/>
                <a:ext cx="161926" cy="163230"/>
              </a:xfrm>
              <a:prstGeom prst="rect">
                <a:avLst/>
              </a:prstGeom>
              <a:solidFill>
                <a:srgbClr val="D9D9D9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50" name="Suorakulmio 49">
                <a:extLst>
                  <a:ext uri="{FF2B5EF4-FFF2-40B4-BE49-F238E27FC236}">
                    <a16:creationId xmlns:a16="http://schemas.microsoft.com/office/drawing/2014/main" id="{60E00252-8D24-473E-8C58-2C0CD2DBF88F}"/>
                  </a:ext>
                </a:extLst>
              </p:cNvPr>
              <p:cNvSpPr/>
              <p:nvPr/>
            </p:nvSpPr>
            <p:spPr>
              <a:xfrm>
                <a:off x="502294" y="2162088"/>
                <a:ext cx="161926" cy="163230"/>
              </a:xfrm>
              <a:prstGeom prst="rect">
                <a:avLst/>
              </a:prstGeom>
              <a:solidFill>
                <a:srgbClr val="8AD5EE"/>
              </a:solidFill>
              <a:ln w="19050">
                <a:solidFill>
                  <a:srgbClr val="8AD5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18175FD8-B2AF-4F70-8B83-9F443083A727}"/>
                </a:ext>
              </a:extLst>
            </p:cNvPr>
            <p:cNvSpPr/>
            <p:nvPr/>
          </p:nvSpPr>
          <p:spPr>
            <a:xfrm>
              <a:off x="834211" y="2022103"/>
              <a:ext cx="266261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Yksityiset koulutuspalvelujen tarjoajat</a:t>
              </a:r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E7B976BD-9FEB-4052-B628-3BD3518CCADB}"/>
                </a:ext>
              </a:extLst>
            </p:cNvPr>
            <p:cNvSpPr/>
            <p:nvPr/>
          </p:nvSpPr>
          <p:spPr>
            <a:xfrm>
              <a:off x="815567" y="2434815"/>
              <a:ext cx="255218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Kunnalliset tai seudulliset kehitysyhtiöt</a:t>
              </a:r>
            </a:p>
          </p:txBody>
        </p:sp>
      </p:grp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72AAF9B-4092-48D5-8624-5FD5EBF54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051659"/>
              </p:ext>
            </p:extLst>
          </p:nvPr>
        </p:nvGraphicFramePr>
        <p:xfrm>
          <a:off x="2588811" y="1172037"/>
          <a:ext cx="3601440" cy="22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uorakulmio 37">
            <a:extLst>
              <a:ext uri="{FF2B5EF4-FFF2-40B4-BE49-F238E27FC236}">
                <a16:creationId xmlns:a16="http://schemas.microsoft.com/office/drawing/2014/main" id="{D227410B-CF30-40BE-92DA-C351670E2CCB}"/>
              </a:ext>
            </a:extLst>
          </p:cNvPr>
          <p:cNvSpPr/>
          <p:nvPr/>
        </p:nvSpPr>
        <p:spPr>
          <a:xfrm>
            <a:off x="3864658" y="2184132"/>
            <a:ext cx="1047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041243"/>
          </a:xfrm>
        </p:spPr>
        <p:txBody>
          <a:bodyPr/>
          <a:lstStyle/>
          <a:p>
            <a:r>
              <a:rPr lang="fi-FI" sz="2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 MUIDEN TAHOJEN KANSSA</a:t>
            </a:r>
            <a:endParaRPr lang="fi-FI" sz="200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Kaavio 72">
            <a:extLst>
              <a:ext uri="{FF2B5EF4-FFF2-40B4-BE49-F238E27FC236}">
                <a16:creationId xmlns:a16="http://schemas.microsoft.com/office/drawing/2014/main" id="{DE9543AA-8B51-4630-9531-E9014A930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987579"/>
              </p:ext>
            </p:extLst>
          </p:nvPr>
        </p:nvGraphicFramePr>
        <p:xfrm>
          <a:off x="4023320" y="3226231"/>
          <a:ext cx="3924340" cy="28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Ryhmä 3">
            <a:extLst>
              <a:ext uri="{FF2B5EF4-FFF2-40B4-BE49-F238E27FC236}">
                <a16:creationId xmlns:a16="http://schemas.microsoft.com/office/drawing/2014/main" id="{DD99114B-2F9B-497C-802F-41EA4B2F3FDE}"/>
              </a:ext>
            </a:extLst>
          </p:cNvPr>
          <p:cNvGrpSpPr/>
          <p:nvPr/>
        </p:nvGrpSpPr>
        <p:grpSpPr>
          <a:xfrm>
            <a:off x="888520" y="3549838"/>
            <a:ext cx="3139952" cy="2490732"/>
            <a:chOff x="4159618" y="2297222"/>
            <a:chExt cx="2132604" cy="4089295"/>
          </a:xfrm>
        </p:grpSpPr>
        <p:grpSp>
          <p:nvGrpSpPr>
            <p:cNvPr id="57" name="Ryhmä 56">
              <a:extLst>
                <a:ext uri="{FF2B5EF4-FFF2-40B4-BE49-F238E27FC236}">
                  <a16:creationId xmlns:a16="http://schemas.microsoft.com/office/drawing/2014/main" id="{09426EF6-870A-481F-B356-9CCB7A3DC27C}"/>
                </a:ext>
              </a:extLst>
            </p:cNvPr>
            <p:cNvGrpSpPr/>
            <p:nvPr/>
          </p:nvGrpSpPr>
          <p:grpSpPr>
            <a:xfrm>
              <a:off x="4159618" y="2297222"/>
              <a:ext cx="2132604" cy="4089295"/>
              <a:chOff x="5124730" y="2252347"/>
              <a:chExt cx="2132604" cy="4089295"/>
            </a:xfrm>
          </p:grpSpPr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BFAE746F-82A3-464E-9D4D-6A11B996DEA8}"/>
                  </a:ext>
                </a:extLst>
              </p:cNvPr>
              <p:cNvSpPr/>
              <p:nvPr/>
            </p:nvSpPr>
            <p:spPr>
              <a:xfrm>
                <a:off x="5134701" y="2823324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Opinnäytetyö</a:t>
                </a:r>
              </a:p>
            </p:txBody>
          </p:sp>
          <p:sp>
            <p:nvSpPr>
              <p:cNvPr id="65" name="Suorakulmio 64">
                <a:extLst>
                  <a:ext uri="{FF2B5EF4-FFF2-40B4-BE49-F238E27FC236}">
                    <a16:creationId xmlns:a16="http://schemas.microsoft.com/office/drawing/2014/main" id="{18140DBD-199F-466D-88FC-F8FC377920C5}"/>
                  </a:ext>
                </a:extLst>
              </p:cNvPr>
              <p:cNvSpPr/>
              <p:nvPr/>
            </p:nvSpPr>
            <p:spPr>
              <a:xfrm>
                <a:off x="5557020" y="2252347"/>
                <a:ext cx="1700314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Koulutusyhteistyö</a:t>
                </a:r>
              </a:p>
            </p:txBody>
          </p:sp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4E4ED558-7EE3-4EF8-8593-DFF86D9EB60D}"/>
                  </a:ext>
                </a:extLst>
              </p:cNvPr>
              <p:cNvSpPr/>
              <p:nvPr/>
            </p:nvSpPr>
            <p:spPr>
              <a:xfrm>
                <a:off x="5341233" y="4895506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Tilaustutkimus</a:t>
                </a:r>
              </a:p>
            </p:txBody>
          </p:sp>
          <p:sp>
            <p:nvSpPr>
              <p:cNvPr id="67" name="Suorakulmio 66">
                <a:extLst>
                  <a:ext uri="{FF2B5EF4-FFF2-40B4-BE49-F238E27FC236}">
                    <a16:creationId xmlns:a16="http://schemas.microsoft.com/office/drawing/2014/main" id="{FDA55826-ADE9-43DA-941F-E08782A3C770}"/>
                  </a:ext>
                </a:extLst>
              </p:cNvPr>
              <p:cNvSpPr/>
              <p:nvPr/>
            </p:nvSpPr>
            <p:spPr>
              <a:xfrm>
                <a:off x="5466560" y="4382239"/>
                <a:ext cx="1783390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Uusien osaajien rekrytointi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3DE41173-3909-47CA-A0F1-B62901051417}"/>
                  </a:ext>
                </a:extLst>
              </p:cNvPr>
              <p:cNvSpPr/>
              <p:nvPr/>
            </p:nvSpPr>
            <p:spPr>
              <a:xfrm>
                <a:off x="5124730" y="3306108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Innovaatioihin liittyvää kehitystä</a:t>
                </a:r>
              </a:p>
            </p:txBody>
          </p:sp>
          <p:sp>
            <p:nvSpPr>
              <p:cNvPr id="70" name="Suorakulmio 69">
                <a:extLst>
                  <a:ext uri="{FF2B5EF4-FFF2-40B4-BE49-F238E27FC236}">
                    <a16:creationId xmlns:a16="http://schemas.microsoft.com/office/drawing/2014/main" id="{6C670313-A651-4FD3-9897-1F214097BD82}"/>
                  </a:ext>
                </a:extLst>
              </p:cNvPr>
              <p:cNvSpPr/>
              <p:nvPr/>
            </p:nvSpPr>
            <p:spPr>
              <a:xfrm>
                <a:off x="5348619" y="5947501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Muuta yhteistyötä</a:t>
                </a:r>
              </a:p>
            </p:txBody>
          </p:sp>
        </p:grp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20115A03-0D31-456C-94EC-6281CF7A3B12}"/>
                </a:ext>
              </a:extLst>
            </p:cNvPr>
            <p:cNvSpPr/>
            <p:nvPr/>
          </p:nvSpPr>
          <p:spPr>
            <a:xfrm>
              <a:off x="4501447" y="3865400"/>
              <a:ext cx="1773418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Demo-, pilotti- tai tuotetestaus</a:t>
              </a:r>
            </a:p>
          </p:txBody>
        </p:sp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C1A8E9D4-1D8B-4C91-BFD2-6752D9FA7217}"/>
                </a:ext>
              </a:extLst>
            </p:cNvPr>
            <p:cNvSpPr/>
            <p:nvPr/>
          </p:nvSpPr>
          <p:spPr>
            <a:xfrm>
              <a:off x="4435965" y="5473211"/>
              <a:ext cx="1848874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Tilojen tai laitteiden käyttö</a:t>
              </a:r>
            </a:p>
          </p:txBody>
        </p:sp>
      </p:grpSp>
      <p:sp>
        <p:nvSpPr>
          <p:cNvPr id="54" name="Suorakulmio 53">
            <a:extLst>
              <a:ext uri="{FF2B5EF4-FFF2-40B4-BE49-F238E27FC236}">
                <a16:creationId xmlns:a16="http://schemas.microsoft.com/office/drawing/2014/main" id="{6F4DAA13-5FB4-42BF-9F58-842B2BD54853}"/>
              </a:ext>
            </a:extLst>
          </p:cNvPr>
          <p:cNvSpPr/>
          <p:nvPr/>
        </p:nvSpPr>
        <p:spPr>
          <a:xfrm>
            <a:off x="413999" y="3391666"/>
            <a:ext cx="5930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Minkälaista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yhteistyötä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tehtiin?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FDF9A312-7A5B-4A72-8D81-35B6D4CC7102}"/>
              </a:ext>
            </a:extLst>
          </p:cNvPr>
          <p:cNvCxnSpPr>
            <a:cxnSpLocks/>
          </p:cNvCxnSpPr>
          <p:nvPr/>
        </p:nvCxnSpPr>
        <p:spPr>
          <a:xfrm>
            <a:off x="7176824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uorakulmio 81">
            <a:extLst>
              <a:ext uri="{FF2B5EF4-FFF2-40B4-BE49-F238E27FC236}">
                <a16:creationId xmlns:a16="http://schemas.microsoft.com/office/drawing/2014/main" id="{3DBA0DF5-31B9-4317-9E3F-C05637D5CBF9}"/>
              </a:ext>
            </a:extLst>
          </p:cNvPr>
          <p:cNvSpPr/>
          <p:nvPr/>
        </p:nvSpPr>
        <p:spPr>
          <a:xfrm>
            <a:off x="7293878" y="1199855"/>
            <a:ext cx="1537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TOP5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odotetut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53C9C4F-5428-43C7-ABA6-D8B2D4155677}"/>
              </a:ext>
            </a:extLst>
          </p:cNvPr>
          <p:cNvCxnSpPr>
            <a:cxnSpLocks/>
          </p:cNvCxnSpPr>
          <p:nvPr/>
        </p:nvCxnSpPr>
        <p:spPr>
          <a:xfrm>
            <a:off x="509815" y="3274808"/>
            <a:ext cx="65101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B18753F2-7744-47A9-8817-4B7808807FEB}"/>
              </a:ext>
            </a:extLst>
          </p:cNvPr>
          <p:cNvGrpSpPr/>
          <p:nvPr/>
        </p:nvGrpSpPr>
        <p:grpSpPr>
          <a:xfrm>
            <a:off x="6687582" y="4127465"/>
            <a:ext cx="4474852" cy="1914937"/>
            <a:chOff x="6639545" y="4069074"/>
            <a:chExt cx="4474852" cy="1914937"/>
          </a:xfrm>
        </p:grpSpPr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62BE04DC-9A6A-4AB7-B7DC-018B5D550DEA}"/>
                </a:ext>
              </a:extLst>
            </p:cNvPr>
            <p:cNvGrpSpPr/>
            <p:nvPr/>
          </p:nvGrpSpPr>
          <p:grpSpPr>
            <a:xfrm>
              <a:off x="8129792" y="4089258"/>
              <a:ext cx="518205" cy="1894753"/>
              <a:chOff x="8961296" y="4085317"/>
              <a:chExt cx="518205" cy="1894753"/>
            </a:xfrm>
          </p:grpSpPr>
          <p:grpSp>
            <p:nvGrpSpPr>
              <p:cNvPr id="33" name="Ryhmä 32">
                <a:extLst>
                  <a:ext uri="{FF2B5EF4-FFF2-40B4-BE49-F238E27FC236}">
                    <a16:creationId xmlns:a16="http://schemas.microsoft.com/office/drawing/2014/main" id="{5116B9BA-FA9D-485D-B94B-08DC80881823}"/>
                  </a:ext>
                </a:extLst>
              </p:cNvPr>
              <p:cNvGrpSpPr/>
              <p:nvPr/>
            </p:nvGrpSpPr>
            <p:grpSpPr>
              <a:xfrm>
                <a:off x="9074891" y="4085317"/>
                <a:ext cx="307799" cy="1894753"/>
                <a:chOff x="9074891" y="4085317"/>
                <a:chExt cx="307799" cy="1894753"/>
              </a:xfrm>
            </p:grpSpPr>
            <p:sp>
              <p:nvSpPr>
                <p:cNvPr id="97" name="Ellipsi 96">
                  <a:extLst>
                    <a:ext uri="{FF2B5EF4-FFF2-40B4-BE49-F238E27FC236}">
                      <a16:creationId xmlns:a16="http://schemas.microsoft.com/office/drawing/2014/main" id="{C881C724-CBE6-478E-A961-9279711969B7}"/>
                    </a:ext>
                  </a:extLst>
                </p:cNvPr>
                <p:cNvSpPr/>
                <p:nvPr/>
              </p:nvSpPr>
              <p:spPr>
                <a:xfrm>
                  <a:off x="9074891" y="4085317"/>
                  <a:ext cx="307799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07" name="Ellipsi 106">
                  <a:extLst>
                    <a:ext uri="{FF2B5EF4-FFF2-40B4-BE49-F238E27FC236}">
                      <a16:creationId xmlns:a16="http://schemas.microsoft.com/office/drawing/2014/main" id="{AE22FF8A-ABE4-4778-9B01-74471282D976}"/>
                    </a:ext>
                  </a:extLst>
                </p:cNvPr>
                <p:cNvSpPr/>
                <p:nvPr/>
              </p:nvSpPr>
              <p:spPr>
                <a:xfrm>
                  <a:off x="9074891" y="44819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1" name="Ellipsi 110">
                  <a:extLst>
                    <a:ext uri="{FF2B5EF4-FFF2-40B4-BE49-F238E27FC236}">
                      <a16:creationId xmlns:a16="http://schemas.microsoft.com/office/drawing/2014/main" id="{C6A237BD-A866-4ED7-9C6A-F03B8BEDB2B1}"/>
                    </a:ext>
                  </a:extLst>
                </p:cNvPr>
                <p:cNvSpPr/>
                <p:nvPr/>
              </p:nvSpPr>
              <p:spPr>
                <a:xfrm>
                  <a:off x="9074891" y="48786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5" name="Ellipsi 114">
                  <a:extLst>
                    <a:ext uri="{FF2B5EF4-FFF2-40B4-BE49-F238E27FC236}">
                      <a16:creationId xmlns:a16="http://schemas.microsoft.com/office/drawing/2014/main" id="{845E1739-87D5-43AE-B7F6-6DEEEFA3A666}"/>
                    </a:ext>
                  </a:extLst>
                </p:cNvPr>
                <p:cNvSpPr/>
                <p:nvPr/>
              </p:nvSpPr>
              <p:spPr>
                <a:xfrm>
                  <a:off x="9074891" y="52752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9" name="Ellipsi 118">
                  <a:extLst>
                    <a:ext uri="{FF2B5EF4-FFF2-40B4-BE49-F238E27FC236}">
                      <a16:creationId xmlns:a16="http://schemas.microsoft.com/office/drawing/2014/main" id="{733BE682-C197-421C-836E-D7FC78A74544}"/>
                    </a:ext>
                  </a:extLst>
                </p:cNvPr>
                <p:cNvSpPr/>
                <p:nvPr/>
              </p:nvSpPr>
              <p:spPr>
                <a:xfrm>
                  <a:off x="9074891" y="56719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</p:grpSp>
          <p:sp>
            <p:nvSpPr>
              <p:cNvPr id="104" name="Suorakulmio 103">
                <a:extLst>
                  <a:ext uri="{FF2B5EF4-FFF2-40B4-BE49-F238E27FC236}">
                    <a16:creationId xmlns:a16="http://schemas.microsoft.com/office/drawing/2014/main" id="{E7557765-1B89-4ADC-A646-3F12DD7C9339}"/>
                  </a:ext>
                </a:extLst>
              </p:cNvPr>
              <p:cNvSpPr/>
              <p:nvPr/>
            </p:nvSpPr>
            <p:spPr>
              <a:xfrm>
                <a:off x="9041852" y="4140322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</a:t>
                </a:r>
              </a:p>
            </p:txBody>
          </p:sp>
          <p:sp>
            <p:nvSpPr>
              <p:cNvPr id="108" name="Suorakulmio 107">
                <a:extLst>
                  <a:ext uri="{FF2B5EF4-FFF2-40B4-BE49-F238E27FC236}">
                    <a16:creationId xmlns:a16="http://schemas.microsoft.com/office/drawing/2014/main" id="{29B79009-9E45-4CDA-9D01-90DE1AF1231A}"/>
                  </a:ext>
                </a:extLst>
              </p:cNvPr>
              <p:cNvSpPr/>
              <p:nvPr/>
            </p:nvSpPr>
            <p:spPr>
              <a:xfrm>
                <a:off x="9041853" y="4538220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112" name="Suorakulmio 111">
                <a:extLst>
                  <a:ext uri="{FF2B5EF4-FFF2-40B4-BE49-F238E27FC236}">
                    <a16:creationId xmlns:a16="http://schemas.microsoft.com/office/drawing/2014/main" id="{B39FE9D3-2892-47D4-948D-C214D8BE8C6E}"/>
                  </a:ext>
                </a:extLst>
              </p:cNvPr>
              <p:cNvSpPr/>
              <p:nvPr/>
            </p:nvSpPr>
            <p:spPr>
              <a:xfrm>
                <a:off x="9041852" y="4930217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116" name="Suorakulmio 115">
                <a:extLst>
                  <a:ext uri="{FF2B5EF4-FFF2-40B4-BE49-F238E27FC236}">
                    <a16:creationId xmlns:a16="http://schemas.microsoft.com/office/drawing/2014/main" id="{E440D18B-AB39-41FA-AC06-F0601E29B820}"/>
                  </a:ext>
                </a:extLst>
              </p:cNvPr>
              <p:cNvSpPr/>
              <p:nvPr/>
            </p:nvSpPr>
            <p:spPr>
              <a:xfrm>
                <a:off x="9041853" y="5323891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120" name="Suorakulmio 119">
                <a:extLst>
                  <a:ext uri="{FF2B5EF4-FFF2-40B4-BE49-F238E27FC236}">
                    <a16:creationId xmlns:a16="http://schemas.microsoft.com/office/drawing/2014/main" id="{79FE7064-2110-4F03-B2A3-E864FB95E2C4}"/>
                  </a:ext>
                </a:extLst>
              </p:cNvPr>
              <p:cNvSpPr/>
              <p:nvPr/>
            </p:nvSpPr>
            <p:spPr>
              <a:xfrm>
                <a:off x="8961296" y="5732375"/>
                <a:ext cx="51820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121" name="Suorakulmio 120">
              <a:extLst>
                <a:ext uri="{FF2B5EF4-FFF2-40B4-BE49-F238E27FC236}">
                  <a16:creationId xmlns:a16="http://schemas.microsoft.com/office/drawing/2014/main" id="{6CCF41F3-6330-4589-A146-82389F01D347}"/>
                </a:ext>
              </a:extLst>
            </p:cNvPr>
            <p:cNvSpPr/>
            <p:nvPr/>
          </p:nvSpPr>
          <p:spPr>
            <a:xfrm>
              <a:off x="6639545" y="4069074"/>
              <a:ext cx="14758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sp>
          <p:nvSpPr>
            <p:cNvPr id="122" name="Suorakulmio 121">
              <a:extLst>
                <a:ext uri="{FF2B5EF4-FFF2-40B4-BE49-F238E27FC236}">
                  <a16:creationId xmlns:a16="http://schemas.microsoft.com/office/drawing/2014/main" id="{1764D79D-93A7-4885-BEF1-0CE6F3240590}"/>
                </a:ext>
              </a:extLst>
            </p:cNvPr>
            <p:cNvSpPr/>
            <p:nvPr/>
          </p:nvSpPr>
          <p:spPr>
            <a:xfrm>
              <a:off x="8575433" y="4088888"/>
              <a:ext cx="21152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Tietopohjan sekä </a:t>
              </a:r>
              <a:b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osaamisen vahvistuminen</a:t>
              </a:r>
            </a:p>
          </p:txBody>
        </p:sp>
        <p:sp>
          <p:nvSpPr>
            <p:cNvPr id="123" name="Suorakulmio 122">
              <a:extLst>
                <a:ext uri="{FF2B5EF4-FFF2-40B4-BE49-F238E27FC236}">
                  <a16:creationId xmlns:a16="http://schemas.microsoft.com/office/drawing/2014/main" id="{FF74B149-E7BA-472D-AD14-269F36518DC4}"/>
                </a:ext>
              </a:extLst>
            </p:cNvPr>
            <p:cNvSpPr/>
            <p:nvPr/>
          </p:nvSpPr>
          <p:spPr>
            <a:xfrm>
              <a:off x="8575433" y="4524345"/>
              <a:ext cx="211524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  <p:sp>
          <p:nvSpPr>
            <p:cNvPr id="124" name="Suorakulmio 123">
              <a:extLst>
                <a:ext uri="{FF2B5EF4-FFF2-40B4-BE49-F238E27FC236}">
                  <a16:creationId xmlns:a16="http://schemas.microsoft.com/office/drawing/2014/main" id="{465A53CE-BA0B-465C-9F11-2D251180D0CB}"/>
                </a:ext>
              </a:extLst>
            </p:cNvPr>
            <p:cNvSpPr/>
            <p:nvPr/>
          </p:nvSpPr>
          <p:spPr>
            <a:xfrm>
              <a:off x="8575433" y="4873023"/>
              <a:ext cx="25389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u="none" strike="noStrike" dirty="0">
                  <a:effectLst/>
                </a:rPr>
                <a:t>Näkemys tulevaisuuden kehitystrendeistä ja markkinoista</a:t>
              </a:r>
            </a:p>
          </p:txBody>
        </p:sp>
        <p:sp>
          <p:nvSpPr>
            <p:cNvPr id="125" name="Suorakulmio 124">
              <a:extLst>
                <a:ext uri="{FF2B5EF4-FFF2-40B4-BE49-F238E27FC236}">
                  <a16:creationId xmlns:a16="http://schemas.microsoft.com/office/drawing/2014/main" id="{14403DFA-C996-4B7B-BC47-A69115E945E3}"/>
                </a:ext>
              </a:extLst>
            </p:cNvPr>
            <p:cNvSpPr/>
            <p:nvPr/>
          </p:nvSpPr>
          <p:spPr>
            <a:xfrm>
              <a:off x="8575433" y="5270922"/>
              <a:ext cx="2538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Uuden teknologian, menetelmän tai laitteen käyttöönotto</a:t>
              </a:r>
            </a:p>
          </p:txBody>
        </p:sp>
        <p:sp>
          <p:nvSpPr>
            <p:cNvPr id="126" name="Suorakulmio 125">
              <a:extLst>
                <a:ext uri="{FF2B5EF4-FFF2-40B4-BE49-F238E27FC236}">
                  <a16:creationId xmlns:a16="http://schemas.microsoft.com/office/drawing/2014/main" id="{0401FA56-391B-4700-A1DC-952BAE56180B}"/>
                </a:ext>
              </a:extLst>
            </p:cNvPr>
            <p:cNvSpPr/>
            <p:nvPr/>
          </p:nvSpPr>
          <p:spPr>
            <a:xfrm>
              <a:off x="8575433" y="5720894"/>
              <a:ext cx="211524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Demo- pilotti- ja tuotetestausta</a:t>
              </a:r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AAA9B32C-EB15-4074-971F-E2E3CAEE666F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B65E2585-46EA-4050-A648-667FDC0B910C}"/>
              </a:ext>
            </a:extLst>
          </p:cNvPr>
          <p:cNvSpPr/>
          <p:nvPr/>
        </p:nvSpPr>
        <p:spPr>
          <a:xfrm>
            <a:off x="661236" y="2832770"/>
            <a:ext cx="161926" cy="270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9B564EEB-1136-41AA-BB2A-671DC9E5F18A}"/>
              </a:ext>
            </a:extLst>
          </p:cNvPr>
          <p:cNvSpPr/>
          <p:nvPr/>
        </p:nvSpPr>
        <p:spPr>
          <a:xfrm>
            <a:off x="486707" y="2832770"/>
            <a:ext cx="161926" cy="27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C8F277A5-423F-4395-BF33-41B4B70CA58B}"/>
              </a:ext>
            </a:extLst>
          </p:cNvPr>
          <p:cNvSpPr/>
          <p:nvPr/>
        </p:nvSpPr>
        <p:spPr>
          <a:xfrm>
            <a:off x="853341" y="2814486"/>
            <a:ext cx="255218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Vapaan sivistystyön oppilaitokset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2D0B8DA1-6492-4719-A534-0718A1858A20}"/>
              </a:ext>
            </a:extLst>
          </p:cNvPr>
          <p:cNvGrpSpPr/>
          <p:nvPr/>
        </p:nvGrpSpPr>
        <p:grpSpPr>
          <a:xfrm>
            <a:off x="4990676" y="1776202"/>
            <a:ext cx="2398697" cy="1599131"/>
            <a:chOff x="-86333" y="2510416"/>
            <a:chExt cx="2881651" cy="1921101"/>
          </a:xfrm>
        </p:grpSpPr>
        <p:graphicFrame>
          <p:nvGraphicFramePr>
            <p:cNvPr id="36" name="Kaavio 35">
              <a:extLst>
                <a:ext uri="{FF2B5EF4-FFF2-40B4-BE49-F238E27FC236}">
                  <a16:creationId xmlns:a16="http://schemas.microsoft.com/office/drawing/2014/main" id="{BDA06D75-7796-4FE4-A822-675C1CCC23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5327529"/>
                </p:ext>
              </p:extLst>
            </p:nvPr>
          </p:nvGraphicFramePr>
          <p:xfrm>
            <a:off x="-86333" y="2510416"/>
            <a:ext cx="2881651" cy="1921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4F5608E0-A93A-4AAE-A98F-95002DFF6A60}"/>
                </a:ext>
              </a:extLst>
            </p:cNvPr>
            <p:cNvSpPr/>
            <p:nvPr/>
          </p:nvSpPr>
          <p:spPr>
            <a:xfrm>
              <a:off x="786175" y="3230632"/>
              <a:ext cx="1136634" cy="480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AE239E29-6F01-EAFC-7361-BADF26919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07547"/>
              </p:ext>
            </p:extLst>
          </p:nvPr>
        </p:nvGraphicFramePr>
        <p:xfrm>
          <a:off x="8705850" y="1300163"/>
          <a:ext cx="3019425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171931" imgH="3762278" progId="Excel.Sheet.12">
                  <p:embed/>
                </p:oleObj>
              </mc:Choice>
              <mc:Fallback>
                <p:oleObj name="Worksheet" r:id="rId6" imgW="4171931" imgH="3762278" progId="Excel.Sheet.12">
                  <p:embed/>
                  <p:pic>
                    <p:nvPicPr>
                      <p:cNvPr id="3" name="Objekti 2">
                        <a:extLst>
                          <a:ext uri="{FF2B5EF4-FFF2-40B4-BE49-F238E27FC236}">
                            <a16:creationId xmlns:a16="http://schemas.microsoft.com/office/drawing/2014/main" id="{AE239E29-6F01-EAFC-7361-BADF26919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5850" y="1300163"/>
                        <a:ext cx="3019425" cy="272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18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VENÄJÄN HYÖKKÄYS UKRAINAAN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>
            <a:extLst>
              <a:ext uri="{FF2B5EF4-FFF2-40B4-BE49-F238E27FC236}">
                <a16:creationId xmlns:a16="http://schemas.microsoft.com/office/drawing/2014/main" id="{321F1E3F-94C0-4BD8-AC4C-8D46D56E1ECF}"/>
              </a:ext>
            </a:extLst>
          </p:cNvPr>
          <p:cNvSpPr/>
          <p:nvPr/>
        </p:nvSpPr>
        <p:spPr>
          <a:xfrm>
            <a:off x="345009" y="5305957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10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F1A979-8273-4B02-AC89-550A5D1D5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322450"/>
              </p:ext>
            </p:extLst>
          </p:nvPr>
        </p:nvGraphicFramePr>
        <p:xfrm>
          <a:off x="475320" y="1847809"/>
          <a:ext cx="5011080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uorakulmio 3">
            <a:extLst>
              <a:ext uri="{FF2B5EF4-FFF2-40B4-BE49-F238E27FC236}">
                <a16:creationId xmlns:a16="http://schemas.microsoft.com/office/drawing/2014/main" id="{339C1741-8764-42F4-65BB-119734387B3C}"/>
              </a:ext>
            </a:extLst>
          </p:cNvPr>
          <p:cNvSpPr/>
          <p:nvPr/>
        </p:nvSpPr>
        <p:spPr>
          <a:xfrm>
            <a:off x="413999" y="1201478"/>
            <a:ext cx="5370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Venäjän hyökkäys Ukrainaan vaikuttanut yrityksenne liiketoimintaan ja / tai tuotantoon?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16D28F5-30DD-EE33-A5D8-6C5BB70C8A66}"/>
              </a:ext>
            </a:extLst>
          </p:cNvPr>
          <p:cNvCxnSpPr>
            <a:cxnSpLocks/>
          </p:cNvCxnSpPr>
          <p:nvPr/>
        </p:nvCxnSpPr>
        <p:spPr>
          <a:xfrm>
            <a:off x="5794584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0D3A5AA1-1247-BCEA-1246-6311D62E5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376844"/>
              </p:ext>
            </p:extLst>
          </p:nvPr>
        </p:nvGraphicFramePr>
        <p:xfrm>
          <a:off x="8542157" y="1847809"/>
          <a:ext cx="3568326" cy="415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Ryhmä 8">
            <a:extLst>
              <a:ext uri="{FF2B5EF4-FFF2-40B4-BE49-F238E27FC236}">
                <a16:creationId xmlns:a16="http://schemas.microsoft.com/office/drawing/2014/main" id="{48FDB683-8EA4-5287-AB17-DF972B66C517}"/>
              </a:ext>
            </a:extLst>
          </p:cNvPr>
          <p:cNvGrpSpPr/>
          <p:nvPr/>
        </p:nvGrpSpPr>
        <p:grpSpPr>
          <a:xfrm>
            <a:off x="5784113" y="2329257"/>
            <a:ext cx="2763196" cy="3643742"/>
            <a:chOff x="4159618" y="2297222"/>
            <a:chExt cx="2132604" cy="4082233"/>
          </a:xfrm>
        </p:grpSpPr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611F55BA-7CAF-3555-0F16-BFAC783A9D04}"/>
                </a:ext>
              </a:extLst>
            </p:cNvPr>
            <p:cNvGrpSpPr/>
            <p:nvPr/>
          </p:nvGrpSpPr>
          <p:grpSpPr>
            <a:xfrm>
              <a:off x="4159618" y="2297222"/>
              <a:ext cx="2132604" cy="4082233"/>
              <a:chOff x="5124730" y="2252347"/>
              <a:chExt cx="2132604" cy="4082233"/>
            </a:xfrm>
          </p:grpSpPr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88DA67A1-1720-D613-6ECF-B5FC86FC92B2}"/>
                  </a:ext>
                </a:extLst>
              </p:cNvPr>
              <p:cNvSpPr/>
              <p:nvPr/>
            </p:nvSpPr>
            <p:spPr>
              <a:xfrm>
                <a:off x="5557020" y="2252347"/>
                <a:ext cx="1700314" cy="2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Tuotantokustannuksiin</a:t>
                </a:r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65182F61-00EF-150F-6A25-F1CC3A3A6BD8}"/>
                  </a:ext>
                </a:extLst>
              </p:cNvPr>
              <p:cNvSpPr/>
              <p:nvPr/>
            </p:nvSpPr>
            <p:spPr>
              <a:xfrm>
                <a:off x="5341233" y="4895506"/>
                <a:ext cx="1908715" cy="2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Markkinaosuus on kutistunut</a:t>
                </a:r>
              </a:p>
            </p:txBody>
          </p: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75A145F6-635A-856F-F60C-B63C4978719B}"/>
                  </a:ext>
                </a:extLst>
              </p:cNvPr>
              <p:cNvSpPr/>
              <p:nvPr/>
            </p:nvSpPr>
            <p:spPr>
              <a:xfrm>
                <a:off x="5466559" y="4419092"/>
                <a:ext cx="1783390" cy="2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Tuotantoketjuihin</a:t>
                </a:r>
              </a:p>
            </p:txBody>
          </p:sp>
          <p:sp>
            <p:nvSpPr>
              <p:cNvPr id="18" name="Suorakulmio 17">
                <a:extLst>
                  <a:ext uri="{FF2B5EF4-FFF2-40B4-BE49-F238E27FC236}">
                    <a16:creationId xmlns:a16="http://schemas.microsoft.com/office/drawing/2014/main" id="{E6DEE20B-9D0A-65AF-4E9C-06E2F3BFC241}"/>
                  </a:ext>
                </a:extLst>
              </p:cNvPr>
              <p:cNvSpPr/>
              <p:nvPr/>
            </p:nvSpPr>
            <p:spPr>
              <a:xfrm>
                <a:off x="5124730" y="3267416"/>
                <a:ext cx="2115247" cy="434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Yleinen epävarmuus on vähentänyt investointeja tai investointiaikeita</a:t>
                </a:r>
              </a:p>
            </p:txBody>
          </p:sp>
          <p:sp>
            <p:nvSpPr>
              <p:cNvPr id="19" name="Suorakulmio 18">
                <a:extLst>
                  <a:ext uri="{FF2B5EF4-FFF2-40B4-BE49-F238E27FC236}">
                    <a16:creationId xmlns:a16="http://schemas.microsoft.com/office/drawing/2014/main" id="{53988CBE-E032-0983-DA84-A97BD9AED14B}"/>
                  </a:ext>
                </a:extLst>
              </p:cNvPr>
              <p:cNvSpPr/>
              <p:nvPr/>
            </p:nvSpPr>
            <p:spPr>
              <a:xfrm>
                <a:off x="5348619" y="5900114"/>
                <a:ext cx="1908715" cy="434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Tytäryhtiöiden toimintaan venäjällä</a:t>
                </a:r>
              </a:p>
            </p:txBody>
          </p:sp>
        </p:grp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217931AD-9D14-8CF2-C87B-3C598E0F3689}"/>
                </a:ext>
              </a:extLst>
            </p:cNvPr>
            <p:cNvSpPr/>
            <p:nvPr/>
          </p:nvSpPr>
          <p:spPr>
            <a:xfrm>
              <a:off x="4501447" y="3925439"/>
              <a:ext cx="1773418" cy="26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Logistiikka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8661DFA-4989-A97F-7AAC-8900AB6FD019}"/>
                </a:ext>
              </a:extLst>
            </p:cNvPr>
            <p:cNvSpPr/>
            <p:nvPr/>
          </p:nvSpPr>
          <p:spPr>
            <a:xfrm>
              <a:off x="4443348" y="5438870"/>
              <a:ext cx="1848874" cy="434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Henkilöstön sopeuttamistarpeeseen</a:t>
              </a:r>
            </a:p>
          </p:txBody>
        </p:sp>
      </p:grp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AD013D0-1F27-31E2-B196-11B2005BB443}"/>
              </a:ext>
            </a:extLst>
          </p:cNvPr>
          <p:cNvSpPr/>
          <p:nvPr/>
        </p:nvSpPr>
        <p:spPr>
          <a:xfrm>
            <a:off x="6127572" y="1225549"/>
            <a:ext cx="537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VAIKUTTANUT KIELTEISESTI: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Mihin kielteiset vaikutukset liiketoiminnassa / tuotannossa ovat kohdistuneet?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18E1DC87-5326-2F06-CF86-D0D96AC57ED1}"/>
              </a:ext>
            </a:extLst>
          </p:cNvPr>
          <p:cNvSpPr/>
          <p:nvPr/>
        </p:nvSpPr>
        <p:spPr>
          <a:xfrm>
            <a:off x="5784112" y="2759327"/>
            <a:ext cx="274070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Kysyntä markkinoilla on heikentynyt</a:t>
            </a:r>
          </a:p>
        </p:txBody>
      </p:sp>
    </p:spTree>
    <p:extLst>
      <p:ext uri="{BB962C8B-B14F-4D97-AF65-F5344CB8AC3E}">
        <p14:creationId xmlns:p14="http://schemas.microsoft.com/office/powerpoint/2010/main" val="3102044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-1"/>
            <a:ext cx="11248353" cy="1479167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RAPORTOINNISTA JA TULOSTEN TULKINNASTA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Pk-yritysbarometri, syksy 2022 alueraportti, 7.9.2022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5554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6EFFEFFD-A54E-4457-B6B5-5E8469806C19}"/>
              </a:ext>
            </a:extLst>
          </p:cNvPr>
          <p:cNvGrpSpPr/>
          <p:nvPr/>
        </p:nvGrpSpPr>
        <p:grpSpPr>
          <a:xfrm>
            <a:off x="744417" y="2078593"/>
            <a:ext cx="7794466" cy="1107996"/>
            <a:chOff x="620652" y="1587658"/>
            <a:chExt cx="6960550" cy="1107996"/>
          </a:xfrm>
        </p:grpSpPr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5D349B9A-5AEA-4D48-AFDA-10281E9E59F4}"/>
                </a:ext>
              </a:extLst>
            </p:cNvPr>
            <p:cNvSpPr txBox="1"/>
            <p:nvPr/>
          </p:nvSpPr>
          <p:spPr>
            <a:xfrm>
              <a:off x="1411239" y="1587658"/>
              <a:ext cx="61699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RAPORTOINTI</a:t>
              </a:r>
            </a:p>
            <a:p>
              <a:r>
                <a:rPr lang="fi-FI" sz="1300" dirty="0"/>
                <a:t>Tässä raportissa on esitetty Savon Yrittäjät tulosyhteenveto syksyn 2022 Pk-yritysbarometrin päätuloksista. Alueen tuloksia on verrattu pääosin koko maan tuloksiin ja suhdannenäkymien osalta myös lähialueiden tuloksiin. Tutkimustuloksissa aineisto on painotettu vastaamaan yritysten todellista toimiala- ja aluejakaumaa. 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355A46AE-B39F-4449-A2D2-AF969DB4483E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17B4A01C-A159-4BED-8FD4-2E4E91F35CFB}"/>
              </a:ext>
            </a:extLst>
          </p:cNvPr>
          <p:cNvGrpSpPr/>
          <p:nvPr/>
        </p:nvGrpSpPr>
        <p:grpSpPr>
          <a:xfrm>
            <a:off x="744417" y="3520985"/>
            <a:ext cx="8387629" cy="1308050"/>
            <a:chOff x="620652" y="1587658"/>
            <a:chExt cx="7490252" cy="1308050"/>
          </a:xfrm>
        </p:grpSpPr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4F93597D-2F3B-4A4D-8BED-E085F9E060E5}"/>
                </a:ext>
              </a:extLst>
            </p:cNvPr>
            <p:cNvSpPr txBox="1"/>
            <p:nvPr/>
          </p:nvSpPr>
          <p:spPr>
            <a:xfrm>
              <a:off x="1411238" y="1587658"/>
              <a:ext cx="6699666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TULOSTEN TULKINTA</a:t>
              </a:r>
            </a:p>
            <a:p>
              <a:r>
                <a:rPr lang="fi-FI" sz="1300" dirty="0"/>
                <a:t>Tutkimustuloksissa esiintyy muutamissa kohdissa käsite saldoluku. Se kuvaa kyseisten kysymysten kohdalla positiivisista ja negatiivisista vastauksista laskettua prosenttilukujen erotusta. Esimerkiksi: Pk-yritysten yleiset suhdannenäkymät seuraavan vuoden aikana paranee 39,4 %, huononee 8,6 % saldoluku = +30,8 % ~31 %. HUOM. kaikissa laskelmissa käytetään tarkkoja, pyöristämättömiä lukuja, vaikka raportissa luvut esitetään kokonaisina ilman desimaaleja.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320EA3D8-1D79-48BC-ABD7-B35252F5B831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5976FA0F-F917-4984-91A3-123E790C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918" y="2280714"/>
            <a:ext cx="462486" cy="46248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AA58908-8022-483B-8A7C-2A924065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918" y="3727194"/>
            <a:ext cx="444382" cy="4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C859C75-9858-4CE0-B816-9FAC2592B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194748"/>
              </p:ext>
            </p:extLst>
          </p:nvPr>
        </p:nvGraphicFramePr>
        <p:xfrm>
          <a:off x="2213589" y="1852468"/>
          <a:ext cx="5194934" cy="200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Ryhmä 35">
            <a:extLst>
              <a:ext uri="{FF2B5EF4-FFF2-40B4-BE49-F238E27FC236}">
                <a16:creationId xmlns:a16="http://schemas.microsoft.com/office/drawing/2014/main" id="{649FE13F-9AF2-4F0C-9A36-0BA5B10D077D}"/>
              </a:ext>
            </a:extLst>
          </p:cNvPr>
          <p:cNvGrpSpPr/>
          <p:nvPr/>
        </p:nvGrpSpPr>
        <p:grpSpPr>
          <a:xfrm>
            <a:off x="8053598" y="1757660"/>
            <a:ext cx="3839315" cy="1530669"/>
            <a:chOff x="7359869" y="1883729"/>
            <a:chExt cx="3839315" cy="1530669"/>
          </a:xfrm>
        </p:grpSpPr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293D079B-7ABA-449F-BE2D-2B89E7DC18D3}"/>
                </a:ext>
              </a:extLst>
            </p:cNvPr>
            <p:cNvGrpSpPr/>
            <p:nvPr/>
          </p:nvGrpSpPr>
          <p:grpSpPr>
            <a:xfrm>
              <a:off x="7359869" y="1883729"/>
              <a:ext cx="3839315" cy="1530669"/>
              <a:chOff x="7359869" y="1883729"/>
              <a:chExt cx="3839315" cy="1530669"/>
            </a:xfrm>
          </p:grpSpPr>
          <p:graphicFrame>
            <p:nvGraphicFramePr>
              <p:cNvPr id="96" name="Kaavio 95">
                <a:extLst>
                  <a:ext uri="{FF2B5EF4-FFF2-40B4-BE49-F238E27FC236}">
                    <a16:creationId xmlns:a16="http://schemas.microsoft.com/office/drawing/2014/main" id="{13E377CC-3B77-4536-9E48-D3003689DB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01681247"/>
                  </p:ext>
                </p:extLst>
              </p:nvPr>
            </p:nvGraphicFramePr>
            <p:xfrm>
              <a:off x="7359869" y="2030616"/>
              <a:ext cx="2591218" cy="13837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Suorakulmio 97">
                <a:extLst>
                  <a:ext uri="{FF2B5EF4-FFF2-40B4-BE49-F238E27FC236}">
                    <a16:creationId xmlns:a16="http://schemas.microsoft.com/office/drawing/2014/main" id="{02398F72-C81A-422A-9B31-63037735A257}"/>
                  </a:ext>
                </a:extLst>
              </p:cNvPr>
              <p:cNvSpPr/>
              <p:nvPr/>
            </p:nvSpPr>
            <p:spPr>
              <a:xfrm>
                <a:off x="9497447" y="2468705"/>
                <a:ext cx="17017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yrityksistä on vientiä </a:t>
                </a:r>
                <a:b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 kansainvälistä toimintaa</a:t>
                </a:r>
              </a:p>
            </p:txBody>
          </p:sp>
          <p:grpSp>
            <p:nvGrpSpPr>
              <p:cNvPr id="34" name="Ryhmä 33">
                <a:extLst>
                  <a:ext uri="{FF2B5EF4-FFF2-40B4-BE49-F238E27FC236}">
                    <a16:creationId xmlns:a16="http://schemas.microsoft.com/office/drawing/2014/main" id="{74961A6A-1A82-4242-80A9-CD860807C117}"/>
                  </a:ext>
                </a:extLst>
              </p:cNvPr>
              <p:cNvGrpSpPr/>
              <p:nvPr/>
            </p:nvGrpSpPr>
            <p:grpSpPr>
              <a:xfrm>
                <a:off x="9311191" y="2867741"/>
                <a:ext cx="1437500" cy="381440"/>
                <a:chOff x="9326200" y="2921668"/>
                <a:chExt cx="1437500" cy="381440"/>
              </a:xfrm>
            </p:grpSpPr>
            <p:sp>
              <p:nvSpPr>
                <p:cNvPr id="99" name="Otsikko 4">
                  <a:extLst>
                    <a:ext uri="{FF2B5EF4-FFF2-40B4-BE49-F238E27FC236}">
                      <a16:creationId xmlns:a16="http://schemas.microsoft.com/office/drawing/2014/main" id="{F3CC7047-A359-4EF6-B77E-5140013895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3787" y="2921668"/>
                  <a:ext cx="849913" cy="3814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  <a:r>
                    <a:rPr lang="fi-FI" sz="1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  <p:sp>
              <p:nvSpPr>
                <p:cNvPr id="100" name="Suorakulmio 99">
                  <a:extLst>
                    <a:ext uri="{FF2B5EF4-FFF2-40B4-BE49-F238E27FC236}">
                      <a16:creationId xmlns:a16="http://schemas.microsoft.com/office/drawing/2014/main" id="{9A7DFEBE-617E-4306-88F2-681EA9288546}"/>
                    </a:ext>
                  </a:extLst>
                </p:cNvPr>
                <p:cNvSpPr/>
                <p:nvPr/>
              </p:nvSpPr>
              <p:spPr>
                <a:xfrm>
                  <a:off x="9326200" y="2962494"/>
                  <a:ext cx="71149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Koko</a:t>
                  </a:r>
                </a:p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maa</a:t>
                  </a:r>
                </a:p>
              </p:txBody>
            </p:sp>
          </p:grp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A3D74BF0-F435-4D7D-99EC-3217B5A504DD}"/>
                  </a:ext>
                </a:extLst>
              </p:cNvPr>
              <p:cNvSpPr/>
              <p:nvPr/>
            </p:nvSpPr>
            <p:spPr>
              <a:xfrm>
                <a:off x="8355621" y="1883729"/>
                <a:ext cx="13456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Savon Yrittäjät </a:t>
                </a:r>
                <a:endParaRPr lang="fi-FI" sz="1200" b="1" dirty="0"/>
              </a:p>
            </p:txBody>
          </p:sp>
        </p:grp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4B1164A3-5BC8-40EB-B7D8-60644D992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1877" y="2161101"/>
              <a:ext cx="947615" cy="1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Kaavio 63">
            <a:extLst>
              <a:ext uri="{FF2B5EF4-FFF2-40B4-BE49-F238E27FC236}">
                <a16:creationId xmlns:a16="http://schemas.microsoft.com/office/drawing/2014/main" id="{59B7689F-4CEF-452A-A530-483C5669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646010"/>
              </p:ext>
            </p:extLst>
          </p:nvPr>
        </p:nvGraphicFramePr>
        <p:xfrm>
          <a:off x="4892119" y="3479857"/>
          <a:ext cx="7099982" cy="247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8DA994F7-9399-4E01-91B5-59A63073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VASTAAJAYRITYSTEN TAUSTATIEDOT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B1C0EB3-AC1A-4FBE-BADD-DCFAB8F6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F1135DF-0099-4057-9D15-0A0F63083B9A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00DBC5-DD01-465B-AF60-65348AB08F29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442641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DD179BA-5506-4854-BA3A-0AE65D0FD124}"/>
              </a:ext>
            </a:extLst>
          </p:cNvPr>
          <p:cNvSpPr/>
          <p:nvPr/>
        </p:nvSpPr>
        <p:spPr>
          <a:xfrm>
            <a:off x="514434" y="1349320"/>
            <a:ext cx="3070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Päätoimiala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2CC5644D-1EB8-4829-BFB5-1F0BDF8C4DCD}"/>
              </a:ext>
            </a:extLst>
          </p:cNvPr>
          <p:cNvCxnSpPr>
            <a:cxnSpLocks/>
          </p:cNvCxnSpPr>
          <p:nvPr/>
        </p:nvCxnSpPr>
        <p:spPr>
          <a:xfrm>
            <a:off x="604774" y="1660833"/>
            <a:ext cx="405106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CE0CF7F-8392-4B29-B0B1-55EF263C4BE4}"/>
              </a:ext>
            </a:extLst>
          </p:cNvPr>
          <p:cNvSpPr/>
          <p:nvPr/>
        </p:nvSpPr>
        <p:spPr>
          <a:xfrm>
            <a:off x="514434" y="3835017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Liikevaihto vuonna 2021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E5A34FEF-260D-4D91-9698-CACE884D430E}"/>
              </a:ext>
            </a:extLst>
          </p:cNvPr>
          <p:cNvCxnSpPr>
            <a:cxnSpLocks/>
          </p:cNvCxnSpPr>
          <p:nvPr/>
        </p:nvCxnSpPr>
        <p:spPr>
          <a:xfrm>
            <a:off x="604774" y="4119197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uorakulmio 41">
            <a:extLst>
              <a:ext uri="{FF2B5EF4-FFF2-40B4-BE49-F238E27FC236}">
                <a16:creationId xmlns:a16="http://schemas.microsoft.com/office/drawing/2014/main" id="{56CB9F02-3AC2-44B8-9AE3-BB5CFF24D167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n=198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 n=4829</a:t>
            </a:r>
          </a:p>
        </p:txBody>
      </p:sp>
      <p:graphicFrame>
        <p:nvGraphicFramePr>
          <p:cNvPr id="44" name="Kaavio 43">
            <a:extLst>
              <a:ext uri="{FF2B5EF4-FFF2-40B4-BE49-F238E27FC236}">
                <a16:creationId xmlns:a16="http://schemas.microsoft.com/office/drawing/2014/main" id="{41DD35E7-19D7-4838-9090-92444337E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600666"/>
              </p:ext>
            </p:extLst>
          </p:nvPr>
        </p:nvGraphicFramePr>
        <p:xfrm>
          <a:off x="497332" y="1747111"/>
          <a:ext cx="423998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Kaavio 45">
            <a:extLst>
              <a:ext uri="{FF2B5EF4-FFF2-40B4-BE49-F238E27FC236}">
                <a16:creationId xmlns:a16="http://schemas.microsoft.com/office/drawing/2014/main" id="{D8EA0C90-C94B-4DB9-8CD3-ED0E8A6BC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685671"/>
              </p:ext>
            </p:extLst>
          </p:nvPr>
        </p:nvGraphicFramePr>
        <p:xfrm>
          <a:off x="497332" y="4158398"/>
          <a:ext cx="484875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3" name="Ryhmä 22">
            <a:extLst>
              <a:ext uri="{FF2B5EF4-FFF2-40B4-BE49-F238E27FC236}">
                <a16:creationId xmlns:a16="http://schemas.microsoft.com/office/drawing/2014/main" id="{7C32D7C3-E831-4586-9B53-8D1B209131B0}"/>
              </a:ext>
            </a:extLst>
          </p:cNvPr>
          <p:cNvGrpSpPr/>
          <p:nvPr/>
        </p:nvGrpSpPr>
        <p:grpSpPr>
          <a:xfrm>
            <a:off x="5006689" y="1349426"/>
            <a:ext cx="3335980" cy="311513"/>
            <a:chOff x="4853532" y="1339978"/>
            <a:chExt cx="3335980" cy="311513"/>
          </a:xfrm>
        </p:grpSpPr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85EBECB6-D50A-4CB7-A232-B892163E1919}"/>
                </a:ext>
              </a:extLst>
            </p:cNvPr>
            <p:cNvSpPr/>
            <p:nvPr/>
          </p:nvSpPr>
          <p:spPr>
            <a:xfrm>
              <a:off x="4853532" y="1339978"/>
              <a:ext cx="3335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kasvuhakuisuus </a:t>
              </a:r>
              <a:r>
                <a:rPr lang="fi-FI" sz="8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</a:p>
          </p:txBody>
        </p: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AD602910-FF9E-4545-8490-3AB0D85D1CBF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2" y="1651491"/>
              <a:ext cx="2980301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uorakulmio 61">
            <a:extLst>
              <a:ext uri="{FF2B5EF4-FFF2-40B4-BE49-F238E27FC236}">
                <a16:creationId xmlns:a16="http://schemas.microsoft.com/office/drawing/2014/main" id="{4D0D5B03-38D1-4FDB-A7BA-4DA4266DBF40}"/>
              </a:ext>
            </a:extLst>
          </p:cNvPr>
          <p:cNvSpPr/>
          <p:nvPr/>
        </p:nvSpPr>
        <p:spPr>
          <a:xfrm>
            <a:off x="5006689" y="3845807"/>
            <a:ext cx="367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perustamisvuosi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937103FA-4774-49B2-A7DD-1E3DE6906361}"/>
              </a:ext>
            </a:extLst>
          </p:cNvPr>
          <p:cNvCxnSpPr>
            <a:cxnSpLocks/>
          </p:cNvCxnSpPr>
          <p:nvPr/>
        </p:nvCxnSpPr>
        <p:spPr>
          <a:xfrm>
            <a:off x="5097030" y="4129842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936D83F5-FCB7-4268-BF00-8781106C0169}"/>
              </a:ext>
            </a:extLst>
          </p:cNvPr>
          <p:cNvGrpSpPr/>
          <p:nvPr/>
        </p:nvGrpSpPr>
        <p:grpSpPr>
          <a:xfrm>
            <a:off x="5106220" y="5952862"/>
            <a:ext cx="6671781" cy="285012"/>
            <a:chOff x="5106220" y="5952862"/>
            <a:chExt cx="6671781" cy="285012"/>
          </a:xfrm>
        </p:grpSpPr>
        <p:cxnSp>
          <p:nvCxnSpPr>
            <p:cNvPr id="65" name="Suora yhdysviiva 64">
              <a:extLst>
                <a:ext uri="{FF2B5EF4-FFF2-40B4-BE49-F238E27FC236}">
                  <a16:creationId xmlns:a16="http://schemas.microsoft.com/office/drawing/2014/main" id="{D1902EC1-93B3-4F9C-9E1A-8FFBFC765016}"/>
                </a:ext>
              </a:extLst>
            </p:cNvPr>
            <p:cNvCxnSpPr/>
            <p:nvPr/>
          </p:nvCxnSpPr>
          <p:spPr>
            <a:xfrm>
              <a:off x="5106220" y="5952862"/>
              <a:ext cx="6671781" cy="0"/>
            </a:xfrm>
            <a:prstGeom prst="line">
              <a:avLst/>
            </a:prstGeom>
            <a:ln>
              <a:solidFill>
                <a:srgbClr val="53535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BA919CE5-1D48-4903-9DE9-19EF09232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032" y="5954367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29C5D6F6-BB8B-43EF-B594-F56285A07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264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uora yhdysviiva 79">
              <a:extLst>
                <a:ext uri="{FF2B5EF4-FFF2-40B4-BE49-F238E27FC236}">
                  <a16:creationId xmlns:a16="http://schemas.microsoft.com/office/drawing/2014/main" id="{43762CEB-7C23-469D-BD67-3AFF17455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2483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uorakulmio 80">
              <a:extLst>
                <a:ext uri="{FF2B5EF4-FFF2-40B4-BE49-F238E27FC236}">
                  <a16:creationId xmlns:a16="http://schemas.microsoft.com/office/drawing/2014/main" id="{97544ADC-E70F-492F-978F-B7296D853745}"/>
                </a:ext>
              </a:extLst>
            </p:cNvPr>
            <p:cNvSpPr/>
            <p:nvPr/>
          </p:nvSpPr>
          <p:spPr>
            <a:xfrm>
              <a:off x="6448218" y="598513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  <a:endParaRPr lang="fi-FI" sz="1000" dirty="0"/>
            </a:p>
          </p:txBody>
        </p:sp>
        <p:sp>
          <p:nvSpPr>
            <p:cNvPr id="82" name="Suorakulmio 81">
              <a:extLst>
                <a:ext uri="{FF2B5EF4-FFF2-40B4-BE49-F238E27FC236}">
                  <a16:creationId xmlns:a16="http://schemas.microsoft.com/office/drawing/2014/main" id="{A0E63C9C-09D3-4A4E-82A7-0B5C0744EDA0}"/>
                </a:ext>
              </a:extLst>
            </p:cNvPr>
            <p:cNvSpPr/>
            <p:nvPr/>
          </p:nvSpPr>
          <p:spPr>
            <a:xfrm>
              <a:off x="8164709" y="5991653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fi-FI" sz="1000" dirty="0"/>
            </a:p>
          </p:txBody>
        </p:sp>
        <p:sp>
          <p:nvSpPr>
            <p:cNvPr id="83" name="Suorakulmio 82">
              <a:extLst>
                <a:ext uri="{FF2B5EF4-FFF2-40B4-BE49-F238E27FC236}">
                  <a16:creationId xmlns:a16="http://schemas.microsoft.com/office/drawing/2014/main" id="{26D39CCC-8283-4F71-A8F7-DE204FF15764}"/>
                </a:ext>
              </a:extLst>
            </p:cNvPr>
            <p:cNvSpPr/>
            <p:nvPr/>
          </p:nvSpPr>
          <p:spPr>
            <a:xfrm>
              <a:off x="9860204" y="597819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fi-FI" sz="1000" dirty="0"/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CDAE9055-8E73-4D11-93FB-6E9E0D41EEC1}"/>
              </a:ext>
            </a:extLst>
          </p:cNvPr>
          <p:cNvSpPr/>
          <p:nvPr/>
        </p:nvSpPr>
        <p:spPr>
          <a:xfrm>
            <a:off x="8342669" y="1372228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Vientiyritysten osuus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uora yhdysviiva 85">
            <a:extLst>
              <a:ext uri="{FF2B5EF4-FFF2-40B4-BE49-F238E27FC236}">
                <a16:creationId xmlns:a16="http://schemas.microsoft.com/office/drawing/2014/main" id="{745E62AF-5665-40C7-98D3-C9F9E856244E}"/>
              </a:ext>
            </a:extLst>
          </p:cNvPr>
          <p:cNvCxnSpPr>
            <a:cxnSpLocks/>
          </p:cNvCxnSpPr>
          <p:nvPr/>
        </p:nvCxnSpPr>
        <p:spPr>
          <a:xfrm>
            <a:off x="8442110" y="1656408"/>
            <a:ext cx="3087219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8B615C9-472C-465D-8ECE-710A6E0CD718}"/>
              </a:ext>
            </a:extLst>
          </p:cNvPr>
          <p:cNvGrpSpPr/>
          <p:nvPr/>
        </p:nvGrpSpPr>
        <p:grpSpPr>
          <a:xfrm>
            <a:off x="5035825" y="1937863"/>
            <a:ext cx="2076178" cy="533847"/>
            <a:chOff x="5609805" y="2020157"/>
            <a:chExt cx="2076178" cy="533847"/>
          </a:xfrm>
        </p:grpSpPr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8F3E0536-B329-4BC8-B5CD-852FF6C76F48}"/>
                </a:ext>
              </a:extLst>
            </p:cNvPr>
            <p:cNvGrpSpPr/>
            <p:nvPr/>
          </p:nvGrpSpPr>
          <p:grpSpPr>
            <a:xfrm>
              <a:off x="5609805" y="2020157"/>
              <a:ext cx="2076178" cy="469031"/>
              <a:chOff x="5609805" y="2020157"/>
              <a:chExt cx="2076178" cy="469031"/>
            </a:xfrm>
          </p:grpSpPr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6D6D19BD-EC81-4914-BB15-5124189A4A39}"/>
                  </a:ext>
                </a:extLst>
              </p:cNvPr>
              <p:cNvSpPr/>
              <p:nvPr/>
            </p:nvSpPr>
            <p:spPr>
              <a:xfrm>
                <a:off x="6533855" y="2020157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DD0AB6CD-A958-427F-BD14-F0C656767398}"/>
                  </a:ext>
                </a:extLst>
              </p:cNvPr>
              <p:cNvSpPr/>
              <p:nvPr/>
            </p:nvSpPr>
            <p:spPr>
              <a:xfrm>
                <a:off x="5609805" y="2118602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70" name="Suora yhdysviiva 69">
                <a:extLst>
                  <a:ext uri="{FF2B5EF4-FFF2-40B4-BE49-F238E27FC236}">
                    <a16:creationId xmlns:a16="http://schemas.microsoft.com/office/drawing/2014/main" id="{EC372A65-3185-42D0-A9DC-D39BAF1EA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1296" y="2122479"/>
                <a:ext cx="0" cy="366709"/>
              </a:xfrm>
              <a:prstGeom prst="line">
                <a:avLst/>
              </a:prstGeom>
              <a:ln w="12700">
                <a:solidFill>
                  <a:srgbClr val="00A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200007B7-DF4A-4E42-99DA-3015BD40E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534" y="2037007"/>
              <a:ext cx="0" cy="516997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33CFAE72-DCEF-40B9-9E4C-665CA7834C17}"/>
              </a:ext>
            </a:extLst>
          </p:cNvPr>
          <p:cNvGrpSpPr/>
          <p:nvPr/>
        </p:nvGrpSpPr>
        <p:grpSpPr>
          <a:xfrm>
            <a:off x="5259764" y="2841550"/>
            <a:ext cx="1878131" cy="609253"/>
            <a:chOff x="5773848" y="1986100"/>
            <a:chExt cx="1878131" cy="609253"/>
          </a:xfrm>
        </p:grpSpPr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14819962-816B-4C77-A48B-5A29B71389FB}"/>
                </a:ext>
              </a:extLst>
            </p:cNvPr>
            <p:cNvGrpSpPr/>
            <p:nvPr/>
          </p:nvGrpSpPr>
          <p:grpSpPr>
            <a:xfrm>
              <a:off x="5773848" y="1986100"/>
              <a:ext cx="1878131" cy="609253"/>
              <a:chOff x="5773848" y="1986100"/>
              <a:chExt cx="1878131" cy="609253"/>
            </a:xfrm>
          </p:grpSpPr>
          <p:sp>
            <p:nvSpPr>
              <p:cNvPr id="106" name="Suorakulmio 105">
                <a:extLst>
                  <a:ext uri="{FF2B5EF4-FFF2-40B4-BE49-F238E27FC236}">
                    <a16:creationId xmlns:a16="http://schemas.microsoft.com/office/drawing/2014/main" id="{958B9515-CD86-4509-BC56-6D1AB14D3388}"/>
                  </a:ext>
                </a:extLst>
              </p:cNvPr>
              <p:cNvSpPr/>
              <p:nvPr/>
            </p:nvSpPr>
            <p:spPr>
              <a:xfrm>
                <a:off x="6499851" y="1986100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107" name="Suorakulmio 106">
                <a:extLst>
                  <a:ext uri="{FF2B5EF4-FFF2-40B4-BE49-F238E27FC236}">
                    <a16:creationId xmlns:a16="http://schemas.microsoft.com/office/drawing/2014/main" id="{59606B28-0AF9-4530-89A3-BF2E70F1E9C8}"/>
                  </a:ext>
                </a:extLst>
              </p:cNvPr>
              <p:cNvSpPr/>
              <p:nvPr/>
            </p:nvSpPr>
            <p:spPr>
              <a:xfrm>
                <a:off x="5773848" y="2066603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108" name="Suora yhdysviiva 107">
                <a:extLst>
                  <a:ext uri="{FF2B5EF4-FFF2-40B4-BE49-F238E27FC236}">
                    <a16:creationId xmlns:a16="http://schemas.microsoft.com/office/drawing/2014/main" id="{DB1EB973-6FA1-4EEB-B727-9300927F8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8680" y="2102570"/>
                <a:ext cx="0" cy="492783"/>
              </a:xfrm>
              <a:prstGeom prst="line">
                <a:avLst/>
              </a:prstGeom>
              <a:ln w="12700">
                <a:solidFill>
                  <a:srgbClr val="3F3F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6FB0D1BA-75AB-4E10-B6DF-99F4B17D1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3990" y="1999941"/>
              <a:ext cx="0" cy="516997"/>
            </a:xfrm>
            <a:prstGeom prst="line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EF94AD2-AAAA-4DF2-BE53-78BD43EF8689}"/>
              </a:ext>
            </a:extLst>
          </p:cNvPr>
          <p:cNvSpPr/>
          <p:nvPr/>
        </p:nvSpPr>
        <p:spPr>
          <a:xfrm>
            <a:off x="7074220" y="2223968"/>
            <a:ext cx="1661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</a:t>
            </a:r>
            <a:endParaRPr lang="fi-FI" sz="1200" b="1" dirty="0"/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E5BE00C2-3D8B-45E1-A766-3EEFB8E84728}"/>
              </a:ext>
            </a:extLst>
          </p:cNvPr>
          <p:cNvSpPr/>
          <p:nvPr/>
        </p:nvSpPr>
        <p:spPr>
          <a:xfrm>
            <a:off x="7074220" y="340181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  <a:endParaRPr lang="fi-FI" sz="1200" b="1" dirty="0">
              <a:solidFill>
                <a:srgbClr val="3F3F3F"/>
              </a:solidFill>
            </a:endParaRPr>
          </a:p>
        </p:txBody>
      </p:sp>
      <p:graphicFrame>
        <p:nvGraphicFramePr>
          <p:cNvPr id="3" name="Sisällön paikkamerkki 10">
            <a:extLst>
              <a:ext uri="{FF2B5EF4-FFF2-40B4-BE49-F238E27FC236}">
                <a16:creationId xmlns:a16="http://schemas.microsoft.com/office/drawing/2014/main" id="{8A675F8D-88F5-4FBF-A030-7AC7DDAF1D8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91054"/>
              </p:ext>
            </p:extLst>
          </p:nvPr>
        </p:nvGraphicFramePr>
        <p:xfrm>
          <a:off x="10280016" y="1681866"/>
          <a:ext cx="1467727" cy="60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4584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22DC002-BA94-4002-A783-3B450F36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000" y="1340768"/>
            <a:ext cx="9144000" cy="2400000"/>
          </a:xfrm>
        </p:spPr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840FAB-3944-4A3F-8815-15A3CC56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383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SUHDANNENÄKYMÄT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suhdannenäkymä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1D63B3AA-76F6-4002-8832-D905C27E592A}"/>
              </a:ext>
            </a:extLst>
          </p:cNvPr>
          <p:cNvSpPr/>
          <p:nvPr/>
        </p:nvSpPr>
        <p:spPr>
          <a:xfrm>
            <a:off x="6184095" y="4876927"/>
            <a:ext cx="5482501" cy="982454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aphicFrame>
        <p:nvGraphicFramePr>
          <p:cNvPr id="54" name="Sisällön paikkamerkki 2">
            <a:extLst>
              <a:ext uri="{FF2B5EF4-FFF2-40B4-BE49-F238E27FC236}">
                <a16:creationId xmlns:a16="http://schemas.microsoft.com/office/drawing/2014/main" id="{F4A40C75-4AAB-4FB2-BF72-56F0ECFD00B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2492336"/>
              </p:ext>
            </p:extLst>
          </p:nvPr>
        </p:nvGraphicFramePr>
        <p:xfrm>
          <a:off x="5939488" y="1618080"/>
          <a:ext cx="5701429" cy="298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Suorakulmio 54">
            <a:extLst>
              <a:ext uri="{FF2B5EF4-FFF2-40B4-BE49-F238E27FC236}">
                <a16:creationId xmlns:a16="http://schemas.microsoft.com/office/drawing/2014/main" id="{B55758BF-4AF5-4A3D-9837-CB269C385A11}"/>
              </a:ext>
            </a:extLst>
          </p:cNvPr>
          <p:cNvSpPr/>
          <p:nvPr/>
        </p:nvSpPr>
        <p:spPr>
          <a:xfrm>
            <a:off x="6184095" y="1461455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95F11558-5355-48A0-8AC9-B3C8655447B4}"/>
              </a:ext>
            </a:extLst>
          </p:cNvPr>
          <p:cNvSpPr/>
          <p:nvPr/>
        </p:nvSpPr>
        <p:spPr>
          <a:xfrm>
            <a:off x="11203219" y="1912270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D64C199D-3681-DB9C-6FBE-665F7B19E0EA}"/>
              </a:ext>
            </a:extLst>
          </p:cNvPr>
          <p:cNvGrpSpPr/>
          <p:nvPr/>
        </p:nvGrpSpPr>
        <p:grpSpPr>
          <a:xfrm>
            <a:off x="554759" y="1187416"/>
            <a:ext cx="5313737" cy="4802567"/>
            <a:chOff x="554759" y="1187416"/>
            <a:chExt cx="5313737" cy="4802567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158E81A6-D85F-3749-41AD-17B2069889A8}"/>
                </a:ext>
              </a:extLst>
            </p:cNvPr>
            <p:cNvGrpSpPr/>
            <p:nvPr/>
          </p:nvGrpSpPr>
          <p:grpSpPr>
            <a:xfrm>
              <a:off x="4759440" y="1187416"/>
              <a:ext cx="1003476" cy="1827533"/>
              <a:chOff x="4759440" y="1187416"/>
              <a:chExt cx="1003476" cy="1827533"/>
            </a:xfrm>
          </p:grpSpPr>
          <p:pic>
            <p:nvPicPr>
              <p:cNvPr id="33" name="Kuva 32">
                <a:extLst>
                  <a:ext uri="{FF2B5EF4-FFF2-40B4-BE49-F238E27FC236}">
                    <a16:creationId xmlns:a16="http://schemas.microsoft.com/office/drawing/2014/main" id="{FACD73E7-6602-0952-8472-A05386C21E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4759440" y="1187416"/>
                <a:ext cx="881218" cy="1827533"/>
              </a:xfrm>
              <a:prstGeom prst="rect">
                <a:avLst/>
              </a:prstGeom>
            </p:spPr>
          </p:pic>
          <p:pic>
            <p:nvPicPr>
              <p:cNvPr id="34" name="Kuva 33">
                <a:extLst>
                  <a:ext uri="{FF2B5EF4-FFF2-40B4-BE49-F238E27FC236}">
                    <a16:creationId xmlns:a16="http://schemas.microsoft.com/office/drawing/2014/main" id="{F9BC55C8-CE94-6B46-CFEB-14EAD1EF92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4869976" y="1803869"/>
                <a:ext cx="892940" cy="945162"/>
              </a:xfrm>
              <a:prstGeom prst="rect">
                <a:avLst/>
              </a:prstGeom>
            </p:spPr>
          </p:pic>
        </p:grpSp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4986B4E6-0ABC-6D70-5C76-C5EB992F1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34227" r="-5320" b="9211"/>
            <a:stretch/>
          </p:blipFill>
          <p:spPr>
            <a:xfrm>
              <a:off x="1202205" y="2162102"/>
              <a:ext cx="3381196" cy="3690029"/>
            </a:xfrm>
            <a:prstGeom prst="rect">
              <a:avLst/>
            </a:prstGeom>
          </p:spPr>
        </p:pic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D63C8F24-51D4-CF4F-E4FA-7F056D66429C}"/>
                </a:ext>
              </a:extLst>
            </p:cNvPr>
            <p:cNvGrpSpPr/>
            <p:nvPr/>
          </p:nvGrpSpPr>
          <p:grpSpPr>
            <a:xfrm>
              <a:off x="554759" y="2463790"/>
              <a:ext cx="5253099" cy="3058463"/>
              <a:chOff x="1086602" y="3206678"/>
              <a:chExt cx="4531573" cy="2638375"/>
            </a:xfrm>
          </p:grpSpPr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04C1F79F-20A2-F3D5-BC61-9BF2DB0F148E}"/>
                  </a:ext>
                </a:extLst>
              </p:cNvPr>
              <p:cNvSpPr/>
              <p:nvPr/>
            </p:nvSpPr>
            <p:spPr>
              <a:xfrm>
                <a:off x="3256612" y="4377211"/>
                <a:ext cx="1998596" cy="2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sp>
            <p:nvSpPr>
              <p:cNvPr id="22" name="Otsikko 4">
                <a:extLst>
                  <a:ext uri="{FF2B5EF4-FFF2-40B4-BE49-F238E27FC236}">
                    <a16:creationId xmlns:a16="http://schemas.microsoft.com/office/drawing/2014/main" id="{96834255-5BD5-4658-F203-6B263896FD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0421" y="4573423"/>
                <a:ext cx="877384" cy="49710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-14</a:t>
                </a:r>
              </a:p>
            </p:txBody>
          </p: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B0011ADE-B06B-8A9F-703E-609F30FC6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2742" y="4614601"/>
                <a:ext cx="2080794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uora yhdysviiva 23">
                <a:extLst>
                  <a:ext uri="{FF2B5EF4-FFF2-40B4-BE49-F238E27FC236}">
                    <a16:creationId xmlns:a16="http://schemas.microsoft.com/office/drawing/2014/main" id="{873763CC-94B0-DD31-85D8-A7E3CEC0E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024" y="3595827"/>
                <a:ext cx="168620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orakulmio 27">
                <a:extLst>
                  <a:ext uri="{FF2B5EF4-FFF2-40B4-BE49-F238E27FC236}">
                    <a16:creationId xmlns:a16="http://schemas.microsoft.com/office/drawing/2014/main" id="{06574F01-BC67-728A-0FF7-A03CAF1726AD}"/>
                  </a:ext>
                </a:extLst>
              </p:cNvPr>
              <p:cNvSpPr/>
              <p:nvPr/>
            </p:nvSpPr>
            <p:spPr>
              <a:xfrm>
                <a:off x="1109224" y="3206678"/>
                <a:ext cx="1493648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29" name="Otsikko 4">
                <a:extLst>
                  <a:ext uri="{FF2B5EF4-FFF2-40B4-BE49-F238E27FC236}">
                    <a16:creationId xmlns:a16="http://schemas.microsoft.com/office/drawing/2014/main" id="{E1466220-B9B3-7366-29D4-C0FD93F75F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602" y="3595827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  <p:cxnSp>
            <p:nvCxnSpPr>
              <p:cNvPr id="30" name="Suora yhdysviiva 29">
                <a:extLst>
                  <a:ext uri="{FF2B5EF4-FFF2-40B4-BE49-F238E27FC236}">
                    <a16:creationId xmlns:a16="http://schemas.microsoft.com/office/drawing/2014/main" id="{52211FD5-BFBB-5390-839E-DB92AFF6B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97" y="5378478"/>
                <a:ext cx="1589041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uorakulmio 30">
                <a:extLst>
                  <a:ext uri="{FF2B5EF4-FFF2-40B4-BE49-F238E27FC236}">
                    <a16:creationId xmlns:a16="http://schemas.microsoft.com/office/drawing/2014/main" id="{900102E9-FE17-8F07-79B9-3E28979EE13C}"/>
                  </a:ext>
                </a:extLst>
              </p:cNvPr>
              <p:cNvSpPr/>
              <p:nvPr/>
            </p:nvSpPr>
            <p:spPr>
              <a:xfrm>
                <a:off x="4037659" y="4998550"/>
                <a:ext cx="1352201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32" name="Otsikko 4">
                <a:extLst>
                  <a:ext uri="{FF2B5EF4-FFF2-40B4-BE49-F238E27FC236}">
                    <a16:creationId xmlns:a16="http://schemas.microsoft.com/office/drawing/2014/main" id="{E2AE38C9-1162-B362-C643-2E68A6FBE6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02" y="5357040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-26</a:t>
                </a:r>
              </a:p>
            </p:txBody>
          </p:sp>
        </p:grpSp>
        <p:sp>
          <p:nvSpPr>
            <p:cNvPr id="9" name="Otsikko 4">
              <a:extLst>
                <a:ext uri="{FF2B5EF4-FFF2-40B4-BE49-F238E27FC236}">
                  <a16:creationId xmlns:a16="http://schemas.microsoft.com/office/drawing/2014/main" id="{BCF63FB4-B850-B2A1-84F7-1FD1AE753F26}"/>
                </a:ext>
              </a:extLst>
            </p:cNvPr>
            <p:cNvSpPr txBox="1">
              <a:spLocks/>
            </p:cNvSpPr>
            <p:nvPr/>
          </p:nvSpPr>
          <p:spPr>
            <a:xfrm>
              <a:off x="3233456" y="1728682"/>
              <a:ext cx="1325736" cy="7333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968635E4-1ED2-AD81-E125-0A0D6DBB55E1}"/>
                </a:ext>
              </a:extLst>
            </p:cNvPr>
            <p:cNvSpPr/>
            <p:nvPr/>
          </p:nvSpPr>
          <p:spPr>
            <a:xfrm>
              <a:off x="4070670" y="1546257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F8D37AD7-3F17-0D14-41B6-9639800E932D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32" y="183171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447FCD13-02F9-2315-E084-72103E292B20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7" y="4885435"/>
              <a:ext cx="1647372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EA8B20C2-FECD-CC43-4695-EDA9F1789542}"/>
                </a:ext>
              </a:extLst>
            </p:cNvPr>
            <p:cNvSpPr/>
            <p:nvPr/>
          </p:nvSpPr>
          <p:spPr>
            <a:xfrm>
              <a:off x="608710" y="4437893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Keski-Suomen Yrittäjät</a:t>
              </a:r>
            </a:p>
          </p:txBody>
        </p:sp>
        <p:sp>
          <p:nvSpPr>
            <p:cNvPr id="14" name="Otsikko 4">
              <a:extLst>
                <a:ext uri="{FF2B5EF4-FFF2-40B4-BE49-F238E27FC236}">
                  <a16:creationId xmlns:a16="http://schemas.microsoft.com/office/drawing/2014/main" id="{0AB65F08-2F3A-C0B5-BAE8-DAC15AC17160}"/>
                </a:ext>
              </a:extLst>
            </p:cNvPr>
            <p:cNvSpPr txBox="1">
              <a:spLocks/>
            </p:cNvSpPr>
            <p:nvPr/>
          </p:nvSpPr>
          <p:spPr>
            <a:xfrm>
              <a:off x="585524" y="488543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</a:t>
              </a:r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97BDA996-34F3-890D-6215-0913AF6B8900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35" y="5470363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6DE38EE-5D59-80D9-3EAB-789977AA73E9}"/>
                </a:ext>
              </a:extLst>
            </p:cNvPr>
            <p:cNvSpPr/>
            <p:nvPr/>
          </p:nvSpPr>
          <p:spPr>
            <a:xfrm>
              <a:off x="3112573" y="5039779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Etelä-Savon</a:t>
              </a:r>
            </a:p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Yrittäjät</a:t>
              </a:r>
            </a:p>
          </p:txBody>
        </p:sp>
        <p:sp>
          <p:nvSpPr>
            <p:cNvPr id="17" name="Otsikko 4">
              <a:extLst>
                <a:ext uri="{FF2B5EF4-FFF2-40B4-BE49-F238E27FC236}">
                  <a16:creationId xmlns:a16="http://schemas.microsoft.com/office/drawing/2014/main" id="{5505D880-0273-FDB9-050E-6E010AA3E263}"/>
                </a:ext>
              </a:extLst>
            </p:cNvPr>
            <p:cNvSpPr txBox="1">
              <a:spLocks/>
            </p:cNvSpPr>
            <p:nvPr/>
          </p:nvSpPr>
          <p:spPr>
            <a:xfrm>
              <a:off x="4312021" y="542426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-9</a:t>
              </a:r>
            </a:p>
          </p:txBody>
        </p: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6DA2BDB3-2F75-A26B-B1D1-BB7187D111A3}"/>
                </a:ext>
              </a:extLst>
            </p:cNvPr>
            <p:cNvCxnSpPr>
              <a:cxnSpLocks/>
            </p:cNvCxnSpPr>
            <p:nvPr/>
          </p:nvCxnSpPr>
          <p:spPr>
            <a:xfrm>
              <a:off x="3187496" y="3336827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A1F84D32-B53B-24B2-9701-A3510EDBFD06}"/>
                </a:ext>
              </a:extLst>
            </p:cNvPr>
            <p:cNvSpPr/>
            <p:nvPr/>
          </p:nvSpPr>
          <p:spPr>
            <a:xfrm>
              <a:off x="3552028" y="3080851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20" name="Otsikko 4">
              <a:extLst>
                <a:ext uri="{FF2B5EF4-FFF2-40B4-BE49-F238E27FC236}">
                  <a16:creationId xmlns:a16="http://schemas.microsoft.com/office/drawing/2014/main" id="{5C00F2F5-C1AF-9150-1407-F39A1E6D955F}"/>
                </a:ext>
              </a:extLst>
            </p:cNvPr>
            <p:cNvSpPr txBox="1">
              <a:spLocks/>
            </p:cNvSpPr>
            <p:nvPr/>
          </p:nvSpPr>
          <p:spPr>
            <a:xfrm>
              <a:off x="4714990" y="331197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-26</a:t>
              </a:r>
            </a:p>
          </p:txBody>
        </p:sp>
      </p:grpSp>
      <p:sp>
        <p:nvSpPr>
          <p:cNvPr id="35" name="Suorakulmio 34">
            <a:extLst>
              <a:ext uri="{FF2B5EF4-FFF2-40B4-BE49-F238E27FC236}">
                <a16:creationId xmlns:a16="http://schemas.microsoft.com/office/drawing/2014/main" id="{D51E9A90-A67E-4BCF-BD56-4C4F6E3EE1BA}"/>
              </a:ext>
            </a:extLst>
          </p:cNvPr>
          <p:cNvSpPr/>
          <p:nvPr/>
        </p:nvSpPr>
        <p:spPr>
          <a:xfrm>
            <a:off x="6212471" y="4897853"/>
            <a:ext cx="5341476" cy="8463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Huomioita tuloksista</a:t>
            </a:r>
          </a:p>
          <a:p>
            <a:pPr lvl="0">
              <a:defRPr/>
            </a:pPr>
            <a:r>
              <a:rPr lang="fi-F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pk-yrittäjien yleinen suhdannenäkymä on selvästi heikompi kuin koko maassa keskimäärin. Lähialueisiin verrattuna se on kuitenkin keskimääräisellä tasolla.</a:t>
            </a:r>
          </a:p>
        </p:txBody>
      </p:sp>
    </p:spTree>
    <p:extLst>
      <p:ext uri="{BB962C8B-B14F-4D97-AF65-F5344CB8AC3E}">
        <p14:creationId xmlns:p14="http://schemas.microsoft.com/office/powerpoint/2010/main" val="158949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TYÖLLISYYS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45C80558-F0D6-4B9C-A0CC-5BD57EA34CE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0516417"/>
              </p:ext>
            </p:extLst>
          </p:nvPr>
        </p:nvGraphicFramePr>
        <p:xfrm>
          <a:off x="6089771" y="1879260"/>
          <a:ext cx="5703942" cy="43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Suorakulmio 49">
            <a:extLst>
              <a:ext uri="{FF2B5EF4-FFF2-40B4-BE49-F238E27FC236}">
                <a16:creationId xmlns:a16="http://schemas.microsoft.com/office/drawing/2014/main" id="{9CC12364-FAD2-4803-8324-8A7EB0B6087B}"/>
              </a:ext>
            </a:extLst>
          </p:cNvPr>
          <p:cNvSpPr/>
          <p:nvPr/>
        </p:nvSpPr>
        <p:spPr>
          <a:xfrm>
            <a:off x="6268992" y="1691047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17F5C60-27AF-42E5-80D6-D9D77EA9782E}"/>
              </a:ext>
            </a:extLst>
          </p:cNvPr>
          <p:cNvSpPr/>
          <p:nvPr/>
        </p:nvSpPr>
        <p:spPr>
          <a:xfrm>
            <a:off x="11091846" y="2153157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C584167E-A9D7-4E6A-94A5-C19662D457AC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henkilökunnan määrästä vuoden päästä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7F5D0A5F-F1FA-5144-2717-6EA3D37954A2}"/>
              </a:ext>
            </a:extLst>
          </p:cNvPr>
          <p:cNvGrpSpPr/>
          <p:nvPr/>
        </p:nvGrpSpPr>
        <p:grpSpPr>
          <a:xfrm>
            <a:off x="560309" y="1594132"/>
            <a:ext cx="5313737" cy="4802567"/>
            <a:chOff x="554759" y="1187416"/>
            <a:chExt cx="5313737" cy="4802567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5267A890-410A-8588-098A-AA8BB166B45F}"/>
                </a:ext>
              </a:extLst>
            </p:cNvPr>
            <p:cNvGrpSpPr/>
            <p:nvPr/>
          </p:nvGrpSpPr>
          <p:grpSpPr>
            <a:xfrm>
              <a:off x="4759440" y="1187416"/>
              <a:ext cx="1003476" cy="1827533"/>
              <a:chOff x="4759440" y="1187416"/>
              <a:chExt cx="1003476" cy="1827533"/>
            </a:xfrm>
          </p:grpSpPr>
          <p:pic>
            <p:nvPicPr>
              <p:cNvPr id="32" name="Kuva 31">
                <a:extLst>
                  <a:ext uri="{FF2B5EF4-FFF2-40B4-BE49-F238E27FC236}">
                    <a16:creationId xmlns:a16="http://schemas.microsoft.com/office/drawing/2014/main" id="{85F9DFDE-28F6-1062-1313-8EF8F88EFA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4759440" y="1187416"/>
                <a:ext cx="881218" cy="1827533"/>
              </a:xfrm>
              <a:prstGeom prst="rect">
                <a:avLst/>
              </a:prstGeom>
            </p:spPr>
          </p:pic>
          <p:pic>
            <p:nvPicPr>
              <p:cNvPr id="33" name="Kuva 32">
                <a:extLst>
                  <a:ext uri="{FF2B5EF4-FFF2-40B4-BE49-F238E27FC236}">
                    <a16:creationId xmlns:a16="http://schemas.microsoft.com/office/drawing/2014/main" id="{C75905C7-7322-63DE-2896-50462A33F5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4869976" y="1803869"/>
                <a:ext cx="892940" cy="945162"/>
              </a:xfrm>
              <a:prstGeom prst="rect">
                <a:avLst/>
              </a:prstGeom>
            </p:spPr>
          </p:pic>
        </p:grpSp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20EFA6D3-A3B4-1B00-444D-972313E96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34227" r="-5320" b="9211"/>
            <a:stretch/>
          </p:blipFill>
          <p:spPr>
            <a:xfrm>
              <a:off x="1202205" y="2162102"/>
              <a:ext cx="3381196" cy="3690029"/>
            </a:xfrm>
            <a:prstGeom prst="rect">
              <a:avLst/>
            </a:prstGeom>
          </p:spPr>
        </p:pic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FD7A1BA5-2E26-A47F-799E-D74FAC656471}"/>
                </a:ext>
              </a:extLst>
            </p:cNvPr>
            <p:cNvGrpSpPr/>
            <p:nvPr/>
          </p:nvGrpSpPr>
          <p:grpSpPr>
            <a:xfrm>
              <a:off x="554759" y="2463790"/>
              <a:ext cx="5253099" cy="3058463"/>
              <a:chOff x="1086602" y="3206678"/>
              <a:chExt cx="4531573" cy="2638375"/>
            </a:xfrm>
          </p:grpSpPr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749A36D8-1837-59D8-606A-C2140C0B4A4B}"/>
                  </a:ext>
                </a:extLst>
              </p:cNvPr>
              <p:cNvSpPr/>
              <p:nvPr/>
            </p:nvSpPr>
            <p:spPr>
              <a:xfrm>
                <a:off x="3256612" y="4377211"/>
                <a:ext cx="1998596" cy="2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sp>
            <p:nvSpPr>
              <p:cNvPr id="22" name="Otsikko 4">
                <a:extLst>
                  <a:ext uri="{FF2B5EF4-FFF2-40B4-BE49-F238E27FC236}">
                    <a16:creationId xmlns:a16="http://schemas.microsoft.com/office/drawing/2014/main" id="{5CB6DCC5-86D4-70FA-A91F-EBEAF53696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0421" y="4573423"/>
                <a:ext cx="877384" cy="49710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1D348C3B-F7D3-245B-D0CB-0D1480C53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2742" y="4614601"/>
                <a:ext cx="2080794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uora yhdysviiva 23">
                <a:extLst>
                  <a:ext uri="{FF2B5EF4-FFF2-40B4-BE49-F238E27FC236}">
                    <a16:creationId xmlns:a16="http://schemas.microsoft.com/office/drawing/2014/main" id="{42A890B6-6AC3-0704-BEF3-E17875175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024" y="3595827"/>
                <a:ext cx="168620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uorakulmio 25">
                <a:extLst>
                  <a:ext uri="{FF2B5EF4-FFF2-40B4-BE49-F238E27FC236}">
                    <a16:creationId xmlns:a16="http://schemas.microsoft.com/office/drawing/2014/main" id="{39D652B9-4BD7-3C1C-1E69-649D2960C5C1}"/>
                  </a:ext>
                </a:extLst>
              </p:cNvPr>
              <p:cNvSpPr/>
              <p:nvPr/>
            </p:nvSpPr>
            <p:spPr>
              <a:xfrm>
                <a:off x="1109224" y="3206678"/>
                <a:ext cx="1493648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28" name="Otsikko 4">
                <a:extLst>
                  <a:ext uri="{FF2B5EF4-FFF2-40B4-BE49-F238E27FC236}">
                    <a16:creationId xmlns:a16="http://schemas.microsoft.com/office/drawing/2014/main" id="{49838111-736B-BFA0-F932-DF46C5C000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602" y="3595827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9" name="Suora yhdysviiva 28">
                <a:extLst>
                  <a:ext uri="{FF2B5EF4-FFF2-40B4-BE49-F238E27FC236}">
                    <a16:creationId xmlns:a16="http://schemas.microsoft.com/office/drawing/2014/main" id="{777A242A-D541-E5FD-575B-7B3615C0E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97" y="5378478"/>
                <a:ext cx="1589041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uorakulmio 29">
                <a:extLst>
                  <a:ext uri="{FF2B5EF4-FFF2-40B4-BE49-F238E27FC236}">
                    <a16:creationId xmlns:a16="http://schemas.microsoft.com/office/drawing/2014/main" id="{21379934-F195-A298-E154-A94B4D894399}"/>
                  </a:ext>
                </a:extLst>
              </p:cNvPr>
              <p:cNvSpPr/>
              <p:nvPr/>
            </p:nvSpPr>
            <p:spPr>
              <a:xfrm>
                <a:off x="4037659" y="4998550"/>
                <a:ext cx="1352201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31" name="Otsikko 4">
                <a:extLst>
                  <a:ext uri="{FF2B5EF4-FFF2-40B4-BE49-F238E27FC236}">
                    <a16:creationId xmlns:a16="http://schemas.microsoft.com/office/drawing/2014/main" id="{8C4E0AC4-6750-89A6-C86B-7035BEB83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02" y="5357040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-7</a:t>
                </a:r>
              </a:p>
            </p:txBody>
          </p:sp>
        </p:grpSp>
        <p:sp>
          <p:nvSpPr>
            <p:cNvPr id="9" name="Otsikko 4">
              <a:extLst>
                <a:ext uri="{FF2B5EF4-FFF2-40B4-BE49-F238E27FC236}">
                  <a16:creationId xmlns:a16="http://schemas.microsoft.com/office/drawing/2014/main" id="{CC0EBE42-A101-7984-DEEA-F8F1471E32DB}"/>
                </a:ext>
              </a:extLst>
            </p:cNvPr>
            <p:cNvSpPr txBox="1">
              <a:spLocks/>
            </p:cNvSpPr>
            <p:nvPr/>
          </p:nvSpPr>
          <p:spPr>
            <a:xfrm>
              <a:off x="3233456" y="1728682"/>
              <a:ext cx="1325736" cy="7333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CACC987E-B5C4-11F8-33D6-BBCB7C9EF966}"/>
                </a:ext>
              </a:extLst>
            </p:cNvPr>
            <p:cNvSpPr/>
            <p:nvPr/>
          </p:nvSpPr>
          <p:spPr>
            <a:xfrm>
              <a:off x="4070670" y="1546257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080706C3-B14F-95CB-1471-49407860E623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32" y="183171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40AFDE70-B572-DC15-8F0A-3640AC6E3D91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7" y="4885435"/>
              <a:ext cx="1647372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B8A6C89-7FC1-2E6B-F235-549B0B0F2EBD}"/>
                </a:ext>
              </a:extLst>
            </p:cNvPr>
            <p:cNvSpPr/>
            <p:nvPr/>
          </p:nvSpPr>
          <p:spPr>
            <a:xfrm>
              <a:off x="608710" y="4437893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Keski-Suomen Yrittäjät</a:t>
              </a:r>
            </a:p>
          </p:txBody>
        </p:sp>
        <p:sp>
          <p:nvSpPr>
            <p:cNvPr id="14" name="Otsikko 4">
              <a:extLst>
                <a:ext uri="{FF2B5EF4-FFF2-40B4-BE49-F238E27FC236}">
                  <a16:creationId xmlns:a16="http://schemas.microsoft.com/office/drawing/2014/main" id="{C417218D-FC32-19E6-E76F-D7D1481A7687}"/>
                </a:ext>
              </a:extLst>
            </p:cNvPr>
            <p:cNvSpPr txBox="1">
              <a:spLocks/>
            </p:cNvSpPr>
            <p:nvPr/>
          </p:nvSpPr>
          <p:spPr>
            <a:xfrm>
              <a:off x="585524" y="488543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3DD081BF-6EE6-0657-4FEC-8A707E1BF2F5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35" y="5470363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5227AA1F-7B15-B9A8-1C9D-F5D40A8C900B}"/>
                </a:ext>
              </a:extLst>
            </p:cNvPr>
            <p:cNvSpPr/>
            <p:nvPr/>
          </p:nvSpPr>
          <p:spPr>
            <a:xfrm>
              <a:off x="3112573" y="5039779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Etelä-Savon</a:t>
              </a:r>
            </a:p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Yrittäjät</a:t>
              </a:r>
            </a:p>
          </p:txBody>
        </p:sp>
        <p:sp>
          <p:nvSpPr>
            <p:cNvPr id="17" name="Otsikko 4">
              <a:extLst>
                <a:ext uri="{FF2B5EF4-FFF2-40B4-BE49-F238E27FC236}">
                  <a16:creationId xmlns:a16="http://schemas.microsoft.com/office/drawing/2014/main" id="{6EB40C16-963C-60B0-1C61-C87936CD7B18}"/>
                </a:ext>
              </a:extLst>
            </p:cNvPr>
            <p:cNvSpPr txBox="1">
              <a:spLocks/>
            </p:cNvSpPr>
            <p:nvPr/>
          </p:nvSpPr>
          <p:spPr>
            <a:xfrm>
              <a:off x="4312021" y="542426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DD00C2FC-2DC1-B21F-971C-1A6116933DB6}"/>
                </a:ext>
              </a:extLst>
            </p:cNvPr>
            <p:cNvCxnSpPr>
              <a:cxnSpLocks/>
            </p:cNvCxnSpPr>
            <p:nvPr/>
          </p:nvCxnSpPr>
          <p:spPr>
            <a:xfrm>
              <a:off x="3187496" y="3336827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835AD70F-617F-B617-D854-4A030B5EED30}"/>
                </a:ext>
              </a:extLst>
            </p:cNvPr>
            <p:cNvSpPr/>
            <p:nvPr/>
          </p:nvSpPr>
          <p:spPr>
            <a:xfrm>
              <a:off x="3552028" y="3080851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20" name="Otsikko 4">
              <a:extLst>
                <a:ext uri="{FF2B5EF4-FFF2-40B4-BE49-F238E27FC236}">
                  <a16:creationId xmlns:a16="http://schemas.microsoft.com/office/drawing/2014/main" id="{6720FE59-29B8-F9E2-5BE2-6458831BD082}"/>
                </a:ext>
              </a:extLst>
            </p:cNvPr>
            <p:cNvSpPr txBox="1">
              <a:spLocks/>
            </p:cNvSpPr>
            <p:nvPr/>
          </p:nvSpPr>
          <p:spPr>
            <a:xfrm>
              <a:off x="4714990" y="331197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2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isällön paikkamerkki 2">
            <a:extLst>
              <a:ext uri="{FF2B5EF4-FFF2-40B4-BE49-F238E27FC236}">
                <a16:creationId xmlns:a16="http://schemas.microsoft.com/office/drawing/2014/main" id="{60A99092-46A6-4109-8E9D-FF79A4F96B1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229436"/>
              </p:ext>
            </p:extLst>
          </p:nvPr>
        </p:nvGraphicFramePr>
        <p:xfrm>
          <a:off x="6304020" y="1303487"/>
          <a:ext cx="5616827" cy="25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LIIKEVAIHTO JA KANNATTAVUUS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373688" y="1233606"/>
            <a:ext cx="5930333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liikevaihdosta ja kannattavuudesta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vuonna </a:t>
            </a:r>
          </a:p>
          <a:p>
            <a:pPr lvl="0">
              <a:defRPr/>
            </a:pP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B0AB854-0E0F-4977-9C7C-A9898C204ACB}"/>
              </a:ext>
            </a:extLst>
          </p:cNvPr>
          <p:cNvSpPr/>
          <p:nvPr/>
        </p:nvSpPr>
        <p:spPr>
          <a:xfrm>
            <a:off x="6400520" y="137128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liikevaihto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8D2FDE10-E463-421D-BFF3-3F26E2042ADC}"/>
              </a:ext>
            </a:extLst>
          </p:cNvPr>
          <p:cNvSpPr/>
          <p:nvPr/>
        </p:nvSpPr>
        <p:spPr>
          <a:xfrm>
            <a:off x="11282532" y="1658648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aphicFrame>
        <p:nvGraphicFramePr>
          <p:cNvPr id="109" name="Sisällön paikkamerkki 2">
            <a:extLst>
              <a:ext uri="{FF2B5EF4-FFF2-40B4-BE49-F238E27FC236}">
                <a16:creationId xmlns:a16="http://schemas.microsoft.com/office/drawing/2014/main" id="{49618280-5539-4A78-9E88-12E1D9EE718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5908764"/>
              </p:ext>
            </p:extLst>
          </p:nvPr>
        </p:nvGraphicFramePr>
        <p:xfrm>
          <a:off x="6304021" y="4193687"/>
          <a:ext cx="5700245" cy="227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Suorakulmio 51">
            <a:extLst>
              <a:ext uri="{FF2B5EF4-FFF2-40B4-BE49-F238E27FC236}">
                <a16:creationId xmlns:a16="http://schemas.microsoft.com/office/drawing/2014/main" id="{EFAA186B-0A50-451F-B257-F0205DE0E2E0}"/>
              </a:ext>
            </a:extLst>
          </p:cNvPr>
          <p:cNvSpPr/>
          <p:nvPr/>
        </p:nvSpPr>
        <p:spPr>
          <a:xfrm>
            <a:off x="6424492" y="367433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kannattavuus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FC46AE68-568D-4610-A69F-019BDAAF6218}"/>
              </a:ext>
            </a:extLst>
          </p:cNvPr>
          <p:cNvSpPr/>
          <p:nvPr/>
        </p:nvSpPr>
        <p:spPr>
          <a:xfrm>
            <a:off x="11343194" y="3983102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5814212E-C2F1-13A2-82A9-52615DEADE7B}"/>
              </a:ext>
            </a:extLst>
          </p:cNvPr>
          <p:cNvGrpSpPr/>
          <p:nvPr/>
        </p:nvGrpSpPr>
        <p:grpSpPr>
          <a:xfrm>
            <a:off x="476120" y="1370899"/>
            <a:ext cx="5859519" cy="4447339"/>
            <a:chOff x="476120" y="1370899"/>
            <a:chExt cx="5859519" cy="4447339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33EB050E-261B-76FB-2F2B-EBAA7CC33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34227" r="-5320" b="9211"/>
            <a:stretch/>
          </p:blipFill>
          <p:spPr>
            <a:xfrm>
              <a:off x="1522978" y="2026765"/>
              <a:ext cx="3381196" cy="3690029"/>
            </a:xfrm>
            <a:prstGeom prst="rect">
              <a:avLst/>
            </a:prstGeom>
          </p:spPr>
        </p:pic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49F76674-A432-1F85-4E92-FE40AF8ADB61}"/>
                </a:ext>
              </a:extLst>
            </p:cNvPr>
            <p:cNvGrpSpPr/>
            <p:nvPr/>
          </p:nvGrpSpPr>
          <p:grpSpPr>
            <a:xfrm>
              <a:off x="5332163" y="1370899"/>
              <a:ext cx="1003476" cy="1827533"/>
              <a:chOff x="4783207" y="1383513"/>
              <a:chExt cx="1003476" cy="1827533"/>
            </a:xfrm>
          </p:grpSpPr>
          <p:pic>
            <p:nvPicPr>
              <p:cNvPr id="64" name="Kuva 63">
                <a:extLst>
                  <a:ext uri="{FF2B5EF4-FFF2-40B4-BE49-F238E27FC236}">
                    <a16:creationId xmlns:a16="http://schemas.microsoft.com/office/drawing/2014/main" id="{73A9301B-01AD-C286-F48E-97FEB7FB7F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4783207" y="1383513"/>
                <a:ext cx="881218" cy="1827533"/>
              </a:xfrm>
              <a:prstGeom prst="rect">
                <a:avLst/>
              </a:prstGeom>
            </p:spPr>
          </p:pic>
          <p:pic>
            <p:nvPicPr>
              <p:cNvPr id="65" name="Kuva 64">
                <a:extLst>
                  <a:ext uri="{FF2B5EF4-FFF2-40B4-BE49-F238E27FC236}">
                    <a16:creationId xmlns:a16="http://schemas.microsoft.com/office/drawing/2014/main" id="{AD2CDF13-A8B4-921A-535A-5D9FAF7634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4893743" y="1999966"/>
                <a:ext cx="892940" cy="945162"/>
              </a:xfrm>
              <a:prstGeom prst="rect">
                <a:avLst/>
              </a:prstGeom>
            </p:spPr>
          </p:pic>
        </p:grpSp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84A4F210-BC1B-34DD-CF69-E4BF3D22397A}"/>
                </a:ext>
              </a:extLst>
            </p:cNvPr>
            <p:cNvGrpSpPr/>
            <p:nvPr/>
          </p:nvGrpSpPr>
          <p:grpSpPr>
            <a:xfrm>
              <a:off x="3132565" y="3718843"/>
              <a:ext cx="2864466" cy="877622"/>
              <a:chOff x="3179074" y="2812654"/>
              <a:chExt cx="2864466" cy="877622"/>
            </a:xfrm>
          </p:grpSpPr>
          <p:sp>
            <p:nvSpPr>
              <p:cNvPr id="57" name="Suorakulmio 56">
                <a:extLst>
                  <a:ext uri="{FF2B5EF4-FFF2-40B4-BE49-F238E27FC236}">
                    <a16:creationId xmlns:a16="http://schemas.microsoft.com/office/drawing/2014/main" id="{1FA7B550-091B-1C7F-5B6B-021965FA3B18}"/>
                  </a:ext>
                </a:extLst>
              </p:cNvPr>
              <p:cNvSpPr/>
              <p:nvPr/>
            </p:nvSpPr>
            <p:spPr>
              <a:xfrm>
                <a:off x="3605079" y="2812654"/>
                <a:ext cx="23168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cxnSp>
            <p:nvCxnSpPr>
              <p:cNvPr id="58" name="Suora yhdysviiva 57">
                <a:extLst>
                  <a:ext uri="{FF2B5EF4-FFF2-40B4-BE49-F238E27FC236}">
                    <a16:creationId xmlns:a16="http://schemas.microsoft.com/office/drawing/2014/main" id="{504A5822-C724-47D6-B82E-25B34530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9074" y="3091107"/>
                <a:ext cx="2645251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693BA158-E0BB-5C3C-86F8-95F81113C902}"/>
                  </a:ext>
                </a:extLst>
              </p:cNvPr>
              <p:cNvSpPr/>
              <p:nvPr/>
            </p:nvSpPr>
            <p:spPr>
              <a:xfrm>
                <a:off x="3949017" y="3524077"/>
                <a:ext cx="1156196" cy="1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6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rgbClr val="00A3DA"/>
                  </a:solidFill>
                </a:endParaRPr>
              </a:p>
            </p:txBody>
          </p:sp>
          <p:sp>
            <p:nvSpPr>
              <p:cNvPr id="61" name="Otsikko 4">
                <a:extLst>
                  <a:ext uri="{FF2B5EF4-FFF2-40B4-BE49-F238E27FC236}">
                    <a16:creationId xmlns:a16="http://schemas.microsoft.com/office/drawing/2014/main" id="{EA144EC3-D4EE-E3F2-2AE7-8F27C6C3B5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7990" y="3129227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62" name="Suorakulmio 61">
                <a:extLst>
                  <a:ext uri="{FF2B5EF4-FFF2-40B4-BE49-F238E27FC236}">
                    <a16:creationId xmlns:a16="http://schemas.microsoft.com/office/drawing/2014/main" id="{191DCD38-C878-F816-83C4-B9A684B0FC2A}"/>
                  </a:ext>
                </a:extLst>
              </p:cNvPr>
              <p:cNvSpPr/>
              <p:nvPr/>
            </p:nvSpPr>
            <p:spPr>
              <a:xfrm>
                <a:off x="4889958" y="3516815"/>
                <a:ext cx="1039173" cy="1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6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rgbClr val="00A3DA"/>
                  </a:solidFill>
                </a:endParaRPr>
              </a:p>
            </p:txBody>
          </p:sp>
          <p:sp>
            <p:nvSpPr>
              <p:cNvPr id="63" name="Otsikko 4">
                <a:extLst>
                  <a:ext uri="{FF2B5EF4-FFF2-40B4-BE49-F238E27FC236}">
                    <a16:creationId xmlns:a16="http://schemas.microsoft.com/office/drawing/2014/main" id="{41503B40-80DB-B52D-EC72-E939F58956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9471" y="3136052"/>
                <a:ext cx="954069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-21</a:t>
                </a:r>
              </a:p>
            </p:txBody>
          </p:sp>
        </p:grp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1A3B0892-D80F-1F66-D78E-62C35EBD1E71}"/>
                </a:ext>
              </a:extLst>
            </p:cNvPr>
            <p:cNvSpPr/>
            <p:nvPr/>
          </p:nvSpPr>
          <p:spPr>
            <a:xfrm>
              <a:off x="3005648" y="1524485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3F7D4E08-CEFB-EB35-BCD9-AD1D37B7E193}"/>
                </a:ext>
              </a:extLst>
            </p:cNvPr>
            <p:cNvGrpSpPr/>
            <p:nvPr/>
          </p:nvGrpSpPr>
          <p:grpSpPr>
            <a:xfrm>
              <a:off x="3287575" y="1848223"/>
              <a:ext cx="2308562" cy="603048"/>
              <a:chOff x="3922008" y="2244498"/>
              <a:chExt cx="2308562" cy="603048"/>
            </a:xfrm>
          </p:grpSpPr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05A1A17E-F301-89F4-AAAC-14A6087CD1A4}"/>
                  </a:ext>
                </a:extLst>
              </p:cNvPr>
              <p:cNvSpPr/>
              <p:nvPr/>
            </p:nvSpPr>
            <p:spPr>
              <a:xfrm>
                <a:off x="3922008" y="2653842"/>
                <a:ext cx="1156196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80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0" name="Otsikko 4">
                <a:extLst>
                  <a:ext uri="{FF2B5EF4-FFF2-40B4-BE49-F238E27FC236}">
                    <a16:creationId xmlns:a16="http://schemas.microsoft.com/office/drawing/2014/main" id="{A256ADBC-34C3-7D04-A012-9D2990909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9296" y="2250006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55" name="Suorakulmio 54">
                <a:extLst>
                  <a:ext uri="{FF2B5EF4-FFF2-40B4-BE49-F238E27FC236}">
                    <a16:creationId xmlns:a16="http://schemas.microsoft.com/office/drawing/2014/main" id="{12A1BF81-47FB-E59D-DCF0-EB4A577C8CD2}"/>
                  </a:ext>
                </a:extLst>
              </p:cNvPr>
              <p:cNvSpPr/>
              <p:nvPr/>
            </p:nvSpPr>
            <p:spPr>
              <a:xfrm>
                <a:off x="5191397" y="2656725"/>
                <a:ext cx="1039173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80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6" name="Otsikko 4">
                <a:extLst>
                  <a:ext uri="{FF2B5EF4-FFF2-40B4-BE49-F238E27FC236}">
                    <a16:creationId xmlns:a16="http://schemas.microsoft.com/office/drawing/2014/main" id="{80EE8804-1592-96E6-A878-161562FE02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7082" y="2244498"/>
                <a:ext cx="1027929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-14</a:t>
                </a:r>
              </a:p>
            </p:txBody>
          </p: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2DDF88EE-3DF2-35C9-FA68-D66FB6C16B1C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21" y="1803687"/>
              <a:ext cx="2037454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FC905977-A46E-C047-60B4-383AE7CB5F61}"/>
                </a:ext>
              </a:extLst>
            </p:cNvPr>
            <p:cNvGrpSpPr/>
            <p:nvPr/>
          </p:nvGrpSpPr>
          <p:grpSpPr>
            <a:xfrm>
              <a:off x="3630243" y="2817064"/>
              <a:ext cx="1760336" cy="804286"/>
              <a:chOff x="21751" y="3985994"/>
              <a:chExt cx="1760336" cy="804286"/>
            </a:xfrm>
          </p:grpSpPr>
          <p:sp>
            <p:nvSpPr>
              <p:cNvPr id="43" name="Otsikko 4">
                <a:extLst>
                  <a:ext uri="{FF2B5EF4-FFF2-40B4-BE49-F238E27FC236}">
                    <a16:creationId xmlns:a16="http://schemas.microsoft.com/office/drawing/2014/main" id="{FB6D792C-E2FE-4DF5-8024-38C4DF8DCC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675" y="4224565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-28</a:t>
                </a:r>
              </a:p>
            </p:txBody>
          </p:sp>
          <p:sp>
            <p:nvSpPr>
              <p:cNvPr id="44" name="Suorakulmio 43">
                <a:extLst>
                  <a:ext uri="{FF2B5EF4-FFF2-40B4-BE49-F238E27FC236}">
                    <a16:creationId xmlns:a16="http://schemas.microsoft.com/office/drawing/2014/main" id="{72B91329-CF59-FCE7-5329-AC2F05F882D5}"/>
                  </a:ext>
                </a:extLst>
              </p:cNvPr>
              <p:cNvSpPr/>
              <p:nvPr/>
            </p:nvSpPr>
            <p:spPr>
              <a:xfrm>
                <a:off x="953014" y="4585474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45" name="Suora yhdysviiva 44">
                <a:extLst>
                  <a:ext uri="{FF2B5EF4-FFF2-40B4-BE49-F238E27FC236}">
                    <a16:creationId xmlns:a16="http://schemas.microsoft.com/office/drawing/2014/main" id="{90D5676F-9465-1554-EE62-EE29A1628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1" y="4239695"/>
                <a:ext cx="1620052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Suorakulmio 45">
                <a:extLst>
                  <a:ext uri="{FF2B5EF4-FFF2-40B4-BE49-F238E27FC236}">
                    <a16:creationId xmlns:a16="http://schemas.microsoft.com/office/drawing/2014/main" id="{E51DA806-A29E-32C1-EE75-A3963218528F}"/>
                  </a:ext>
                </a:extLst>
              </p:cNvPr>
              <p:cNvSpPr/>
              <p:nvPr/>
            </p:nvSpPr>
            <p:spPr>
              <a:xfrm>
                <a:off x="159081" y="3985994"/>
                <a:ext cx="1567501" cy="27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Kainuun Yrittäjät</a:t>
                </a:r>
              </a:p>
            </p:txBody>
          </p:sp>
          <p:sp>
            <p:nvSpPr>
              <p:cNvPr id="47" name="Otsikko 4">
                <a:extLst>
                  <a:ext uri="{FF2B5EF4-FFF2-40B4-BE49-F238E27FC236}">
                    <a16:creationId xmlns:a16="http://schemas.microsoft.com/office/drawing/2014/main" id="{8DAF76BB-67EF-7898-CAE8-54AAD14985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947" y="421868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8" name="Suorakulmio 47">
                <a:extLst>
                  <a:ext uri="{FF2B5EF4-FFF2-40B4-BE49-F238E27FC236}">
                    <a16:creationId xmlns:a16="http://schemas.microsoft.com/office/drawing/2014/main" id="{00C764D7-3B14-C238-A4FD-7D8154B1DD60}"/>
                  </a:ext>
                </a:extLst>
              </p:cNvPr>
              <p:cNvSpPr/>
              <p:nvPr/>
            </p:nvSpPr>
            <p:spPr>
              <a:xfrm>
                <a:off x="316228" y="4579597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9BB6E838-278C-9C8C-09BC-CE2DE5754E02}"/>
                </a:ext>
              </a:extLst>
            </p:cNvPr>
            <p:cNvGrpSpPr/>
            <p:nvPr/>
          </p:nvGrpSpPr>
          <p:grpSpPr>
            <a:xfrm>
              <a:off x="641271" y="2525754"/>
              <a:ext cx="2139263" cy="984609"/>
              <a:chOff x="516925" y="4991729"/>
              <a:chExt cx="2139263" cy="984609"/>
            </a:xfrm>
          </p:grpSpPr>
          <p:cxnSp>
            <p:nvCxnSpPr>
              <p:cNvPr id="37" name="Suora yhdysviiva 36">
                <a:extLst>
                  <a:ext uri="{FF2B5EF4-FFF2-40B4-BE49-F238E27FC236}">
                    <a16:creationId xmlns:a16="http://schemas.microsoft.com/office/drawing/2014/main" id="{B965808A-5F9D-4139-C16E-850B7C64A9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uorakulmio 37">
                <a:extLst>
                  <a:ext uri="{FF2B5EF4-FFF2-40B4-BE49-F238E27FC236}">
                    <a16:creationId xmlns:a16="http://schemas.microsoft.com/office/drawing/2014/main" id="{EE8A7FB1-FAA3-8DBD-CA53-A288CD5241C1}"/>
                  </a:ext>
                </a:extLst>
              </p:cNvPr>
              <p:cNvSpPr/>
              <p:nvPr/>
            </p:nvSpPr>
            <p:spPr>
              <a:xfrm>
                <a:off x="520153" y="4991729"/>
                <a:ext cx="17134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39" name="Otsikko 4">
                <a:extLst>
                  <a:ext uri="{FF2B5EF4-FFF2-40B4-BE49-F238E27FC236}">
                    <a16:creationId xmlns:a16="http://schemas.microsoft.com/office/drawing/2014/main" id="{206C1457-39E7-3F37-721C-720528FA40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-15</a:t>
                </a:r>
              </a:p>
            </p:txBody>
          </p:sp>
          <p:sp>
            <p:nvSpPr>
              <p:cNvPr id="40" name="Suorakulmio 39">
                <a:extLst>
                  <a:ext uri="{FF2B5EF4-FFF2-40B4-BE49-F238E27FC236}">
                    <a16:creationId xmlns:a16="http://schemas.microsoft.com/office/drawing/2014/main" id="{2D77F687-4B6B-9CF8-AED9-B61263951284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Otsikko 4">
                <a:extLst>
                  <a:ext uri="{FF2B5EF4-FFF2-40B4-BE49-F238E27FC236}">
                    <a16:creationId xmlns:a16="http://schemas.microsoft.com/office/drawing/2014/main" id="{E2A4620D-9726-B936-558D-A6C51506BE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42" name="Suorakulmio 41">
                <a:extLst>
                  <a:ext uri="{FF2B5EF4-FFF2-40B4-BE49-F238E27FC236}">
                    <a16:creationId xmlns:a16="http://schemas.microsoft.com/office/drawing/2014/main" id="{B91C2374-3A2A-AC97-8671-D6E5445BE08F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7BC351A6-CBB4-E06C-5CAE-87BF3F15496D}"/>
                </a:ext>
              </a:extLst>
            </p:cNvPr>
            <p:cNvGrpSpPr/>
            <p:nvPr/>
          </p:nvGrpSpPr>
          <p:grpSpPr>
            <a:xfrm>
              <a:off x="476120" y="3890455"/>
              <a:ext cx="2139263" cy="808344"/>
              <a:chOff x="516925" y="5167994"/>
              <a:chExt cx="2139263" cy="808344"/>
            </a:xfrm>
          </p:grpSpPr>
          <p:cxnSp>
            <p:nvCxnSpPr>
              <p:cNvPr id="31" name="Suora yhdysviiva 30">
                <a:extLst>
                  <a:ext uri="{FF2B5EF4-FFF2-40B4-BE49-F238E27FC236}">
                    <a16:creationId xmlns:a16="http://schemas.microsoft.com/office/drawing/2014/main" id="{F13D9C13-86DD-B4A2-2B02-05E1A2CDC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Suorakulmio 31">
                <a:extLst>
                  <a:ext uri="{FF2B5EF4-FFF2-40B4-BE49-F238E27FC236}">
                    <a16:creationId xmlns:a16="http://schemas.microsoft.com/office/drawing/2014/main" id="{012C1E55-BA8F-7796-BC33-D7D3BF43C996}"/>
                  </a:ext>
                </a:extLst>
              </p:cNvPr>
              <p:cNvSpPr/>
              <p:nvPr/>
            </p:nvSpPr>
            <p:spPr>
              <a:xfrm>
                <a:off x="520153" y="5167994"/>
                <a:ext cx="187858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Keski-Suomen Yrittäjät</a:t>
                </a:r>
              </a:p>
            </p:txBody>
          </p:sp>
          <p:sp>
            <p:nvSpPr>
              <p:cNvPr id="33" name="Otsikko 4">
                <a:extLst>
                  <a:ext uri="{FF2B5EF4-FFF2-40B4-BE49-F238E27FC236}">
                    <a16:creationId xmlns:a16="http://schemas.microsoft.com/office/drawing/2014/main" id="{F1A8C27B-A4A0-C9ED-7407-8299503DB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-15</a:t>
                </a:r>
              </a:p>
            </p:txBody>
          </p:sp>
          <p:sp>
            <p:nvSpPr>
              <p:cNvPr id="34" name="Suorakulmio 33">
                <a:extLst>
                  <a:ext uri="{FF2B5EF4-FFF2-40B4-BE49-F238E27FC236}">
                    <a16:creationId xmlns:a16="http://schemas.microsoft.com/office/drawing/2014/main" id="{FB17078E-C2ED-15FD-F006-F31D2A02E808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Otsikko 4">
                <a:extLst>
                  <a:ext uri="{FF2B5EF4-FFF2-40B4-BE49-F238E27FC236}">
                    <a16:creationId xmlns:a16="http://schemas.microsoft.com/office/drawing/2014/main" id="{F3339624-0846-6F63-C97E-0A3F927372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36" name="Suorakulmio 35">
                <a:extLst>
                  <a:ext uri="{FF2B5EF4-FFF2-40B4-BE49-F238E27FC236}">
                    <a16:creationId xmlns:a16="http://schemas.microsoft.com/office/drawing/2014/main" id="{042004D5-C881-CBE8-0D71-208457ED9506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FE9E7485-D3B0-F0F8-E679-D976C5F92C58}"/>
                </a:ext>
              </a:extLst>
            </p:cNvPr>
            <p:cNvGrpSpPr/>
            <p:nvPr/>
          </p:nvGrpSpPr>
          <p:grpSpPr>
            <a:xfrm>
              <a:off x="3902508" y="4548229"/>
              <a:ext cx="1651893" cy="977479"/>
              <a:chOff x="229254" y="3812801"/>
              <a:chExt cx="1651893" cy="977479"/>
            </a:xfrm>
          </p:grpSpPr>
          <p:sp>
            <p:nvSpPr>
              <p:cNvPr id="22" name="Otsikko 4">
                <a:extLst>
                  <a:ext uri="{FF2B5EF4-FFF2-40B4-BE49-F238E27FC236}">
                    <a16:creationId xmlns:a16="http://schemas.microsoft.com/office/drawing/2014/main" id="{8A5F6E60-672B-707B-DDA3-5EAA2440C9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735" y="4224565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-25</a:t>
                </a:r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9E52BE96-264C-11E7-BFD9-CB4DF8051334}"/>
                  </a:ext>
                </a:extLst>
              </p:cNvPr>
              <p:cNvSpPr/>
              <p:nvPr/>
            </p:nvSpPr>
            <p:spPr>
              <a:xfrm>
                <a:off x="1052074" y="4585474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24" name="Suora yhdysviiva 23">
                <a:extLst>
                  <a:ext uri="{FF2B5EF4-FFF2-40B4-BE49-F238E27FC236}">
                    <a16:creationId xmlns:a16="http://schemas.microsoft.com/office/drawing/2014/main" id="{1612C75E-C17D-8B2B-F2AA-4F02085896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54" y="4239695"/>
                <a:ext cx="1511609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orakulmio 27">
                <a:extLst>
                  <a:ext uri="{FF2B5EF4-FFF2-40B4-BE49-F238E27FC236}">
                    <a16:creationId xmlns:a16="http://schemas.microsoft.com/office/drawing/2014/main" id="{893EB458-77F6-EBFB-57FB-2292EBAAA9C9}"/>
                  </a:ext>
                </a:extLst>
              </p:cNvPr>
              <p:cNvSpPr/>
              <p:nvPr/>
            </p:nvSpPr>
            <p:spPr>
              <a:xfrm>
                <a:off x="273269" y="3812801"/>
                <a:ext cx="15675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29" name="Otsikko 4">
                <a:extLst>
                  <a:ext uri="{FF2B5EF4-FFF2-40B4-BE49-F238E27FC236}">
                    <a16:creationId xmlns:a16="http://schemas.microsoft.com/office/drawing/2014/main" id="{E68FDFFE-C492-E732-719F-03088E273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007" y="421868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  <p:sp>
            <p:nvSpPr>
              <p:cNvPr id="30" name="Suorakulmio 29">
                <a:extLst>
                  <a:ext uri="{FF2B5EF4-FFF2-40B4-BE49-F238E27FC236}">
                    <a16:creationId xmlns:a16="http://schemas.microsoft.com/office/drawing/2014/main" id="{07273661-765A-BE06-F89B-392D96B9B270}"/>
                  </a:ext>
                </a:extLst>
              </p:cNvPr>
              <p:cNvSpPr/>
              <p:nvPr/>
            </p:nvSpPr>
            <p:spPr>
              <a:xfrm>
                <a:off x="415288" y="4579597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CAD41FD2-193A-7E98-A246-8EA6CFC76991}"/>
                </a:ext>
              </a:extLst>
            </p:cNvPr>
            <p:cNvGrpSpPr/>
            <p:nvPr/>
          </p:nvGrpSpPr>
          <p:grpSpPr>
            <a:xfrm>
              <a:off x="948970" y="5009894"/>
              <a:ext cx="2139263" cy="808344"/>
              <a:chOff x="516925" y="5167994"/>
              <a:chExt cx="2139263" cy="808344"/>
            </a:xfrm>
          </p:grpSpPr>
          <p:cxnSp>
            <p:nvCxnSpPr>
              <p:cNvPr id="16" name="Suora yhdysviiva 15">
                <a:extLst>
                  <a:ext uri="{FF2B5EF4-FFF2-40B4-BE49-F238E27FC236}">
                    <a16:creationId xmlns:a16="http://schemas.microsoft.com/office/drawing/2014/main" id="{8A065E79-FA2C-13A7-8BD2-7D32911F3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23C0B6CE-B53A-DFCA-1541-0BF1EE84B2BD}"/>
                  </a:ext>
                </a:extLst>
              </p:cNvPr>
              <p:cNvSpPr/>
              <p:nvPr/>
            </p:nvSpPr>
            <p:spPr>
              <a:xfrm>
                <a:off x="520153" y="5167994"/>
                <a:ext cx="1567501" cy="27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Etelä-Savon Yrittäjät</a:t>
                </a:r>
              </a:p>
            </p:txBody>
          </p:sp>
          <p:sp>
            <p:nvSpPr>
              <p:cNvPr id="18" name="Otsikko 4">
                <a:extLst>
                  <a:ext uri="{FF2B5EF4-FFF2-40B4-BE49-F238E27FC236}">
                    <a16:creationId xmlns:a16="http://schemas.microsoft.com/office/drawing/2014/main" id="{EEC55164-804D-6D50-1B3C-CD80C364F8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</a:p>
            </p:txBody>
          </p:sp>
          <p:sp>
            <p:nvSpPr>
              <p:cNvPr id="19" name="Suorakulmio 18">
                <a:extLst>
                  <a:ext uri="{FF2B5EF4-FFF2-40B4-BE49-F238E27FC236}">
                    <a16:creationId xmlns:a16="http://schemas.microsoft.com/office/drawing/2014/main" id="{5DA0BDB8-349D-3E91-E19F-B7C3B12EB641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Otsikko 4">
                <a:extLst>
                  <a:ext uri="{FF2B5EF4-FFF2-40B4-BE49-F238E27FC236}">
                    <a16:creationId xmlns:a16="http://schemas.microsoft.com/office/drawing/2014/main" id="{7EDE043B-AAE4-01AE-0133-26C63114B8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30DD71FC-9AC1-1EFE-569D-0158AB34D615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62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5A474671-E43F-48A2-B790-C578EBD064B5}"/>
              </a:ext>
            </a:extLst>
          </p:cNvPr>
          <p:cNvSpPr/>
          <p:nvPr/>
        </p:nvSpPr>
        <p:spPr>
          <a:xfrm>
            <a:off x="372088" y="1225369"/>
            <a:ext cx="5930333" cy="6586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investointien arvon sekä tuotannon ja tuotteiden kehityksestä ensi vuonna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INVESTOINTIEN ARVO JA INNOVAATIOT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Ryhmä 1">
            <a:extLst>
              <a:ext uri="{FF2B5EF4-FFF2-40B4-BE49-F238E27FC236}">
                <a16:creationId xmlns:a16="http://schemas.microsoft.com/office/drawing/2014/main" id="{EAF541C4-A4A0-8813-B351-B95A3F64D26A}"/>
              </a:ext>
            </a:extLst>
          </p:cNvPr>
          <p:cNvGrpSpPr/>
          <p:nvPr/>
        </p:nvGrpSpPr>
        <p:grpSpPr>
          <a:xfrm>
            <a:off x="609034" y="1373063"/>
            <a:ext cx="11288731" cy="4755544"/>
            <a:chOff x="609034" y="1373063"/>
            <a:chExt cx="11288731" cy="4755544"/>
          </a:xfrm>
        </p:grpSpPr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D594EDCD-7FDF-A5BD-22D3-EE4B10CBAD25}"/>
                </a:ext>
              </a:extLst>
            </p:cNvPr>
            <p:cNvGrpSpPr/>
            <p:nvPr/>
          </p:nvGrpSpPr>
          <p:grpSpPr>
            <a:xfrm>
              <a:off x="609034" y="1373063"/>
              <a:ext cx="11288731" cy="4538240"/>
              <a:chOff x="609034" y="1373063"/>
              <a:chExt cx="11288731" cy="4538240"/>
            </a:xfrm>
          </p:grpSpPr>
          <p:pic>
            <p:nvPicPr>
              <p:cNvPr id="14" name="Kuva 13">
                <a:extLst>
                  <a:ext uri="{FF2B5EF4-FFF2-40B4-BE49-F238E27FC236}">
                    <a16:creationId xmlns:a16="http://schemas.microsoft.com/office/drawing/2014/main" id="{888D0B8D-C17C-88FD-BE87-B93429219A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2259606" y="1449757"/>
                <a:ext cx="4088142" cy="4461546"/>
              </a:xfrm>
              <a:prstGeom prst="rect">
                <a:avLst/>
              </a:prstGeom>
            </p:spPr>
          </p:pic>
          <p:grpSp>
            <p:nvGrpSpPr>
              <p:cNvPr id="15" name="Ryhmä 14">
                <a:extLst>
                  <a:ext uri="{FF2B5EF4-FFF2-40B4-BE49-F238E27FC236}">
                    <a16:creationId xmlns:a16="http://schemas.microsoft.com/office/drawing/2014/main" id="{AD01413D-DD58-850E-AFCF-B6F1DF3F0734}"/>
                  </a:ext>
                </a:extLst>
              </p:cNvPr>
              <p:cNvGrpSpPr/>
              <p:nvPr/>
            </p:nvGrpSpPr>
            <p:grpSpPr>
              <a:xfrm>
                <a:off x="10700586" y="1373063"/>
                <a:ext cx="1197179" cy="2180305"/>
                <a:chOff x="5231360" y="1187416"/>
                <a:chExt cx="1003476" cy="1827533"/>
              </a:xfrm>
            </p:grpSpPr>
            <p:pic>
              <p:nvPicPr>
                <p:cNvPr id="65" name="Kuva 64">
                  <a:extLst>
                    <a:ext uri="{FF2B5EF4-FFF2-40B4-BE49-F238E27FC236}">
                      <a16:creationId xmlns:a16="http://schemas.microsoft.com/office/drawing/2014/main" id="{5FBF4655-7772-8240-F723-7B99F304A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22" r="14436" b="5167"/>
                <a:stretch/>
              </p:blipFill>
              <p:spPr>
                <a:xfrm>
                  <a:off x="5231360" y="1187416"/>
                  <a:ext cx="881218" cy="1827533"/>
                </a:xfrm>
                <a:prstGeom prst="rect">
                  <a:avLst/>
                </a:prstGeom>
              </p:spPr>
            </p:pic>
            <p:pic>
              <p:nvPicPr>
                <p:cNvPr id="66" name="Kuva 65">
                  <a:extLst>
                    <a:ext uri="{FF2B5EF4-FFF2-40B4-BE49-F238E27FC236}">
                      <a16:creationId xmlns:a16="http://schemas.microsoft.com/office/drawing/2014/main" id="{CA50ADAD-C483-9E0C-E2CD-3951F86A5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006" t="34227" r="-5320" b="9211"/>
                <a:stretch/>
              </p:blipFill>
              <p:spPr>
                <a:xfrm>
                  <a:off x="5341896" y="1803869"/>
                  <a:ext cx="892940" cy="94516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Ryhmä 15">
                <a:extLst>
                  <a:ext uri="{FF2B5EF4-FFF2-40B4-BE49-F238E27FC236}">
                    <a16:creationId xmlns:a16="http://schemas.microsoft.com/office/drawing/2014/main" id="{B3905A7F-D0F3-C799-8A38-3022C2CF86B5}"/>
                  </a:ext>
                </a:extLst>
              </p:cNvPr>
              <p:cNvGrpSpPr/>
              <p:nvPr/>
            </p:nvGrpSpPr>
            <p:grpSpPr>
              <a:xfrm>
                <a:off x="7994223" y="1591975"/>
                <a:ext cx="3251304" cy="1328308"/>
                <a:chOff x="8241199" y="1732840"/>
                <a:chExt cx="3251304" cy="1328308"/>
              </a:xfrm>
            </p:grpSpPr>
            <p:grpSp>
              <p:nvGrpSpPr>
                <p:cNvPr id="58" name="Ryhmä 57">
                  <a:extLst>
                    <a:ext uri="{FF2B5EF4-FFF2-40B4-BE49-F238E27FC236}">
                      <a16:creationId xmlns:a16="http://schemas.microsoft.com/office/drawing/2014/main" id="{089EB523-38C9-34AE-42CE-151247D0AD82}"/>
                    </a:ext>
                  </a:extLst>
                </p:cNvPr>
                <p:cNvGrpSpPr/>
                <p:nvPr/>
              </p:nvGrpSpPr>
              <p:grpSpPr>
                <a:xfrm>
                  <a:off x="8241199" y="1732840"/>
                  <a:ext cx="3251304" cy="334675"/>
                  <a:chOff x="5986564" y="2814851"/>
                  <a:chExt cx="5092008" cy="538649"/>
                </a:xfrm>
              </p:grpSpPr>
              <p:sp>
                <p:nvSpPr>
                  <p:cNvPr id="63" name="Suorakulmio 62">
                    <a:extLst>
                      <a:ext uri="{FF2B5EF4-FFF2-40B4-BE49-F238E27FC236}">
                        <a16:creationId xmlns:a16="http://schemas.microsoft.com/office/drawing/2014/main" id="{91D9241E-70F0-0E47-A7DD-9A2502D03644}"/>
                      </a:ext>
                    </a:extLst>
                  </p:cNvPr>
                  <p:cNvSpPr/>
                  <p:nvPr/>
                </p:nvSpPr>
                <p:spPr>
                  <a:xfrm>
                    <a:off x="5986564" y="2814851"/>
                    <a:ext cx="2786634" cy="49535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r">
                      <a:defRPr/>
                    </a:pPr>
                    <a:r>
                      <a:rPr lang="fi-FI" sz="14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KOKO MAA</a:t>
                    </a:r>
                  </a:p>
                </p:txBody>
              </p:sp>
              <p:cxnSp>
                <p:nvCxnSpPr>
                  <p:cNvPr id="64" name="Suora yhdysviiva 63">
                    <a:extLst>
                      <a:ext uri="{FF2B5EF4-FFF2-40B4-BE49-F238E27FC236}">
                        <a16:creationId xmlns:a16="http://schemas.microsoft.com/office/drawing/2014/main" id="{CDD445B2-E276-DC54-05D8-9E3A1F4A30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64813" y="3353500"/>
                    <a:ext cx="3913759" cy="0"/>
                  </a:xfrm>
                  <a:prstGeom prst="line">
                    <a:avLst/>
                  </a:prstGeom>
                  <a:ln w="12700" cmpd="sng">
                    <a:solidFill>
                      <a:srgbClr val="3F3F3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Otsikko 4">
                  <a:extLst>
                    <a:ext uri="{FF2B5EF4-FFF2-40B4-BE49-F238E27FC236}">
                      <a16:creationId xmlns:a16="http://schemas.microsoft.com/office/drawing/2014/main" id="{EB517E7A-577D-AFBE-193B-06835459CC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34205" y="208908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-13</a:t>
                  </a:r>
                </a:p>
              </p:txBody>
            </p:sp>
            <p:sp>
              <p:nvSpPr>
                <p:cNvPr id="60" name="Suorakulmio 59">
                  <a:extLst>
                    <a:ext uri="{FF2B5EF4-FFF2-40B4-BE49-F238E27FC236}">
                      <a16:creationId xmlns:a16="http://schemas.microsoft.com/office/drawing/2014/main" id="{BED106E6-3F83-1F5B-FB49-FCB35D8322B9}"/>
                    </a:ext>
                  </a:extLst>
                </p:cNvPr>
                <p:cNvSpPr/>
                <p:nvPr/>
              </p:nvSpPr>
              <p:spPr>
                <a:xfrm>
                  <a:off x="8934205" y="248188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rgbClr val="535353"/>
                    </a:solidFill>
                  </a:endParaRPr>
                </a:p>
              </p:txBody>
            </p:sp>
            <p:sp>
              <p:nvSpPr>
                <p:cNvPr id="61" name="Otsikko 4">
                  <a:extLst>
                    <a:ext uri="{FF2B5EF4-FFF2-40B4-BE49-F238E27FC236}">
                      <a16:creationId xmlns:a16="http://schemas.microsoft.com/office/drawing/2014/main" id="{8ECCF5C9-6511-0EAD-45A6-C8459C8AA55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20496" y="208640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62" name="Suorakulmio 61">
                  <a:extLst>
                    <a:ext uri="{FF2B5EF4-FFF2-40B4-BE49-F238E27FC236}">
                      <a16:creationId xmlns:a16="http://schemas.microsoft.com/office/drawing/2014/main" id="{33928D40-3151-6CDB-FAF4-781C9AAD52D8}"/>
                    </a:ext>
                  </a:extLst>
                </p:cNvPr>
                <p:cNvSpPr/>
                <p:nvPr/>
              </p:nvSpPr>
              <p:spPr>
                <a:xfrm>
                  <a:off x="10020496" y="2476373"/>
                  <a:ext cx="99899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b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fi-FI" sz="800" dirty="0">
                    <a:solidFill>
                      <a:srgbClr val="535353"/>
                    </a:solidFill>
                  </a:endParaRPr>
                </a:p>
              </p:txBody>
            </p:sp>
          </p:grp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B890798F-6F3E-B768-A786-CAB3C1F5E4AB}"/>
                  </a:ext>
                </a:extLst>
              </p:cNvPr>
              <p:cNvGrpSpPr/>
              <p:nvPr/>
            </p:nvGrpSpPr>
            <p:grpSpPr>
              <a:xfrm>
                <a:off x="1019012" y="2243003"/>
                <a:ext cx="2810096" cy="1192493"/>
                <a:chOff x="1844046" y="2470617"/>
                <a:chExt cx="2810096" cy="1192493"/>
              </a:xfrm>
            </p:grpSpPr>
            <p:grpSp>
              <p:nvGrpSpPr>
                <p:cNvPr id="50" name="Ryhmä 49">
                  <a:extLst>
                    <a:ext uri="{FF2B5EF4-FFF2-40B4-BE49-F238E27FC236}">
                      <a16:creationId xmlns:a16="http://schemas.microsoft.com/office/drawing/2014/main" id="{514FBFF0-BB59-7490-3593-D28261FA7A70}"/>
                    </a:ext>
                  </a:extLst>
                </p:cNvPr>
                <p:cNvGrpSpPr/>
                <p:nvPr/>
              </p:nvGrpSpPr>
              <p:grpSpPr>
                <a:xfrm>
                  <a:off x="1870760" y="2470617"/>
                  <a:ext cx="2783382" cy="319420"/>
                  <a:chOff x="780699" y="5015131"/>
                  <a:chExt cx="2783382" cy="319420"/>
                </a:xfrm>
              </p:grpSpPr>
              <p:sp>
                <p:nvSpPr>
                  <p:cNvPr id="56" name="Suorakulmio 55">
                    <a:extLst>
                      <a:ext uri="{FF2B5EF4-FFF2-40B4-BE49-F238E27FC236}">
                        <a16:creationId xmlns:a16="http://schemas.microsoft.com/office/drawing/2014/main" id="{F467386E-3D34-0F44-EEFA-A704EB8F7513}"/>
                      </a:ext>
                    </a:extLst>
                  </p:cNvPr>
                  <p:cNvSpPr/>
                  <p:nvPr/>
                </p:nvSpPr>
                <p:spPr>
                  <a:xfrm>
                    <a:off x="780699" y="5015131"/>
                    <a:ext cx="2356443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Pohjois-Pohjanmaan Yrittäjät</a:t>
                    </a:r>
                  </a:p>
                </p:txBody>
              </p:sp>
              <p:cxnSp>
                <p:nvCxnSpPr>
                  <p:cNvPr id="57" name="Suora yhdysviiva 56">
                    <a:extLst>
                      <a:ext uri="{FF2B5EF4-FFF2-40B4-BE49-F238E27FC236}">
                        <a16:creationId xmlns:a16="http://schemas.microsoft.com/office/drawing/2014/main" id="{5C2F63AD-8AC4-4330-B19D-33A166C5CB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557" y="5334551"/>
                    <a:ext cx="2696524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Otsikko 4">
                  <a:extLst>
                    <a:ext uri="{FF2B5EF4-FFF2-40B4-BE49-F238E27FC236}">
                      <a16:creationId xmlns:a16="http://schemas.microsoft.com/office/drawing/2014/main" id="{723E0C44-F025-31CC-4128-A787E9BE875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4046" y="278953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-9</a:t>
                  </a:r>
                </a:p>
              </p:txBody>
            </p:sp>
            <p:sp>
              <p:nvSpPr>
                <p:cNvPr id="52" name="Suorakulmio 51">
                  <a:extLst>
                    <a:ext uri="{FF2B5EF4-FFF2-40B4-BE49-F238E27FC236}">
                      <a16:creationId xmlns:a16="http://schemas.microsoft.com/office/drawing/2014/main" id="{7E314BE1-ABB6-F3DB-DB46-B7E94740A17A}"/>
                    </a:ext>
                  </a:extLst>
                </p:cNvPr>
                <p:cNvSpPr/>
                <p:nvPr/>
              </p:nvSpPr>
              <p:spPr>
                <a:xfrm>
                  <a:off x="1844046" y="318233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54" name="Otsikko 4">
                  <a:extLst>
                    <a:ext uri="{FF2B5EF4-FFF2-40B4-BE49-F238E27FC236}">
                      <a16:creationId xmlns:a16="http://schemas.microsoft.com/office/drawing/2014/main" id="{BF205CD1-1BB3-6E89-EF1E-1E9B780B9A2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63160" y="278685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" name="Suorakulmio 54">
                  <a:extLst>
                    <a:ext uri="{FF2B5EF4-FFF2-40B4-BE49-F238E27FC236}">
                      <a16:creationId xmlns:a16="http://schemas.microsoft.com/office/drawing/2014/main" id="{0F3293D6-03D6-0465-DB3A-B54E5F20E4E8}"/>
                    </a:ext>
                  </a:extLst>
                </p:cNvPr>
                <p:cNvSpPr/>
                <p:nvPr/>
              </p:nvSpPr>
              <p:spPr>
                <a:xfrm>
                  <a:off x="2863160" y="3176823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Ryhmä 17">
                <a:extLst>
                  <a:ext uri="{FF2B5EF4-FFF2-40B4-BE49-F238E27FC236}">
                    <a16:creationId xmlns:a16="http://schemas.microsoft.com/office/drawing/2014/main" id="{12F8E44D-6C8A-78ED-C8AD-1597A63270E0}"/>
                  </a:ext>
                </a:extLst>
              </p:cNvPr>
              <p:cNvGrpSpPr/>
              <p:nvPr/>
            </p:nvGrpSpPr>
            <p:grpSpPr>
              <a:xfrm>
                <a:off x="4714022" y="2441940"/>
                <a:ext cx="2338249" cy="1173323"/>
                <a:chOff x="6631622" y="2875104"/>
                <a:chExt cx="2338249" cy="1173323"/>
              </a:xfrm>
            </p:grpSpPr>
            <p:cxnSp>
              <p:nvCxnSpPr>
                <p:cNvPr id="43" name="Suora yhdysviiva 42">
                  <a:extLst>
                    <a:ext uri="{FF2B5EF4-FFF2-40B4-BE49-F238E27FC236}">
                      <a16:creationId xmlns:a16="http://schemas.microsoft.com/office/drawing/2014/main" id="{99B9650E-1A90-2523-72ED-6AE63FC220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1622" y="3162776"/>
                  <a:ext cx="2255678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Suorakulmio 43">
                  <a:extLst>
                    <a:ext uri="{FF2B5EF4-FFF2-40B4-BE49-F238E27FC236}">
                      <a16:creationId xmlns:a16="http://schemas.microsoft.com/office/drawing/2014/main" id="{4BCEDCB2-6A32-6F37-70E9-247D110BD7D8}"/>
                    </a:ext>
                  </a:extLst>
                </p:cNvPr>
                <p:cNvSpPr/>
                <p:nvPr/>
              </p:nvSpPr>
              <p:spPr>
                <a:xfrm>
                  <a:off x="6818203" y="2875104"/>
                  <a:ext cx="2142982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Kainuun Yrittäjät</a:t>
                  </a:r>
                </a:p>
              </p:txBody>
            </p:sp>
            <p:sp>
              <p:nvSpPr>
                <p:cNvPr id="45" name="Otsikko 4">
                  <a:extLst>
                    <a:ext uri="{FF2B5EF4-FFF2-40B4-BE49-F238E27FC236}">
                      <a16:creationId xmlns:a16="http://schemas.microsoft.com/office/drawing/2014/main" id="{3A91FB14-0CAB-FFCB-04CE-9874B4334C0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51003" y="3162104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-28</a:t>
                  </a:r>
                </a:p>
              </p:txBody>
            </p:sp>
            <p:sp>
              <p:nvSpPr>
                <p:cNvPr id="47" name="Suorakulmio 46">
                  <a:extLst>
                    <a:ext uri="{FF2B5EF4-FFF2-40B4-BE49-F238E27FC236}">
                      <a16:creationId xmlns:a16="http://schemas.microsoft.com/office/drawing/2014/main" id="{17CA0B83-78E2-E35E-BEBB-5104D0F10863}"/>
                    </a:ext>
                  </a:extLst>
                </p:cNvPr>
                <p:cNvSpPr/>
                <p:nvPr/>
              </p:nvSpPr>
              <p:spPr>
                <a:xfrm>
                  <a:off x="7040593" y="3544360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8" name="Otsikko 4">
                  <a:extLst>
                    <a:ext uri="{FF2B5EF4-FFF2-40B4-BE49-F238E27FC236}">
                      <a16:creationId xmlns:a16="http://schemas.microsoft.com/office/drawing/2014/main" id="{084A37E5-9A3E-29C4-F7E4-BF23D74288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76276" y="316277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-11</a:t>
                  </a:r>
                </a:p>
              </p:txBody>
            </p:sp>
            <p:sp>
              <p:nvSpPr>
                <p:cNvPr id="49" name="Suorakulmio 48">
                  <a:extLst>
                    <a:ext uri="{FF2B5EF4-FFF2-40B4-BE49-F238E27FC236}">
                      <a16:creationId xmlns:a16="http://schemas.microsoft.com/office/drawing/2014/main" id="{6336B2CF-EDA3-C418-6C70-EF4D067408C8}"/>
                    </a:ext>
                  </a:extLst>
                </p:cNvPr>
                <p:cNvSpPr/>
                <p:nvPr/>
              </p:nvSpPr>
              <p:spPr>
                <a:xfrm>
                  <a:off x="7970880" y="3562140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Ryhmä 18">
                <a:extLst>
                  <a:ext uri="{FF2B5EF4-FFF2-40B4-BE49-F238E27FC236}">
                    <a16:creationId xmlns:a16="http://schemas.microsoft.com/office/drawing/2014/main" id="{8B0D746B-246E-DFC1-B382-3753F07F4226}"/>
                  </a:ext>
                </a:extLst>
              </p:cNvPr>
              <p:cNvGrpSpPr/>
              <p:nvPr/>
            </p:nvGrpSpPr>
            <p:grpSpPr>
              <a:xfrm>
                <a:off x="4343400" y="3485144"/>
                <a:ext cx="4934573" cy="1288536"/>
                <a:chOff x="6400176" y="4342980"/>
                <a:chExt cx="4934573" cy="1288536"/>
              </a:xfrm>
            </p:grpSpPr>
            <p:sp>
              <p:nvSpPr>
                <p:cNvPr id="37" name="Suorakulmio 36">
                  <a:extLst>
                    <a:ext uri="{FF2B5EF4-FFF2-40B4-BE49-F238E27FC236}">
                      <a16:creationId xmlns:a16="http://schemas.microsoft.com/office/drawing/2014/main" id="{B1A25E2F-D107-4473-3992-1C4343DCA6D0}"/>
                    </a:ext>
                  </a:extLst>
                </p:cNvPr>
                <p:cNvSpPr/>
                <p:nvPr/>
              </p:nvSpPr>
              <p:spPr>
                <a:xfrm>
                  <a:off x="9017933" y="4342980"/>
                  <a:ext cx="231681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SAVON YRITTÄJÄT</a:t>
                  </a:r>
                </a:p>
              </p:txBody>
            </p:sp>
            <p:cxnSp>
              <p:nvCxnSpPr>
                <p:cNvPr id="38" name="Suora yhdysviiva 37">
                  <a:extLst>
                    <a:ext uri="{FF2B5EF4-FFF2-40B4-BE49-F238E27FC236}">
                      <a16:creationId xmlns:a16="http://schemas.microsoft.com/office/drawing/2014/main" id="{0A18D13A-CD16-4829-D39D-173CE5C3E0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176" y="4667825"/>
                  <a:ext cx="4829458" cy="0"/>
                </a:xfrm>
                <a:prstGeom prst="line">
                  <a:avLst/>
                </a:prstGeom>
                <a:ln w="12700" cmpd="sng">
                  <a:solidFill>
                    <a:srgbClr val="00A3DA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tsikko 4">
                  <a:extLst>
                    <a:ext uri="{FF2B5EF4-FFF2-40B4-BE49-F238E27FC236}">
                      <a16:creationId xmlns:a16="http://schemas.microsoft.com/office/drawing/2014/main" id="{E21BD7D4-2254-7419-C8A5-0ABD7B0AA28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320567" y="4617901"/>
                  <a:ext cx="998991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-27</a:t>
                  </a:r>
                </a:p>
              </p:txBody>
            </p:sp>
            <p:sp>
              <p:nvSpPr>
                <p:cNvPr id="40" name="Suorakulmio 39">
                  <a:extLst>
                    <a:ext uri="{FF2B5EF4-FFF2-40B4-BE49-F238E27FC236}">
                      <a16:creationId xmlns:a16="http://schemas.microsoft.com/office/drawing/2014/main" id="{2AD75A16-8868-B4D5-A3CD-FD78D26D8C08}"/>
                    </a:ext>
                  </a:extLst>
                </p:cNvPr>
                <p:cNvSpPr/>
                <p:nvPr/>
              </p:nvSpPr>
              <p:spPr>
                <a:xfrm>
                  <a:off x="9395640" y="5156798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rgbClr val="00A3DA"/>
                    </a:solidFill>
                  </a:endParaRPr>
                </a:p>
              </p:txBody>
            </p:sp>
            <p:sp>
              <p:nvSpPr>
                <p:cNvPr id="41" name="Otsikko 4">
                  <a:extLst>
                    <a:ext uri="{FF2B5EF4-FFF2-40B4-BE49-F238E27FC236}">
                      <a16:creationId xmlns:a16="http://schemas.microsoft.com/office/drawing/2014/main" id="{BD15287D-BE6C-C551-D3A1-66498922322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514251" y="4617901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42" name="Suorakulmio 41">
                  <a:extLst>
                    <a:ext uri="{FF2B5EF4-FFF2-40B4-BE49-F238E27FC236}">
                      <a16:creationId xmlns:a16="http://schemas.microsoft.com/office/drawing/2014/main" id="{C100FA2B-3860-11C5-9B8E-D84EE386ABB3}"/>
                    </a:ext>
                  </a:extLst>
                </p:cNvPr>
                <p:cNvSpPr/>
                <p:nvPr/>
              </p:nvSpPr>
              <p:spPr>
                <a:xfrm>
                  <a:off x="10335758" y="5145229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rgbClr val="00A3DA"/>
                    </a:solidFill>
                  </a:endParaRPr>
                </a:p>
              </p:txBody>
            </p:sp>
          </p:grpSp>
          <p:grpSp>
            <p:nvGrpSpPr>
              <p:cNvPr id="20" name="Ryhmä 19">
                <a:extLst>
                  <a:ext uri="{FF2B5EF4-FFF2-40B4-BE49-F238E27FC236}">
                    <a16:creationId xmlns:a16="http://schemas.microsoft.com/office/drawing/2014/main" id="{D7D29B87-9219-8A7F-2784-C7359BF32EBA}"/>
                  </a:ext>
                </a:extLst>
              </p:cNvPr>
              <p:cNvGrpSpPr/>
              <p:nvPr/>
            </p:nvGrpSpPr>
            <p:grpSpPr>
              <a:xfrm>
                <a:off x="5034374" y="4181573"/>
                <a:ext cx="2157118" cy="1326266"/>
                <a:chOff x="6812753" y="2722161"/>
                <a:chExt cx="2157118" cy="1326266"/>
              </a:xfrm>
            </p:grpSpPr>
            <p:cxnSp>
              <p:nvCxnSpPr>
                <p:cNvPr id="31" name="Suora yhdysviiva 30">
                  <a:extLst>
                    <a:ext uri="{FF2B5EF4-FFF2-40B4-BE49-F238E27FC236}">
                      <a16:creationId xmlns:a16="http://schemas.microsoft.com/office/drawing/2014/main" id="{9342E6C5-0E40-6539-5500-0A7B5FF8F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372" y="3162776"/>
                  <a:ext cx="1985928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Suorakulmio 31">
                  <a:extLst>
                    <a:ext uri="{FF2B5EF4-FFF2-40B4-BE49-F238E27FC236}">
                      <a16:creationId xmlns:a16="http://schemas.microsoft.com/office/drawing/2014/main" id="{0B270A07-C269-3623-D309-8770BBD8AC29}"/>
                    </a:ext>
                  </a:extLst>
                </p:cNvPr>
                <p:cNvSpPr/>
                <p:nvPr/>
              </p:nvSpPr>
              <p:spPr>
                <a:xfrm>
                  <a:off x="6812753" y="2722161"/>
                  <a:ext cx="21429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Pohjois-Karjalan</a:t>
                  </a:r>
                </a:p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Yrittäjät</a:t>
                  </a:r>
                </a:p>
              </p:txBody>
            </p:sp>
            <p:sp>
              <p:nvSpPr>
                <p:cNvPr id="33" name="Otsikko 4">
                  <a:extLst>
                    <a:ext uri="{FF2B5EF4-FFF2-40B4-BE49-F238E27FC236}">
                      <a16:creationId xmlns:a16="http://schemas.microsoft.com/office/drawing/2014/main" id="{A3937BC4-3932-8D12-2B75-8B3425D75C9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51003" y="3162104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-28</a:t>
                  </a:r>
                </a:p>
              </p:txBody>
            </p:sp>
            <p:sp>
              <p:nvSpPr>
                <p:cNvPr id="34" name="Suorakulmio 33">
                  <a:extLst>
                    <a:ext uri="{FF2B5EF4-FFF2-40B4-BE49-F238E27FC236}">
                      <a16:creationId xmlns:a16="http://schemas.microsoft.com/office/drawing/2014/main" id="{9D3890CD-55CC-BDD0-29E9-BE3B7D2D6307}"/>
                    </a:ext>
                  </a:extLst>
                </p:cNvPr>
                <p:cNvSpPr/>
                <p:nvPr/>
              </p:nvSpPr>
              <p:spPr>
                <a:xfrm>
                  <a:off x="7040593" y="3544360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5" name="Otsikko 4">
                  <a:extLst>
                    <a:ext uri="{FF2B5EF4-FFF2-40B4-BE49-F238E27FC236}">
                      <a16:creationId xmlns:a16="http://schemas.microsoft.com/office/drawing/2014/main" id="{FB64BF2D-8474-C884-3750-6F5D021A36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76276" y="316277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36" name="Suorakulmio 35">
                  <a:extLst>
                    <a:ext uri="{FF2B5EF4-FFF2-40B4-BE49-F238E27FC236}">
                      <a16:creationId xmlns:a16="http://schemas.microsoft.com/office/drawing/2014/main" id="{DDCB0ACE-45D0-A0AB-1CF7-46BE61E20E83}"/>
                    </a:ext>
                  </a:extLst>
                </p:cNvPr>
                <p:cNvSpPr/>
                <p:nvPr/>
              </p:nvSpPr>
              <p:spPr>
                <a:xfrm>
                  <a:off x="7970880" y="3562140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Ryhmä 20">
                <a:extLst>
                  <a:ext uri="{FF2B5EF4-FFF2-40B4-BE49-F238E27FC236}">
                    <a16:creationId xmlns:a16="http://schemas.microsoft.com/office/drawing/2014/main" id="{BE348261-6025-B956-1170-CF14585BA65D}"/>
                  </a:ext>
                </a:extLst>
              </p:cNvPr>
              <p:cNvGrpSpPr/>
              <p:nvPr/>
            </p:nvGrpSpPr>
            <p:grpSpPr>
              <a:xfrm>
                <a:off x="609034" y="3698186"/>
                <a:ext cx="2898572" cy="1144562"/>
                <a:chOff x="1844046" y="2518548"/>
                <a:chExt cx="2898572" cy="1144562"/>
              </a:xfrm>
            </p:grpSpPr>
            <p:grpSp>
              <p:nvGrpSpPr>
                <p:cNvPr id="22" name="Ryhmä 21">
                  <a:extLst>
                    <a:ext uri="{FF2B5EF4-FFF2-40B4-BE49-F238E27FC236}">
                      <a16:creationId xmlns:a16="http://schemas.microsoft.com/office/drawing/2014/main" id="{B5932691-BDBA-232F-374B-5AB7E3CB0896}"/>
                    </a:ext>
                  </a:extLst>
                </p:cNvPr>
                <p:cNvGrpSpPr/>
                <p:nvPr/>
              </p:nvGrpSpPr>
              <p:grpSpPr>
                <a:xfrm>
                  <a:off x="1859223" y="2518548"/>
                  <a:ext cx="2883395" cy="276999"/>
                  <a:chOff x="769162" y="5063062"/>
                  <a:chExt cx="2883395" cy="276999"/>
                </a:xfrm>
              </p:grpSpPr>
              <p:sp>
                <p:nvSpPr>
                  <p:cNvPr id="29" name="Suorakulmio 28">
                    <a:extLst>
                      <a:ext uri="{FF2B5EF4-FFF2-40B4-BE49-F238E27FC236}">
                        <a16:creationId xmlns:a16="http://schemas.microsoft.com/office/drawing/2014/main" id="{DD564654-1101-A1BC-7FC8-21F19321C23C}"/>
                      </a:ext>
                    </a:extLst>
                  </p:cNvPr>
                  <p:cNvSpPr/>
                  <p:nvPr/>
                </p:nvSpPr>
                <p:spPr>
                  <a:xfrm>
                    <a:off x="769162" y="5063062"/>
                    <a:ext cx="1988797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Keski-Suomen Yrittäjät</a:t>
                    </a:r>
                  </a:p>
                </p:txBody>
              </p:sp>
              <p:cxnSp>
                <p:nvCxnSpPr>
                  <p:cNvPr id="30" name="Suora yhdysviiva 29">
                    <a:extLst>
                      <a:ext uri="{FF2B5EF4-FFF2-40B4-BE49-F238E27FC236}">
                        <a16:creationId xmlns:a16="http://schemas.microsoft.com/office/drawing/2014/main" id="{9C8323B5-F1D9-6687-866E-A6E36A96E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557" y="5334551"/>
                    <a:ext cx="2785000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Otsikko 4">
                  <a:extLst>
                    <a:ext uri="{FF2B5EF4-FFF2-40B4-BE49-F238E27FC236}">
                      <a16:creationId xmlns:a16="http://schemas.microsoft.com/office/drawing/2014/main" id="{160F5D83-DED3-655F-EF3A-B68D15D39F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4046" y="278953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-18</a:t>
                  </a:r>
                </a:p>
              </p:txBody>
            </p:sp>
            <p:sp>
              <p:nvSpPr>
                <p:cNvPr id="24" name="Suorakulmio 23">
                  <a:extLst>
                    <a:ext uri="{FF2B5EF4-FFF2-40B4-BE49-F238E27FC236}">
                      <a16:creationId xmlns:a16="http://schemas.microsoft.com/office/drawing/2014/main" id="{63C535D4-03BD-EF4F-05B7-446C0D7D0205}"/>
                    </a:ext>
                  </a:extLst>
                </p:cNvPr>
                <p:cNvSpPr/>
                <p:nvPr/>
              </p:nvSpPr>
              <p:spPr>
                <a:xfrm>
                  <a:off x="1844046" y="318233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6" name="Otsikko 4">
                  <a:extLst>
                    <a:ext uri="{FF2B5EF4-FFF2-40B4-BE49-F238E27FC236}">
                      <a16:creationId xmlns:a16="http://schemas.microsoft.com/office/drawing/2014/main" id="{12631739-BC11-1152-A46B-3BB736979C6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63160" y="278685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8" name="Suorakulmio 27">
                  <a:extLst>
                    <a:ext uri="{FF2B5EF4-FFF2-40B4-BE49-F238E27FC236}">
                      <a16:creationId xmlns:a16="http://schemas.microsoft.com/office/drawing/2014/main" id="{8EB95D11-8848-F0E4-57F2-958A38967846}"/>
                    </a:ext>
                  </a:extLst>
                </p:cNvPr>
                <p:cNvSpPr/>
                <p:nvPr/>
              </p:nvSpPr>
              <p:spPr>
                <a:xfrm>
                  <a:off x="2863160" y="3176823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E9C3E1B0-3EF7-4BFE-D4D0-FBEE5BB23F6F}"/>
                </a:ext>
              </a:extLst>
            </p:cNvPr>
            <p:cNvGrpSpPr/>
            <p:nvPr/>
          </p:nvGrpSpPr>
          <p:grpSpPr>
            <a:xfrm>
              <a:off x="909611" y="4964964"/>
              <a:ext cx="3433789" cy="1163643"/>
              <a:chOff x="1844046" y="2499467"/>
              <a:chExt cx="3433789" cy="1163643"/>
            </a:xfrm>
          </p:grpSpPr>
          <p:grpSp>
            <p:nvGrpSpPr>
              <p:cNvPr id="5" name="Ryhmä 4">
                <a:extLst>
                  <a:ext uri="{FF2B5EF4-FFF2-40B4-BE49-F238E27FC236}">
                    <a16:creationId xmlns:a16="http://schemas.microsoft.com/office/drawing/2014/main" id="{F5E4C509-78BA-EF62-A8EA-BA3373BF7A74}"/>
                  </a:ext>
                </a:extLst>
              </p:cNvPr>
              <p:cNvGrpSpPr/>
              <p:nvPr/>
            </p:nvGrpSpPr>
            <p:grpSpPr>
              <a:xfrm>
                <a:off x="1867696" y="2499467"/>
                <a:ext cx="3410139" cy="290570"/>
                <a:chOff x="777635" y="5043981"/>
                <a:chExt cx="3410139" cy="290570"/>
              </a:xfrm>
            </p:grpSpPr>
            <p:sp>
              <p:nvSpPr>
                <p:cNvPr id="12" name="Suorakulmio 11">
                  <a:extLst>
                    <a:ext uri="{FF2B5EF4-FFF2-40B4-BE49-F238E27FC236}">
                      <a16:creationId xmlns:a16="http://schemas.microsoft.com/office/drawing/2014/main" id="{5EFD26D7-A563-C857-3CD4-D45784F5C637}"/>
                    </a:ext>
                  </a:extLst>
                </p:cNvPr>
                <p:cNvSpPr/>
                <p:nvPr/>
              </p:nvSpPr>
              <p:spPr>
                <a:xfrm>
                  <a:off x="777635" y="5043981"/>
                  <a:ext cx="167974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Etelä-Savon Yrittäjät</a:t>
                  </a:r>
                </a:p>
              </p:txBody>
            </p:sp>
            <p:cxnSp>
              <p:nvCxnSpPr>
                <p:cNvPr id="13" name="Suora yhdysviiva 12">
                  <a:extLst>
                    <a:ext uri="{FF2B5EF4-FFF2-40B4-BE49-F238E27FC236}">
                      <a16:creationId xmlns:a16="http://schemas.microsoft.com/office/drawing/2014/main" id="{F880224C-1D42-1A42-7F94-EB11C3BEB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557" y="5334551"/>
                  <a:ext cx="3320217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Otsikko 4">
                <a:extLst>
                  <a:ext uri="{FF2B5EF4-FFF2-40B4-BE49-F238E27FC236}">
                    <a16:creationId xmlns:a16="http://schemas.microsoft.com/office/drawing/2014/main" id="{12728090-9B7B-E8D7-9493-F69DA17EA0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4046" y="2789536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-18</a:t>
                </a:r>
              </a:p>
            </p:txBody>
          </p:sp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DD842E0A-FD16-1750-933E-F86B566B3866}"/>
                  </a:ext>
                </a:extLst>
              </p:cNvPr>
              <p:cNvSpPr/>
              <p:nvPr/>
            </p:nvSpPr>
            <p:spPr>
              <a:xfrm>
                <a:off x="1844046" y="3182332"/>
                <a:ext cx="973343" cy="2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INVESTOINTIEN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ARVO</a:t>
                </a:r>
                <a:endParaRPr lang="fi-FI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Otsikko 4">
                <a:extLst>
                  <a:ext uri="{FF2B5EF4-FFF2-40B4-BE49-F238E27FC236}">
                    <a16:creationId xmlns:a16="http://schemas.microsoft.com/office/drawing/2014/main" id="{67770AE5-24D5-A9EC-8EF0-BE4F434E4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3160" y="278685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</a:p>
            </p:txBody>
          </p:sp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4957AF89-F4CE-3567-F056-A1E7EF586FAA}"/>
                  </a:ext>
                </a:extLst>
              </p:cNvPr>
              <p:cNvSpPr/>
              <p:nvPr/>
            </p:nvSpPr>
            <p:spPr>
              <a:xfrm>
                <a:off x="2863160" y="3176823"/>
                <a:ext cx="998991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INNOVAATIOT,</a:t>
                </a:r>
                <a:b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TUOTANNON JA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TUOTTEIDEN 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KEHITYS</a:t>
                </a:r>
                <a:endParaRPr lang="fi-FI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1156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7-8|SR:2-36|DL:0"/>
  <p:tag name="PPADDMETHOD1" val="AM:5|TM:0|TC:1|TR:1"/>
  <p:tag name="PPGRIDAREAS1" val="DH:1|DC:0|DA:2|PF:104|ST:-1|FC:1|LC:33|OC:32|OR: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24-25|SR:2-36|DL:0"/>
  <p:tag name="PPADDMETHOD1" val="AM:5|TM:0|TC:1|TR:1"/>
  <p:tag name="PPGRIDAREAS1" val="DH:1|DC:0|DA:2|PF:104|ST:-1|FC:1|LC:33|OC:32|OR: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135C846D638248B4D3A661368F8B83" ma:contentTypeVersion="11" ma:contentTypeDescription="Luo uusi asiakirja." ma:contentTypeScope="" ma:versionID="3cd45dfebd39291c59e6a4e3fa46c807">
  <xsd:schema xmlns:xsd="http://www.w3.org/2001/XMLSchema" xmlns:xs="http://www.w3.org/2001/XMLSchema" xmlns:p="http://schemas.microsoft.com/office/2006/metadata/properties" xmlns:ns2="f1b76e33-7fd6-482e-8f3a-cc82ba2e33f4" xmlns:ns3="50d36849-00b9-4c7b-9f04-34e7397bf23d" targetNamespace="http://schemas.microsoft.com/office/2006/metadata/properties" ma:root="true" ma:fieldsID="be0a7be8d74fe57a884207cb392411d9" ns2:_="" ns3:_="">
    <xsd:import namespace="f1b76e33-7fd6-482e-8f3a-cc82ba2e33f4"/>
    <xsd:import namespace="50d36849-00b9-4c7b-9f04-34e7397bf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6e33-7fd6-482e-8f3a-cc82ba2e3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70c06c3-a347-4ed9-acb0-c439f3bcb5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36849-00b9-4c7b-9f04-34e7397bf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708a40a-ca37-4aac-b5a1-f7764b6192a0}" ma:internalName="TaxCatchAll" ma:showField="CatchAllData" ma:web="50d36849-00b9-4c7b-9f04-34e7397bf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76e33-7fd6-482e-8f3a-cc82ba2e33f4">
      <Terms xmlns="http://schemas.microsoft.com/office/infopath/2007/PartnerControls"/>
    </lcf76f155ced4ddcb4097134ff3c332f>
    <TaxCatchAll xmlns="50d36849-00b9-4c7b-9f04-34e7397bf23d" xsi:nil="true"/>
    <SharedWithUsers xmlns="50d36849-00b9-4c7b-9f04-34e7397bf23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3BBD4-5E10-4E7B-8A97-1A4B77A1D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76e33-7fd6-482e-8f3a-cc82ba2e33f4"/>
    <ds:schemaRef ds:uri="50d36849-00b9-4c7b-9f04-34e7397bf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  <ds:schemaRef ds:uri="f1b76e33-7fd6-482e-8f3a-cc82ba2e33f4"/>
    <ds:schemaRef ds:uri="50d36849-00b9-4c7b-9f04-34e7397bf2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8851</TotalTime>
  <Words>1687</Words>
  <Application>Microsoft Office PowerPoint</Application>
  <PresentationFormat>Laajakuva</PresentationFormat>
  <Paragraphs>489</Paragraphs>
  <Slides>23</Slides>
  <Notes>16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Suomen Yrittajat</vt:lpstr>
      <vt:lpstr>Pk-yritysbarometri</vt:lpstr>
      <vt:lpstr>PK-YRITYSBAROMETRIN TOTEUTUS</vt:lpstr>
      <vt:lpstr>PK-YRITYSBAROMETRIN RAPORTOINNISTA JA TULOSTEN TULKINNASTA</vt:lpstr>
      <vt:lpstr>VASTAAJAYRITYSTEN TAUSTATIEDOT</vt:lpstr>
      <vt:lpstr>Tulokset</vt:lpstr>
      <vt:lpstr>PK-YRITYKSET JA SUHDANNENÄKYMÄT</vt:lpstr>
      <vt:lpstr>PK-YRITYKSET JA TYÖLLISYYS</vt:lpstr>
      <vt:lpstr>PK-YRITYSTEN LIIKEVAIHTO JA KANNATTAVUUS</vt:lpstr>
      <vt:lpstr>PK-YRITYSTEN INVESTOINTIEN ARVO JA INNOVAATIOT</vt:lpstr>
      <vt:lpstr>PK-YRITYSTEN KASVUHAKUISUUS</vt:lpstr>
      <vt:lpstr>PK-YRITYSTEN TOIMINTA ULKOMAILLA</vt:lpstr>
      <vt:lpstr>PK-YRITYSTEN KANSAINVÄLISTYMINEN</vt:lpstr>
      <vt:lpstr>PK-YRITYKSET JA KANSAINVÄLISTYMISPALVELUT</vt:lpstr>
      <vt:lpstr>PK-YRITYKSET JA KEHITTÄMINEN</vt:lpstr>
      <vt:lpstr>PK-YRITYKSET JA RAHOITUS</vt:lpstr>
      <vt:lpstr>PK-YRITYKSET JA RAHOITUSTARPEET</vt:lpstr>
      <vt:lpstr>PK-YRITYKSET JA DIGITAALISET PALVELUT</vt:lpstr>
      <vt:lpstr>PK-YRITYKSET JA DIGITAALISET PALVELUT</vt:lpstr>
      <vt:lpstr>PK-YRITYKSET JA TOIMINNAN DIGITALISOITUMINEN</vt:lpstr>
      <vt:lpstr>YHTEISTYÖ KORKEAKOULUJEN TAI TUTKIMUSLAITOSTEN KANSSA</vt:lpstr>
      <vt:lpstr>YHTEISTYÖ MUIDEN TAHOJEN KANSSA</vt:lpstr>
      <vt:lpstr>VENÄJÄN HYÖKKÄYS UKRAINAAN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Tommi Saarnio</cp:lastModifiedBy>
  <cp:revision>448</cp:revision>
  <dcterms:created xsi:type="dcterms:W3CDTF">2020-01-07T09:46:12Z</dcterms:created>
  <dcterms:modified xsi:type="dcterms:W3CDTF">2022-09-01T08:20:29Z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0x0101008A135C846D638248B4D3A661368F8B83</vt:lpwstr>
  </property>
  <property fmtid="{D5CDD505-2E9C-101B-9397-08002B2CF9AE}" pid="3" name="Order">
    <vt:r8>12200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