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tags/tag2.xml" ContentType="application/vnd.openxmlformats-officedocument.presentationml.tags+xml"/>
  <Override PartName="/ppt/charts/chart7.xml" ContentType="application/vnd.openxmlformats-officedocument.drawingml.chart+xml"/>
  <Override PartName="/ppt/tags/tag3.xml" ContentType="application/vnd.openxmlformats-officedocument.presentationml.tags+xml"/>
  <Override PartName="/ppt/charts/chart8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9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0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13.xml" ContentType="application/vnd.openxmlformats-officedocument.presentationml.notesSlide+xml"/>
  <Override PartName="/ppt/charts/chart4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4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4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charts/chart4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4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charts/chart4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4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7.xml" ContentType="application/vnd.openxmlformats-officedocument.presentationml.notesSlide+xml"/>
  <Override PartName="/ppt/charts/chart4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4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8.xml" ContentType="application/vnd.openxmlformats-officedocument.presentationml.notesSlide+xml"/>
  <Override PartName="/ppt/charts/chart4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9.xml" ContentType="application/vnd.openxmlformats-officedocument.presentationml.notesSlide+xml"/>
  <Override PartName="/ppt/charts/chart5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5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0.xml" ContentType="application/vnd.openxmlformats-officedocument.presentationml.notesSlide+xml"/>
  <Override PartName="/ppt/charts/chart5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5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48" r:id="rId4"/>
  </p:sldMasterIdLst>
  <p:notesMasterIdLst>
    <p:notesMasterId r:id="rId32"/>
  </p:notesMasterIdLst>
  <p:sldIdLst>
    <p:sldId id="300" r:id="rId5"/>
    <p:sldId id="293" r:id="rId6"/>
    <p:sldId id="284" r:id="rId7"/>
    <p:sldId id="263" r:id="rId8"/>
    <p:sldId id="259" r:id="rId9"/>
    <p:sldId id="275" r:id="rId10"/>
    <p:sldId id="277" r:id="rId11"/>
    <p:sldId id="276" r:id="rId12"/>
    <p:sldId id="278" r:id="rId13"/>
    <p:sldId id="268" r:id="rId14"/>
    <p:sldId id="281" r:id="rId15"/>
    <p:sldId id="286" r:id="rId16"/>
    <p:sldId id="325" r:id="rId17"/>
    <p:sldId id="327" r:id="rId18"/>
    <p:sldId id="328" r:id="rId19"/>
    <p:sldId id="329" r:id="rId20"/>
    <p:sldId id="330" r:id="rId21"/>
    <p:sldId id="331" r:id="rId22"/>
    <p:sldId id="332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261" r:id="rId3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A7"/>
    <a:srgbClr val="8AD5EE"/>
    <a:srgbClr val="00A3DA"/>
    <a:srgbClr val="3F3F3F"/>
    <a:srgbClr val="535353"/>
    <a:srgbClr val="FF6699"/>
    <a:srgbClr val="F19048"/>
    <a:srgbClr val="000000"/>
    <a:srgbClr val="FED139"/>
    <a:srgbClr val="BCE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35" autoAdjust="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563280303464874E-3"/>
          <c:y val="8.3628055194665984E-2"/>
          <c:w val="0.93853448490893165"/>
          <c:h val="0.916371944805334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Muu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63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CF-4219-968D-93CFCB302E6B}"/>
              </c:ext>
            </c:extLst>
          </c:dPt>
          <c:dPt>
            <c:idx val="1"/>
            <c:invertIfNegative val="0"/>
            <c:bubble3D val="0"/>
            <c:spPr>
              <a:noFill/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CF-4219-968D-93CFCB302E6B}"/>
              </c:ext>
            </c:extLst>
          </c:dPt>
          <c:cat>
            <c:strRef>
              <c:f>Taul1!$A$2:$A$3</c:f>
              <c:strCache>
                <c:ptCount val="2"/>
                <c:pt idx="0">
                  <c:v>Koko maa</c:v>
                </c:pt>
                <c:pt idx="1">
                  <c:v>Savon Yrittäjät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64.890349999999998</c:v>
                </c:pt>
                <c:pt idx="1">
                  <c:v>62.380960000000009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CF-4219-968D-93CFCB302E6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Kasvuhakuinen</c:v>
                </c:pt>
              </c:strCache>
            </c:strRef>
          </c:tx>
          <c:spPr>
            <a:solidFill>
              <a:srgbClr val="00A3D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3F3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7CF-4219-968D-93CFCB302E6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Koko maa</c:v>
                </c:pt>
                <c:pt idx="1">
                  <c:v>Savon Yrittäjät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30.241230000000002</c:v>
                </c:pt>
                <c:pt idx="1">
                  <c:v>33.333329999999997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CF-4219-968D-93CFCB302E6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Voimakkaasti kasvuhakuinen</c:v>
                </c:pt>
              </c:strCache>
            </c:strRef>
          </c:tx>
          <c:spPr>
            <a:solidFill>
              <a:srgbClr val="00A3DA"/>
            </a:solidFill>
            <a:ln w="19050"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F3F3F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7CF-4219-968D-93CFCB302E6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Koko maa</c:v>
                </c:pt>
                <c:pt idx="1">
                  <c:v>Savon Yrittäjät</c:v>
                </c:pt>
              </c:strCache>
            </c:strRef>
          </c:cat>
          <c:val>
            <c:numRef>
              <c:f>Taul1!$D$2:$D$3</c:f>
              <c:numCache>
                <c:formatCode>General</c:formatCode>
                <c:ptCount val="2"/>
                <c:pt idx="0">
                  <c:v>4.8684200000000004</c:v>
                </c:pt>
                <c:pt idx="1">
                  <c:v>4.2857099999999999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7CF-4219-968D-93CFCB302E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overlap val="100"/>
        <c:axId val="1938751072"/>
        <c:axId val="843230384"/>
      </c:barChart>
      <c:catAx>
        <c:axId val="1938751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43230384"/>
        <c:crosses val="autoZero"/>
        <c:auto val="1"/>
        <c:lblAlgn val="ctr"/>
        <c:lblOffset val="100"/>
        <c:noMultiLvlLbl val="0"/>
      </c:catAx>
      <c:valAx>
        <c:axId val="8432303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3875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77649320430514E-2"/>
          <c:y val="2.7583855863147412E-2"/>
          <c:w val="0.91536356417572795"/>
          <c:h val="0.7308430783035944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Taul1!$B$2:$B$39</c:f>
              <c:numCache>
                <c:formatCode>General</c:formatCode>
                <c:ptCount val="38"/>
                <c:pt idx="0">
                  <c:v>34.15795</c:v>
                </c:pt>
                <c:pt idx="1">
                  <c:v>29</c:v>
                </c:pt>
                <c:pt idx="2">
                  <c:v>35</c:v>
                </c:pt>
                <c:pt idx="3">
                  <c:v>20</c:v>
                </c:pt>
                <c:pt idx="4">
                  <c:v>24</c:v>
                </c:pt>
                <c:pt idx="5">
                  <c:v>31</c:v>
                </c:pt>
                <c:pt idx="6">
                  <c:v>32</c:v>
                </c:pt>
                <c:pt idx="7">
                  <c:v>5</c:v>
                </c:pt>
                <c:pt idx="8">
                  <c:v>-19</c:v>
                </c:pt>
                <c:pt idx="9">
                  <c:v>-9</c:v>
                </c:pt>
                <c:pt idx="10">
                  <c:v>14</c:v>
                </c:pt>
                <c:pt idx="11">
                  <c:v>35</c:v>
                </c:pt>
                <c:pt idx="12">
                  <c:v>22</c:v>
                </c:pt>
                <c:pt idx="13">
                  <c:v>22.631578999999999</c:v>
                </c:pt>
                <c:pt idx="14">
                  <c:v>4.9000000000000004</c:v>
                </c:pt>
                <c:pt idx="15">
                  <c:v>10</c:v>
                </c:pt>
                <c:pt idx="16">
                  <c:v>1</c:v>
                </c:pt>
                <c:pt idx="17">
                  <c:v>9.6945898778359414</c:v>
                </c:pt>
                <c:pt idx="18">
                  <c:v>12.67045945001426</c:v>
                </c:pt>
                <c:pt idx="19">
                  <c:v>-1.6808920760244348</c:v>
                </c:pt>
                <c:pt idx="20">
                  <c:v>-7</c:v>
                </c:pt>
                <c:pt idx="21">
                  <c:v>-5</c:v>
                </c:pt>
                <c:pt idx="22">
                  <c:v>7</c:v>
                </c:pt>
                <c:pt idx="23">
                  <c:v>20</c:v>
                </c:pt>
                <c:pt idx="24">
                  <c:v>19</c:v>
                </c:pt>
                <c:pt idx="25">
                  <c:v>18</c:v>
                </c:pt>
                <c:pt idx="26">
                  <c:v>23</c:v>
                </c:pt>
                <c:pt idx="27">
                  <c:v>20</c:v>
                </c:pt>
                <c:pt idx="28">
                  <c:v>9</c:v>
                </c:pt>
                <c:pt idx="29">
                  <c:v>3</c:v>
                </c:pt>
                <c:pt idx="30">
                  <c:v>5</c:v>
                </c:pt>
                <c:pt idx="31">
                  <c:v>-11</c:v>
                </c:pt>
                <c:pt idx="32">
                  <c:v>-1</c:v>
                </c:pt>
                <c:pt idx="33">
                  <c:v>8.6136999999999997</c:v>
                </c:pt>
                <c:pt idx="34">
                  <c:v>-7.4153000000000002</c:v>
                </c:pt>
                <c:pt idx="35">
                  <c:v>-20.7804</c:v>
                </c:pt>
                <c:pt idx="36">
                  <c:v>-23.8323</c:v>
                </c:pt>
                <c:pt idx="37">
                  <c:v>-10.1454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EE-445B-A1D6-57A568CC83A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>
              <a:solidFill>
                <a:srgbClr val="3F3F3F"/>
              </a:solidFill>
              <a:prstDash val="solid"/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Taul1!$C$2:$C$39</c:f>
              <c:numCache>
                <c:formatCode>General</c:formatCode>
                <c:ptCount val="38"/>
                <c:pt idx="0">
                  <c:v>35.446980000000003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32</c:v>
                </c:pt>
                <c:pt idx="5">
                  <c:v>31</c:v>
                </c:pt>
                <c:pt idx="6">
                  <c:v>33</c:v>
                </c:pt>
                <c:pt idx="7">
                  <c:v>14</c:v>
                </c:pt>
                <c:pt idx="8">
                  <c:v>-12</c:v>
                </c:pt>
                <c:pt idx="9">
                  <c:v>-5</c:v>
                </c:pt>
                <c:pt idx="10">
                  <c:v>21</c:v>
                </c:pt>
                <c:pt idx="11">
                  <c:v>32</c:v>
                </c:pt>
                <c:pt idx="12">
                  <c:v>28</c:v>
                </c:pt>
                <c:pt idx="13">
                  <c:v>19.388297999999999</c:v>
                </c:pt>
                <c:pt idx="14">
                  <c:v>11</c:v>
                </c:pt>
                <c:pt idx="15">
                  <c:v>6.3</c:v>
                </c:pt>
                <c:pt idx="16">
                  <c:v>10</c:v>
                </c:pt>
                <c:pt idx="17">
                  <c:v>5.563038245640918</c:v>
                </c:pt>
                <c:pt idx="18">
                  <c:v>14.811888242645985</c:v>
                </c:pt>
                <c:pt idx="19">
                  <c:v>5.911541891138409</c:v>
                </c:pt>
                <c:pt idx="20">
                  <c:v>-5</c:v>
                </c:pt>
                <c:pt idx="21">
                  <c:v>4</c:v>
                </c:pt>
                <c:pt idx="22">
                  <c:v>11</c:v>
                </c:pt>
                <c:pt idx="23">
                  <c:v>23</c:v>
                </c:pt>
                <c:pt idx="24">
                  <c:v>25</c:v>
                </c:pt>
                <c:pt idx="25">
                  <c:v>25</c:v>
                </c:pt>
                <c:pt idx="26">
                  <c:v>26</c:v>
                </c:pt>
                <c:pt idx="27">
                  <c:v>19</c:v>
                </c:pt>
                <c:pt idx="28">
                  <c:v>12</c:v>
                </c:pt>
                <c:pt idx="29">
                  <c:v>11</c:v>
                </c:pt>
                <c:pt idx="30">
                  <c:v>10</c:v>
                </c:pt>
                <c:pt idx="31">
                  <c:v>-9</c:v>
                </c:pt>
                <c:pt idx="32">
                  <c:v>0</c:v>
                </c:pt>
                <c:pt idx="33">
                  <c:v>7.9371</c:v>
                </c:pt>
                <c:pt idx="34">
                  <c:v>1.1296999999999999</c:v>
                </c:pt>
                <c:pt idx="35">
                  <c:v>-14.1455</c:v>
                </c:pt>
                <c:pt idx="36">
                  <c:v>-19.549099999999999</c:v>
                </c:pt>
                <c:pt idx="37">
                  <c:v>-10.0061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EE-445B-A1D6-57A568CC8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b="1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 w="6350"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58215513140597E-2"/>
          <c:y val="6.5748734122786534E-2"/>
          <c:w val="0.89538133350972349"/>
          <c:h val="0.8375796652547510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Taul1!$B$2:$B$39</c:f>
              <c:numCache>
                <c:formatCode>General</c:formatCode>
                <c:ptCount val="38"/>
                <c:pt idx="0">
                  <c:v>52.307174000000003</c:v>
                </c:pt>
                <c:pt idx="1">
                  <c:v>50.672624999999996</c:v>
                </c:pt>
                <c:pt idx="2">
                  <c:v>50</c:v>
                </c:pt>
                <c:pt idx="3">
                  <c:v>43</c:v>
                </c:pt>
                <c:pt idx="4">
                  <c:v>44</c:v>
                </c:pt>
                <c:pt idx="5">
                  <c:v>54</c:v>
                </c:pt>
                <c:pt idx="6">
                  <c:v>60</c:v>
                </c:pt>
                <c:pt idx="7">
                  <c:v>39</c:v>
                </c:pt>
                <c:pt idx="8">
                  <c:v>39</c:v>
                </c:pt>
                <c:pt idx="9">
                  <c:v>40</c:v>
                </c:pt>
                <c:pt idx="10">
                  <c:v>48</c:v>
                </c:pt>
                <c:pt idx="11">
                  <c:v>52</c:v>
                </c:pt>
                <c:pt idx="12">
                  <c:v>46</c:v>
                </c:pt>
                <c:pt idx="13">
                  <c:v>48</c:v>
                </c:pt>
                <c:pt idx="14">
                  <c:v>43.6</c:v>
                </c:pt>
                <c:pt idx="15">
                  <c:v>46.9</c:v>
                </c:pt>
                <c:pt idx="16">
                  <c:v>49</c:v>
                </c:pt>
                <c:pt idx="17">
                  <c:v>44.518796443137909</c:v>
                </c:pt>
                <c:pt idx="18">
                  <c:v>51.442588991307581</c:v>
                </c:pt>
                <c:pt idx="19">
                  <c:v>40.42611232792224</c:v>
                </c:pt>
                <c:pt idx="20">
                  <c:v>40.41525</c:v>
                </c:pt>
                <c:pt idx="21">
                  <c:v>38.852080000000001</c:v>
                </c:pt>
                <c:pt idx="22">
                  <c:v>40.905090000000001</c:v>
                </c:pt>
                <c:pt idx="23">
                  <c:v>45.417879999999997</c:v>
                </c:pt>
                <c:pt idx="24">
                  <c:v>40.483519999999999</c:v>
                </c:pt>
                <c:pt idx="25">
                  <c:v>42.038620000000002</c:v>
                </c:pt>
                <c:pt idx="26">
                  <c:v>41.178910000000002</c:v>
                </c:pt>
                <c:pt idx="27">
                  <c:v>38.82985</c:v>
                </c:pt>
                <c:pt idx="28">
                  <c:v>35.534080000000003</c:v>
                </c:pt>
                <c:pt idx="29">
                  <c:v>37.05883</c:v>
                </c:pt>
                <c:pt idx="30">
                  <c:v>44.198749999999997</c:v>
                </c:pt>
                <c:pt idx="31">
                  <c:v>39.979579999999999</c:v>
                </c:pt>
                <c:pt idx="32">
                  <c:v>39.40981</c:v>
                </c:pt>
                <c:pt idx="33">
                  <c:v>44.32029</c:v>
                </c:pt>
                <c:pt idx="34">
                  <c:v>39.090260000000001</c:v>
                </c:pt>
                <c:pt idx="35">
                  <c:v>44.567220000000006</c:v>
                </c:pt>
                <c:pt idx="36">
                  <c:v>36.567990000000002</c:v>
                </c:pt>
                <c:pt idx="37">
                  <c:v>39.16948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1D-4076-9804-88E5DC0B0F1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>
              <a:solidFill>
                <a:srgbClr val="3F3F3F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Taul1!$C$2:$C$39</c:f>
              <c:numCache>
                <c:formatCode>General</c:formatCode>
                <c:ptCount val="38"/>
                <c:pt idx="0">
                  <c:v>55.731627000000003</c:v>
                </c:pt>
                <c:pt idx="1">
                  <c:v>57.080030000000001</c:v>
                </c:pt>
                <c:pt idx="2">
                  <c:v>50</c:v>
                </c:pt>
                <c:pt idx="3">
                  <c:v>52</c:v>
                </c:pt>
                <c:pt idx="4">
                  <c:v>49</c:v>
                </c:pt>
                <c:pt idx="5">
                  <c:v>48</c:v>
                </c:pt>
                <c:pt idx="6">
                  <c:v>59</c:v>
                </c:pt>
                <c:pt idx="7">
                  <c:v>44</c:v>
                </c:pt>
                <c:pt idx="8">
                  <c:v>40</c:v>
                </c:pt>
                <c:pt idx="9">
                  <c:v>40</c:v>
                </c:pt>
                <c:pt idx="10">
                  <c:v>52</c:v>
                </c:pt>
                <c:pt idx="11">
                  <c:v>51</c:v>
                </c:pt>
                <c:pt idx="12">
                  <c:v>52</c:v>
                </c:pt>
                <c:pt idx="13">
                  <c:v>51</c:v>
                </c:pt>
                <c:pt idx="14">
                  <c:v>50.8</c:v>
                </c:pt>
                <c:pt idx="15">
                  <c:v>46</c:v>
                </c:pt>
                <c:pt idx="16">
                  <c:v>47</c:v>
                </c:pt>
                <c:pt idx="17">
                  <c:v>45.231610785308128</c:v>
                </c:pt>
                <c:pt idx="18">
                  <c:v>47.220532270325137</c:v>
                </c:pt>
                <c:pt idx="19">
                  <c:v>45.455355670266748</c:v>
                </c:pt>
                <c:pt idx="20">
                  <c:v>42.554110000000001</c:v>
                </c:pt>
                <c:pt idx="21">
                  <c:v>42.015029999999996</c:v>
                </c:pt>
                <c:pt idx="22">
                  <c:v>45.412559999999999</c:v>
                </c:pt>
                <c:pt idx="23">
                  <c:v>49.52758</c:v>
                </c:pt>
                <c:pt idx="24">
                  <c:v>49.634540000000001</c:v>
                </c:pt>
                <c:pt idx="25">
                  <c:v>46.962889999999994</c:v>
                </c:pt>
                <c:pt idx="26">
                  <c:v>47.194139999999997</c:v>
                </c:pt>
                <c:pt idx="27">
                  <c:v>44.113299999999995</c:v>
                </c:pt>
                <c:pt idx="28">
                  <c:v>43.860260000000004</c:v>
                </c:pt>
                <c:pt idx="29">
                  <c:v>42.587980000000002</c:v>
                </c:pt>
                <c:pt idx="30">
                  <c:v>43.438409999999998</c:v>
                </c:pt>
                <c:pt idx="31">
                  <c:v>40.964280000000002</c:v>
                </c:pt>
                <c:pt idx="32">
                  <c:v>41.29063</c:v>
                </c:pt>
                <c:pt idx="33">
                  <c:v>40.731080000000006</c:v>
                </c:pt>
                <c:pt idx="34">
                  <c:v>41.845700000000001</c:v>
                </c:pt>
                <c:pt idx="35">
                  <c:v>39.942489999999999</c:v>
                </c:pt>
                <c:pt idx="36">
                  <c:v>36.277209999999997</c:v>
                </c:pt>
                <c:pt idx="37">
                  <c:v>37.664569999999998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1D-4076-9804-88E5DC0B0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51401671039664E-2"/>
          <c:y val="1.064861377268228E-2"/>
          <c:w val="0.95196324035968083"/>
          <c:h val="0.82079221494101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Voimakkaasti kasvuhakuiset</c:v>
                </c:pt>
                <c:pt idx="1">
                  <c:v>Kasvuhakuiset</c:v>
                </c:pt>
                <c:pt idx="2">
                  <c:v>Asemansa säilyttäjät</c:v>
                </c:pt>
                <c:pt idx="3">
                  <c:v>Ei kasvutavoitteita</c:v>
                </c:pt>
                <c:pt idx="4">
                  <c:v>Toimintansa lopettavat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4.3969399999999998</c:v>
                </c:pt>
                <c:pt idx="1">
                  <c:v>34.772539999999999</c:v>
                </c:pt>
                <c:pt idx="2">
                  <c:v>35.647359999999999</c:v>
                </c:pt>
                <c:pt idx="3">
                  <c:v>22.32329</c:v>
                </c:pt>
                <c:pt idx="4">
                  <c:v>2.8598599999999998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E9-4360-9688-86E7481835B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Voimakkaasti kasvuhakuiset</c:v>
                </c:pt>
                <c:pt idx="1">
                  <c:v>Kasvuhakuiset</c:v>
                </c:pt>
                <c:pt idx="2">
                  <c:v>Asemansa säilyttäjät</c:v>
                </c:pt>
                <c:pt idx="3">
                  <c:v>Ei kasvutavoitteita</c:v>
                </c:pt>
                <c:pt idx="4">
                  <c:v>Toimintansa lopettavat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5.8403700000000001</c:v>
                </c:pt>
                <c:pt idx="1">
                  <c:v>31.824200000000001</c:v>
                </c:pt>
                <c:pt idx="2">
                  <c:v>31.41771</c:v>
                </c:pt>
                <c:pt idx="3">
                  <c:v>27.214860000000002</c:v>
                </c:pt>
                <c:pt idx="4">
                  <c:v>3.7028599999999998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E9-4360-9688-86E748183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283280"/>
        <c:axId val="937198704"/>
      </c:barChart>
      <c:catAx>
        <c:axId val="7532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198704"/>
        <c:crosses val="autoZero"/>
        <c:auto val="1"/>
        <c:lblAlgn val="ctr"/>
        <c:lblOffset val="100"/>
        <c:noMultiLvlLbl val="0"/>
      </c:catAx>
      <c:valAx>
        <c:axId val="93719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2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kevät 2023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26-491A-ACD5-96CD89B6B269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C9-4CEF-BE04-67045B58065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C26-491A-ACD5-96CD89B6B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11.195629999999994</c:v>
                </c:pt>
                <c:pt idx="1">
                  <c:v>20.671779999999998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26-491A-ACD5-96CD89B6B26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2023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3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AC9-4CEF-BE04-67045B580655}"/>
              </c:ext>
            </c:extLst>
          </c:dPt>
          <c:dPt>
            <c:idx val="1"/>
            <c:invertIfNegative val="0"/>
            <c:bubble3D val="0"/>
            <c:spPr>
              <a:solidFill>
                <a:srgbClr val="3F3F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26-491A-ACD5-96CD89B6B26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14.157759999999996</c:v>
                </c:pt>
                <c:pt idx="1">
                  <c:v>20.202709999999996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6-491A-ACD5-96CD89B6B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461743"/>
        <c:axId val="119649807"/>
      </c:barChart>
      <c:catAx>
        <c:axId val="9846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9649807"/>
        <c:crosses val="autoZero"/>
        <c:auto val="1"/>
        <c:lblAlgn val="ctr"/>
        <c:lblOffset val="100"/>
        <c:noMultiLvlLbl val="0"/>
      </c:catAx>
      <c:valAx>
        <c:axId val="11964980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84617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21.428049999999999</c:v>
                </c:pt>
                <c:pt idx="1">
                  <c:v>36.529899999999998</c:v>
                </c:pt>
                <c:pt idx="2">
                  <c:v>10.94603</c:v>
                </c:pt>
                <c:pt idx="3">
                  <c:v>0</c:v>
                </c:pt>
                <c:pt idx="4">
                  <c:v>8.18553</c:v>
                </c:pt>
                <c:pt idx="5">
                  <c:v>30.704350000000002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6-4C88-89CC-6EAA22761DB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kevät 2023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AD5EE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38.650309999999998</c:v>
                </c:pt>
                <c:pt idx="1">
                  <c:v>34.85604</c:v>
                </c:pt>
                <c:pt idx="2">
                  <c:v>9.4639299999999995</c:v>
                </c:pt>
                <c:pt idx="3">
                  <c:v>0</c:v>
                </c:pt>
                <c:pt idx="4">
                  <c:v>12.7813</c:v>
                </c:pt>
                <c:pt idx="5">
                  <c:v>17.029710000000001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96-4C88-89CC-6EAA22761D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2023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44.176049999999996</c:v>
                </c:pt>
                <c:pt idx="1">
                  <c:v>35.31832</c:v>
                </c:pt>
                <c:pt idx="2">
                  <c:v>4.7797599999999996</c:v>
                </c:pt>
                <c:pt idx="3">
                  <c:v>6.3145199999999999</c:v>
                </c:pt>
                <c:pt idx="4">
                  <c:v>11.25745</c:v>
                </c:pt>
                <c:pt idx="5">
                  <c:v>21.61215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6-4B88-8B31-04171DFDA19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kevät 2023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A7A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Suora tavaroiden vienti</c:v>
                </c:pt>
                <c:pt idx="1">
                  <c:v>Suora palvelujen vienti</c:v>
                </c:pt>
                <c:pt idx="2">
                  <c:v>Lisensointi tai franchising</c:v>
                </c:pt>
                <c:pt idx="3">
                  <c:v>Palkka- tai sopimusvalmistus (tuotteiden teettäminen ulkomailla yrityksenne omalla merkillä)</c:v>
                </c:pt>
                <c:pt idx="4">
                  <c:v>Ulkomainen yhteisyritys (joint venture) tai tytäryritys</c:v>
                </c:pt>
                <c:pt idx="5">
                  <c:v>Muu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43.794089999999997</c:v>
                </c:pt>
                <c:pt idx="1">
                  <c:v>41.267090000000003</c:v>
                </c:pt>
                <c:pt idx="2">
                  <c:v>5.4559699999999998</c:v>
                </c:pt>
                <c:pt idx="3">
                  <c:v>7.3093700000000004</c:v>
                </c:pt>
                <c:pt idx="4">
                  <c:v>13.149760000000001</c:v>
                </c:pt>
                <c:pt idx="5">
                  <c:v>16.46283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6-4B88-8B31-04171DFDA1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26287125759035E-2"/>
          <c:y val="0"/>
          <c:w val="0.9320954061611370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</c:v>
                </c:pt>
                <c:pt idx="2">
                  <c:v>Englanti, Wales, Skotlanti ja Pohjois-Irlanti (Yhdistynyt kuningaskunta)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Kanada</c:v>
                </c:pt>
                <c:pt idx="6">
                  <c:v>Kiina</c:v>
                </c:pt>
                <c:pt idx="7">
                  <c:v>Muu Aasian maa</c:v>
                </c:pt>
                <c:pt idx="8">
                  <c:v>Australia</c:v>
                </c:pt>
                <c:pt idx="9">
                  <c:v>Lähi-itä ml. Egypti</c:v>
                </c:pt>
                <c:pt idx="10">
                  <c:v>Intia</c:v>
                </c:pt>
                <c:pt idx="11">
                  <c:v>Muut Amerikan maat kuin USA ja Kanada</c:v>
                </c:pt>
                <c:pt idx="12">
                  <c:v>Afrikka (pl. Lähi-itä)</c:v>
                </c:pt>
                <c:pt idx="13">
                  <c:v>Venäjä</c:v>
                </c:pt>
                <c:pt idx="14">
                  <c:v>Muu maailma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67.862049999999996</c:v>
                </c:pt>
                <c:pt idx="1">
                  <c:v>53.205249999999999</c:v>
                </c:pt>
                <c:pt idx="2">
                  <c:v>11.07911</c:v>
                </c:pt>
                <c:pt idx="3">
                  <c:v>10.372159999999999</c:v>
                </c:pt>
                <c:pt idx="4">
                  <c:v>20.415289999999999</c:v>
                </c:pt>
                <c:pt idx="5">
                  <c:v>4.7523400000000002</c:v>
                </c:pt>
                <c:pt idx="6">
                  <c:v>0</c:v>
                </c:pt>
                <c:pt idx="7">
                  <c:v>14.41151</c:v>
                </c:pt>
                <c:pt idx="8">
                  <c:v>2.8901699999999999</c:v>
                </c:pt>
                <c:pt idx="9">
                  <c:v>0</c:v>
                </c:pt>
                <c:pt idx="10">
                  <c:v>2.8901699999999999</c:v>
                </c:pt>
                <c:pt idx="11">
                  <c:v>2.8901699999999999</c:v>
                </c:pt>
                <c:pt idx="12">
                  <c:v>0</c:v>
                </c:pt>
                <c:pt idx="13">
                  <c:v>5.6198199999999998</c:v>
                </c:pt>
                <c:pt idx="14">
                  <c:v>5.6198199999999998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B-4E29-8560-D54B67BE4DB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</c:v>
                </c:pt>
                <c:pt idx="2">
                  <c:v>Englanti, Wales, Skotlanti ja Pohjois-Irlanti (Yhdistynyt kuningaskunta)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Kanada</c:v>
                </c:pt>
                <c:pt idx="6">
                  <c:v>Kiina</c:v>
                </c:pt>
                <c:pt idx="7">
                  <c:v>Muu Aasian maa</c:v>
                </c:pt>
                <c:pt idx="8">
                  <c:v>Australia</c:v>
                </c:pt>
                <c:pt idx="9">
                  <c:v>Lähi-itä ml. Egypti</c:v>
                </c:pt>
                <c:pt idx="10">
                  <c:v>Intia</c:v>
                </c:pt>
                <c:pt idx="11">
                  <c:v>Muut Amerikan maat kuin USA ja Kanada</c:v>
                </c:pt>
                <c:pt idx="12">
                  <c:v>Afrikka (pl. Lähi-itä)</c:v>
                </c:pt>
                <c:pt idx="13">
                  <c:v>Venäjä</c:v>
                </c:pt>
                <c:pt idx="14">
                  <c:v>Muu maailma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70.596410000000006</c:v>
                </c:pt>
                <c:pt idx="1">
                  <c:v>62.429479999999998</c:v>
                </c:pt>
                <c:pt idx="2">
                  <c:v>21.020499999999998</c:v>
                </c:pt>
                <c:pt idx="3">
                  <c:v>20.33259</c:v>
                </c:pt>
                <c:pt idx="4">
                  <c:v>18.196380000000001</c:v>
                </c:pt>
                <c:pt idx="5">
                  <c:v>9.2784200000000006</c:v>
                </c:pt>
                <c:pt idx="6">
                  <c:v>9.0300799999999999</c:v>
                </c:pt>
                <c:pt idx="7">
                  <c:v>8.6383600000000005</c:v>
                </c:pt>
                <c:pt idx="8">
                  <c:v>7.4301700000000004</c:v>
                </c:pt>
                <c:pt idx="9">
                  <c:v>5.8072999999999997</c:v>
                </c:pt>
                <c:pt idx="10">
                  <c:v>5.3994299999999997</c:v>
                </c:pt>
                <c:pt idx="11">
                  <c:v>4.4692800000000004</c:v>
                </c:pt>
                <c:pt idx="12">
                  <c:v>4.3029099999999998</c:v>
                </c:pt>
                <c:pt idx="13">
                  <c:v>3.46678</c:v>
                </c:pt>
                <c:pt idx="14">
                  <c:v>4.8344500000000004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1B-4E29-8560-D54B67BE4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none"/>
        <c:minorTickMark val="none"/>
        <c:tickLblPos val="nextTo"/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axMin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426287125759035E-2"/>
          <c:y val="0"/>
          <c:w val="0.9320954061611370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 pl .edellä mainitut</c:v>
                </c:pt>
                <c:pt idx="2">
                  <c:v>Englanti, Wales, Skotlanti ja Pohjois-Irlanti (Yhdistynyt kuningaskunta)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Kanada</c:v>
                </c:pt>
                <c:pt idx="6">
                  <c:v>Kiina</c:v>
                </c:pt>
                <c:pt idx="7">
                  <c:v>Lähi-itä ml. Egypti</c:v>
                </c:pt>
                <c:pt idx="8">
                  <c:v>Australia</c:v>
                </c:pt>
                <c:pt idx="9">
                  <c:v>Muut Aasian maat</c:v>
                </c:pt>
                <c:pt idx="10">
                  <c:v>Intia</c:v>
                </c:pt>
                <c:pt idx="11">
                  <c:v>Muut Amerikan maat kuin USA ja Kanada</c:v>
                </c:pt>
                <c:pt idx="12">
                  <c:v>Afrikka (pl. Lähi-itä)</c:v>
                </c:pt>
                <c:pt idx="13">
                  <c:v>Venäjä</c:v>
                </c:pt>
                <c:pt idx="14">
                  <c:v>Muu maailma</c:v>
                </c:pt>
              </c:strCache>
            </c:strRef>
          </c:cat>
          <c:val>
            <c:numRef>
              <c:f>Taul1!$B$2:$B$16</c:f>
              <c:numCache>
                <c:formatCode>General</c:formatCode>
                <c:ptCount val="15"/>
                <c:pt idx="0">
                  <c:v>69.821870000000004</c:v>
                </c:pt>
                <c:pt idx="1">
                  <c:v>58.068950000000001</c:v>
                </c:pt>
                <c:pt idx="2">
                  <c:v>32.487499999999997</c:v>
                </c:pt>
                <c:pt idx="3">
                  <c:v>26.1218</c:v>
                </c:pt>
                <c:pt idx="4">
                  <c:v>32.36354</c:v>
                </c:pt>
                <c:pt idx="5">
                  <c:v>11.3188</c:v>
                </c:pt>
                <c:pt idx="6">
                  <c:v>10.920780000000001</c:v>
                </c:pt>
                <c:pt idx="7">
                  <c:v>14.415609999999999</c:v>
                </c:pt>
                <c:pt idx="8">
                  <c:v>9.8481799999999993</c:v>
                </c:pt>
                <c:pt idx="9">
                  <c:v>12.684419999999999</c:v>
                </c:pt>
                <c:pt idx="10">
                  <c:v>7.6642400000000004</c:v>
                </c:pt>
                <c:pt idx="11">
                  <c:v>0</c:v>
                </c:pt>
                <c:pt idx="12">
                  <c:v>3.0968100000000001</c:v>
                </c:pt>
                <c:pt idx="13">
                  <c:v>5.61341</c:v>
                </c:pt>
                <c:pt idx="14">
                  <c:v>8.1392699999999998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0-4F99-BC19-1F8C576CA4E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Taul1!$A$2:$A$16</c:f>
              <c:strCache>
                <c:ptCount val="15"/>
                <c:pt idx="0">
                  <c:v>Pohjoismaat (Ruotsi, Norja, Tanska, Islanti)</c:v>
                </c:pt>
                <c:pt idx="1">
                  <c:v>Muut EU-maat pl .edellä mainitut</c:v>
                </c:pt>
                <c:pt idx="2">
                  <c:v>Englanti, Wales, Skotlanti ja Pohjois-Irlanti (Yhdistynyt kuningaskunta)</c:v>
                </c:pt>
                <c:pt idx="3">
                  <c:v>Yhdysvallat</c:v>
                </c:pt>
                <c:pt idx="4">
                  <c:v>Muut Euroopan maat pl. edellä mainitut</c:v>
                </c:pt>
                <c:pt idx="5">
                  <c:v>Kanada</c:v>
                </c:pt>
                <c:pt idx="6">
                  <c:v>Kiina</c:v>
                </c:pt>
                <c:pt idx="7">
                  <c:v>Lähi-itä ml. Egypti</c:v>
                </c:pt>
                <c:pt idx="8">
                  <c:v>Australia</c:v>
                </c:pt>
                <c:pt idx="9">
                  <c:v>Muut Aasian maat</c:v>
                </c:pt>
                <c:pt idx="10">
                  <c:v>Intia</c:v>
                </c:pt>
                <c:pt idx="11">
                  <c:v>Muut Amerikan maat kuin USA ja Kanada</c:v>
                </c:pt>
                <c:pt idx="12">
                  <c:v>Afrikka (pl. Lähi-itä)</c:v>
                </c:pt>
                <c:pt idx="13">
                  <c:v>Venäjä</c:v>
                </c:pt>
                <c:pt idx="14">
                  <c:v>Muu maailma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65.722980000000007</c:v>
                </c:pt>
                <c:pt idx="1">
                  <c:v>61.767479999999999</c:v>
                </c:pt>
                <c:pt idx="2">
                  <c:v>25.298649999999999</c:v>
                </c:pt>
                <c:pt idx="3">
                  <c:v>19.137229999999999</c:v>
                </c:pt>
                <c:pt idx="4">
                  <c:v>18.781669999999998</c:v>
                </c:pt>
                <c:pt idx="5">
                  <c:v>10.585179999999999</c:v>
                </c:pt>
                <c:pt idx="6">
                  <c:v>8.8941300000000005</c:v>
                </c:pt>
                <c:pt idx="7">
                  <c:v>5.0627199999999997</c:v>
                </c:pt>
                <c:pt idx="8">
                  <c:v>7.1971400000000001</c:v>
                </c:pt>
                <c:pt idx="9">
                  <c:v>11.20659</c:v>
                </c:pt>
                <c:pt idx="10">
                  <c:v>5.1336700000000004</c:v>
                </c:pt>
                <c:pt idx="11">
                  <c:v>4.9659300000000002</c:v>
                </c:pt>
                <c:pt idx="12">
                  <c:v>3.77102</c:v>
                </c:pt>
                <c:pt idx="13">
                  <c:v>8.5094799999999999</c:v>
                </c:pt>
                <c:pt idx="14">
                  <c:v>6.4277300000000004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50-4F99-BC19-1F8C576CA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 val="autoZero"/>
        <c:auto val="1"/>
        <c:lblAlgn val="ctr"/>
        <c:lblOffset val="100"/>
        <c:noMultiLvlLbl val="0"/>
      </c:catAx>
      <c:valAx>
        <c:axId val="38954828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Business Finlandin tarjoamia kansainvälistymispalveluja (neuvonta, markkinatieto, verkostot)</c:v>
                </c:pt>
                <c:pt idx="1">
                  <c:v>Finnveran palveluja</c:v>
                </c:pt>
                <c:pt idx="2">
                  <c:v>Business Finlandin rahoituspalveluja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Ulkoministeriön suurlähetystöverkoston palveluja maailmalla</c:v>
                </c:pt>
                <c:pt idx="6">
                  <c:v>Yksityisiä kansainvälistymispalveluita</c:v>
                </c:pt>
                <c:pt idx="7">
                  <c:v>Muita julkisia kansainvälistymispalveluita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1.0711200000000001</c:v>
                </c:pt>
                <c:pt idx="1">
                  <c:v>3.3743799999999999</c:v>
                </c:pt>
                <c:pt idx="2">
                  <c:v>1.0606199999999999</c:v>
                </c:pt>
                <c:pt idx="3">
                  <c:v>2.73753</c:v>
                </c:pt>
                <c:pt idx="4">
                  <c:v>0.95043</c:v>
                </c:pt>
                <c:pt idx="5">
                  <c:v>0</c:v>
                </c:pt>
                <c:pt idx="6">
                  <c:v>1.0042500000000001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9-4534-A260-DE9794BF755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AD5EE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Business Finlandin tarjoamia kansainvälistymispalveluja (neuvonta, markkinatieto, verkostot)</c:v>
                </c:pt>
                <c:pt idx="1">
                  <c:v>Finnveran palveluja</c:v>
                </c:pt>
                <c:pt idx="2">
                  <c:v>Business Finlandin rahoituspalveluja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Ulkoministeriön suurlähetystöverkoston palveluja maailmalla</c:v>
                </c:pt>
                <c:pt idx="6">
                  <c:v>Yksityisiä kansainvälistymispalveluita</c:v>
                </c:pt>
                <c:pt idx="7">
                  <c:v>Muita julkisia kansainvälistymispalveluita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4.3590600000000004</c:v>
                </c:pt>
                <c:pt idx="1">
                  <c:v>5.2399300000000002</c:v>
                </c:pt>
                <c:pt idx="2">
                  <c:v>1.8672299999999999</c:v>
                </c:pt>
                <c:pt idx="3">
                  <c:v>6.5122600000000004</c:v>
                </c:pt>
                <c:pt idx="4">
                  <c:v>2.6267900000000002</c:v>
                </c:pt>
                <c:pt idx="5">
                  <c:v>0.72180999999999995</c:v>
                </c:pt>
                <c:pt idx="6">
                  <c:v>1.5378099999999999</c:v>
                </c:pt>
                <c:pt idx="7">
                  <c:v>0.36582999999999999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A9-4534-A260-DE9794BF75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  <c:max val="20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5627259107260909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2023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Business Finlandin tarjoamia kansainvälistymispalveluja (neuvonta, markkinatieto, verkostot)</c:v>
                </c:pt>
                <c:pt idx="1">
                  <c:v>Finnveran palveluja</c:v>
                </c:pt>
                <c:pt idx="2">
                  <c:v>Business Finlandin rahoituspalveluja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Ulkoministeriön suurlähetystöverkoston palveluja maailmalla</c:v>
                </c:pt>
                <c:pt idx="6">
                  <c:v>Yksityisiä kansainvälistymispalveluita</c:v>
                </c:pt>
                <c:pt idx="7">
                  <c:v>Muita julkisia kansainvälistymispalveluita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3.2839999999999998</c:v>
                </c:pt>
                <c:pt idx="1">
                  <c:v>2.85412</c:v>
                </c:pt>
                <c:pt idx="2">
                  <c:v>2.2355700000000001</c:v>
                </c:pt>
                <c:pt idx="3">
                  <c:v>2.1335600000000001</c:v>
                </c:pt>
                <c:pt idx="4">
                  <c:v>0.96589999999999998</c:v>
                </c:pt>
                <c:pt idx="5">
                  <c:v>0.73907</c:v>
                </c:pt>
                <c:pt idx="6">
                  <c:v>0.64305000000000001</c:v>
                </c:pt>
                <c:pt idx="7">
                  <c:v>0.4143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B-475B-9EC4-3CA17112F08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A7A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Business Finlandin tarjoamia kansainvälistymispalveluja (neuvonta, markkinatieto, verkostot)</c:v>
                </c:pt>
                <c:pt idx="1">
                  <c:v>Finnveran palveluja</c:v>
                </c:pt>
                <c:pt idx="2">
                  <c:v>Business Finlandin rahoituspalveluja</c:v>
                </c:pt>
                <c:pt idx="3">
                  <c:v>ELY- keskusten kansainvälistymispalveluja</c:v>
                </c:pt>
                <c:pt idx="4">
                  <c:v>Muiden kuin ELY-keskusten alueellisia kansainvälistymispalveluja (mm. Suomen Yrittäjät, Kauppakamarit Suomessa, seudulliset kehitysyhtiöt)</c:v>
                </c:pt>
                <c:pt idx="5">
                  <c:v>Ulkoministeriön suurlähetystöverkoston palveluja maailmalla</c:v>
                </c:pt>
                <c:pt idx="6">
                  <c:v>Yksityisiä kansainvälistymispalveluita</c:v>
                </c:pt>
                <c:pt idx="7">
                  <c:v>Muita julkisia kansainvälistymispalveluita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3.9344000000000001</c:v>
                </c:pt>
                <c:pt idx="1">
                  <c:v>3.9275000000000002</c:v>
                </c:pt>
                <c:pt idx="2">
                  <c:v>4.1133300000000004</c:v>
                </c:pt>
                <c:pt idx="3">
                  <c:v>2.3519700000000001</c:v>
                </c:pt>
                <c:pt idx="4">
                  <c:v>1.83317</c:v>
                </c:pt>
                <c:pt idx="5">
                  <c:v>0.70323000000000002</c:v>
                </c:pt>
                <c:pt idx="6">
                  <c:v>1.0808199999999999</c:v>
                </c:pt>
                <c:pt idx="7">
                  <c:v>0.68220999999999998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B-475B-9EC4-3CA17112F0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  <c:max val="20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815235253987317"/>
          <c:y val="5.7004858855302674E-2"/>
          <c:w val="0.49519117308864569"/>
          <c:h val="5.1998798703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00A3DA"/>
            </a:solidFill>
            <a:ln w="12700">
              <a:solidFill>
                <a:srgbClr val="00A3DA"/>
              </a:solidFill>
            </a:ln>
          </c:spPr>
          <c:dPt>
            <c:idx val="0"/>
            <c:bubble3D val="0"/>
            <c:spPr>
              <a:solidFill>
                <a:srgbClr val="00A3DA"/>
              </a:solidFill>
              <a:ln w="12700">
                <a:solidFill>
                  <a:srgbClr val="00A3D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A2-4DA7-862A-959ED8EBF456}"/>
              </c:ext>
            </c:extLst>
          </c:dPt>
          <c:dPt>
            <c:idx val="1"/>
            <c:bubble3D val="0"/>
            <c:spPr>
              <a:noFill/>
              <a:ln w="12700">
                <a:solidFill>
                  <a:srgbClr val="00A3DA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A2-4DA7-862A-959ED8EBF456}"/>
              </c:ext>
            </c:extLst>
          </c:dPt>
          <c:cat>
            <c:strRef>
              <c:f>Taul1!$A$2:$A$3</c:f>
              <c:strCache>
                <c:ptCount val="2"/>
                <c:pt idx="0">
                  <c:v>1. neljännes</c:v>
                </c:pt>
                <c:pt idx="1">
                  <c:v>2. neljännes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21.621619999999993</c:v>
                </c:pt>
                <c:pt idx="1">
                  <c:v>78.378380000000007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A2-4DA7-862A-959ED8EBF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syksy 2022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A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5B-472C-8F90-473A41C4FD69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55B-472C-8F90-473A41C4FD6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55B-472C-8F90-473A41C4F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12.28792</c:v>
                </c:pt>
                <c:pt idx="1">
                  <c:v>11.199310000000001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5B-472C-8F90-473A41C4FD6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syksy 2023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3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5B-472C-8F90-473A41C4FD69}"/>
              </c:ext>
            </c:extLst>
          </c:dPt>
          <c:dPt>
            <c:idx val="1"/>
            <c:invertIfNegative val="0"/>
            <c:bubble3D val="0"/>
            <c:spPr>
              <a:solidFill>
                <a:srgbClr val="3F3F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5B-472C-8F90-473A41C4FD69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Savon Yrittäjät</c:v>
                </c:pt>
                <c:pt idx="1">
                  <c:v>Koko maa</c:v>
                </c:pt>
              </c:strCache>
            </c:strRef>
          </c:cat>
          <c:val>
            <c:numRef>
              <c:f>Taul1!$C$2:$C$3</c:f>
              <c:numCache>
                <c:formatCode>General</c:formatCode>
                <c:ptCount val="2"/>
                <c:pt idx="0">
                  <c:v>6.9624899999999998</c:v>
                </c:pt>
                <c:pt idx="1">
                  <c:v>10.482570000000001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5B-472C-8F90-473A41C4F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461743"/>
        <c:axId val="119649807"/>
      </c:barChart>
      <c:catAx>
        <c:axId val="9846174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649807"/>
        <c:crosses val="autoZero"/>
        <c:auto val="1"/>
        <c:lblAlgn val="ctr"/>
        <c:lblOffset val="100"/>
        <c:noMultiLvlLbl val="0"/>
      </c:catAx>
      <c:valAx>
        <c:axId val="119649807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84617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85%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BB34-469D-9133-DEA4DA958D15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34-469D-9133-DEA4DA958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92%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6E32-4EE7-90A1-DBB661A172AA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32-4EE7-90A1-DBB661A17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4800" b="1" spc="-150">
          <a:solidFill>
            <a:srgbClr val="00A3D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85295368234258E-3"/>
          <c:y val="3.317000016858053E-2"/>
          <c:w val="0.95807310917472099"/>
          <c:h val="0.940477836292078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spc="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  <c:pt idx="4">
                  <c:v>Rahoitus</c:v>
                </c:pt>
                <c:pt idx="5">
                  <c:v>Yritystoiminnan sääntely</c:v>
                </c:pt>
                <c:pt idx="6">
                  <c:v>Resurssitekijät (pl. työvoiman saatavuus)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31.955100000000002</c:v>
                </c:pt>
                <c:pt idx="1">
                  <c:v>16.859819999999999</c:v>
                </c:pt>
                <c:pt idx="2">
                  <c:v>17.229189999999999</c:v>
                </c:pt>
                <c:pt idx="3">
                  <c:v>5.8390899999999997</c:v>
                </c:pt>
                <c:pt idx="4">
                  <c:v>7.4199000000000002</c:v>
                </c:pt>
                <c:pt idx="5">
                  <c:v>5.0884600000000004</c:v>
                </c:pt>
                <c:pt idx="6">
                  <c:v>6.4329900000000002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5-4431-B9FD-249816AF93D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spc="0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Taul1!$A$2:$A$8</c:f>
              <c:strCache>
                <c:ptCount val="7"/>
                <c:pt idx="0">
                  <c:v>Yleinen suhdannetilanne / taloustilanne</c:v>
                </c:pt>
                <c:pt idx="1">
                  <c:v>Työvoiman saatavuus</c:v>
                </c:pt>
                <c:pt idx="2">
                  <c:v>Kustannustaso</c:v>
                </c:pt>
                <c:pt idx="3">
                  <c:v>Kilpailutilanne</c:v>
                </c:pt>
                <c:pt idx="4">
                  <c:v>Rahoitus</c:v>
                </c:pt>
                <c:pt idx="5">
                  <c:v>Yritystoiminnan sääntely</c:v>
                </c:pt>
                <c:pt idx="6">
                  <c:v>Resurssitekijät (pl. työvoiman saatavuus)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30.336089999999999</c:v>
                </c:pt>
                <c:pt idx="1">
                  <c:v>15.30861</c:v>
                </c:pt>
                <c:pt idx="2">
                  <c:v>14.64184</c:v>
                </c:pt>
                <c:pt idx="3">
                  <c:v>8.9342299999999994</c:v>
                </c:pt>
                <c:pt idx="4">
                  <c:v>6.9998699999999996</c:v>
                </c:pt>
                <c:pt idx="5">
                  <c:v>6.4880599999999999</c:v>
                </c:pt>
                <c:pt idx="6">
                  <c:v>4.51267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25-4431-B9FD-249816AF9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389546368"/>
        <c:axId val="389548288"/>
      </c:barChart>
      <c:catAx>
        <c:axId val="3895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35406343067077E-2"/>
          <c:y val="2.9909029025254275E-2"/>
          <c:w val="0.950314426356207"/>
          <c:h val="0.95850228138311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5"/>
              <c:layout>
                <c:manualLayout>
                  <c:x val="-4.4561153340893934E-3"/>
                  <c:y val="2.023506262853058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B3-4208-86BF-86C33EDB8F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  <c:pt idx="4">
                  <c:v>Rahoitus, talous ja laskentatoimi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Yrityksen hallitustyöskentely</c:v>
                </c:pt>
                <c:pt idx="9">
                  <c:v>Vienti ja kansainvälistyminen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41.61401</c:v>
                </c:pt>
                <c:pt idx="1">
                  <c:v>34.882420000000003</c:v>
                </c:pt>
                <c:pt idx="2">
                  <c:v>16.474049999999998</c:v>
                </c:pt>
                <c:pt idx="3">
                  <c:v>13.65265</c:v>
                </c:pt>
                <c:pt idx="4">
                  <c:v>21.706099999999999</c:v>
                </c:pt>
                <c:pt idx="5">
                  <c:v>21.745370000000001</c:v>
                </c:pt>
                <c:pt idx="6">
                  <c:v>10.5214</c:v>
                </c:pt>
                <c:pt idx="7">
                  <c:v>8.3744499999999995</c:v>
                </c:pt>
                <c:pt idx="8">
                  <c:v>8.1861099999999993</c:v>
                </c:pt>
                <c:pt idx="9">
                  <c:v>6.37439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B3-4208-86BF-86C33EDB8FA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  <c:pt idx="4">
                  <c:v>Rahoitus, talous ja laskentatoimi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Yrityksen hallitustyöskentely</c:v>
                </c:pt>
                <c:pt idx="9">
                  <c:v>Vienti ja kansainvälistyminen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46.792670000000001</c:v>
                </c:pt>
                <c:pt idx="1">
                  <c:v>36.311399999999999</c:v>
                </c:pt>
                <c:pt idx="2">
                  <c:v>19.629909999999999</c:v>
                </c:pt>
                <c:pt idx="3">
                  <c:v>15.917669999999999</c:v>
                </c:pt>
                <c:pt idx="4">
                  <c:v>17.092359999999999</c:v>
                </c:pt>
                <c:pt idx="5">
                  <c:v>15.37589</c:v>
                </c:pt>
                <c:pt idx="6">
                  <c:v>9.1405399999999997</c:v>
                </c:pt>
                <c:pt idx="7">
                  <c:v>6.5823799999999997</c:v>
                </c:pt>
                <c:pt idx="8">
                  <c:v>5.7955300000000003</c:v>
                </c:pt>
                <c:pt idx="9">
                  <c:v>6.2182199999999996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B3-4208-86BF-86C33EDB8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8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235406343067077E-2"/>
          <c:y val="2.9909029025254275E-2"/>
          <c:w val="0.950314426356207"/>
          <c:h val="0.95850228138311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5"/>
              <c:layout>
                <c:manualLayout>
                  <c:x val="1.0526256695516202E-6"/>
                  <c:y val="6.070518788559177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6F-4F5A-984C-A55F1C6748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  <c:pt idx="4">
                  <c:v>Rahoitus, talous ja laskentatoimi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Yrityksen hallitustyöskentely</c:v>
                </c:pt>
                <c:pt idx="9">
                  <c:v>Vienti ja kansainvälistyminen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40.747120000000002</c:v>
                </c:pt>
                <c:pt idx="1">
                  <c:v>40.458039999999997</c:v>
                </c:pt>
                <c:pt idx="2">
                  <c:v>23.924420000000001</c:v>
                </c:pt>
                <c:pt idx="3">
                  <c:v>17.014309999999998</c:v>
                </c:pt>
                <c:pt idx="4">
                  <c:v>22.285820000000001</c:v>
                </c:pt>
                <c:pt idx="5">
                  <c:v>20.22307</c:v>
                </c:pt>
                <c:pt idx="6">
                  <c:v>13.17517</c:v>
                </c:pt>
                <c:pt idx="7">
                  <c:v>7.3857600000000003</c:v>
                </c:pt>
                <c:pt idx="8">
                  <c:v>6.8692599999999997</c:v>
                </c:pt>
                <c:pt idx="9">
                  <c:v>2.3980899999999998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6F-4F5A-984C-A55F1C6748F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Taul1!$A$2:$A$11</c:f>
              <c:strCache>
                <c:ptCount val="10"/>
                <c:pt idx="0">
                  <c:v>Markkinointi ja myynti</c:v>
                </c:pt>
                <c:pt idx="1">
                  <c:v>Henkilöstön kehittäminen ja koulutus</c:v>
                </c:pt>
                <c:pt idx="2">
                  <c:v>Johtaminen</c:v>
                </c:pt>
                <c:pt idx="3">
                  <c:v>Yhteistyö/verkottuminen tuotannollisessa toiminnassa, alihankinnat</c:v>
                </c:pt>
                <c:pt idx="4">
                  <c:v>Rahoitus, talous ja laskentatoimi</c:v>
                </c:pt>
                <c:pt idx="5">
                  <c:v>Tuotanto ja materiaalitoiminnot, tietotekniikka, tuotekehitys, laatu</c:v>
                </c:pt>
                <c:pt idx="6">
                  <c:v>Ympäristö- ja muiden säädösvaatimusten ottaminen huomioon toiminnassa</c:v>
                </c:pt>
                <c:pt idx="7">
                  <c:v>Yhteistyö/verkottuminen tutkimus-, kehittämis- ja innovaatio- eli tki-toiminnassa (sekä yritysten kesken että yritysten ja tutkimusorganisaatioiden kesken)</c:v>
                </c:pt>
                <c:pt idx="8">
                  <c:v>Yrityksen hallitustyöskentely</c:v>
                </c:pt>
                <c:pt idx="9">
                  <c:v>Vienti ja kansainvälistyminen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51.60754</c:v>
                </c:pt>
                <c:pt idx="1">
                  <c:v>36.490479999999998</c:v>
                </c:pt>
                <c:pt idx="2">
                  <c:v>19.011769999999999</c:v>
                </c:pt>
                <c:pt idx="3">
                  <c:v>18.19088</c:v>
                </c:pt>
                <c:pt idx="4">
                  <c:v>18.078759999999999</c:v>
                </c:pt>
                <c:pt idx="5">
                  <c:v>16.867519999999999</c:v>
                </c:pt>
                <c:pt idx="6">
                  <c:v>10.854889999999999</c:v>
                </c:pt>
                <c:pt idx="7">
                  <c:v>7.0377000000000001</c:v>
                </c:pt>
                <c:pt idx="8">
                  <c:v>6.64194</c:v>
                </c:pt>
                <c:pt idx="9">
                  <c:v>5.9804300000000001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6F-4F5A-984C-A55F1C674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80"/>
          <c:min val="-2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85295368234258E-3"/>
          <c:y val="3.317000016858053E-2"/>
          <c:w val="0.95807310917472099"/>
          <c:h val="0.84216689184246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Kyllä, ja olemme saaneet ulkopuolista rahoitusta viimeisen 12 kk aikana</c:v>
                </c:pt>
                <c:pt idx="1">
                  <c:v>Kyllä, mutta emme ole hakeneet rahoitusta</c:v>
                </c:pt>
                <c:pt idx="2">
                  <c:v>Kyllä, mutta emme ole saaneet rahoitusta, vaikka olemme hakeneet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19.409330000000001</c:v>
                </c:pt>
                <c:pt idx="1">
                  <c:v>8.4115000000000002</c:v>
                </c:pt>
                <c:pt idx="2">
                  <c:v>5.2142799999999996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71-4F8A-9E1D-AFB40039BFF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000000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Kyllä, ja olemme saaneet ulkopuolista rahoitusta viimeisen 12 kk aikana</c:v>
                </c:pt>
                <c:pt idx="1">
                  <c:v>Kyllä, mutta emme ole hakeneet rahoitusta</c:v>
                </c:pt>
                <c:pt idx="2">
                  <c:v>Kyllä, mutta emme ole saaneet rahoitusta, vaikka olemme hakeneet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20.98901</c:v>
                </c:pt>
                <c:pt idx="1">
                  <c:v>9.1035000000000004</c:v>
                </c:pt>
                <c:pt idx="2">
                  <c:v>3.26024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71-4F8A-9E1D-AFB40039B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axId val="389546368"/>
        <c:axId val="389548288"/>
      </c:barChart>
      <c:catAx>
        <c:axId val="3895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16%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FA65-4A2C-801F-3B6553508189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65-4A2C-801F-3B6553508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19%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0E17-4771-9E58-E225DE370E9E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17-4771-9E58-E225DE370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33%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03F0-4CE4-ACC6-5EE78D2F799C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F0-4CE4-ACC6-5EE78D2F79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2010-</c:v>
                </c:pt>
                <c:pt idx="1">
                  <c:v>2000-2009</c:v>
                </c:pt>
                <c:pt idx="2">
                  <c:v>1990-1999</c:v>
                </c:pt>
                <c:pt idx="3">
                  <c:v>Ennen 1990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43.080309999999997</c:v>
                </c:pt>
                <c:pt idx="1">
                  <c:v>22.530249999999999</c:v>
                </c:pt>
                <c:pt idx="2">
                  <c:v>17.161719999999999</c:v>
                </c:pt>
                <c:pt idx="3">
                  <c:v>17.227720000000001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B-41D5-A807-942E2611A30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2010-</c:v>
                </c:pt>
                <c:pt idx="1">
                  <c:v>2000-2009</c:v>
                </c:pt>
                <c:pt idx="2">
                  <c:v>1990-1999</c:v>
                </c:pt>
                <c:pt idx="3">
                  <c:v>Ennen 1990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42.512079999999997</c:v>
                </c:pt>
                <c:pt idx="1">
                  <c:v>21.739129999999999</c:v>
                </c:pt>
                <c:pt idx="2">
                  <c:v>18.357489999999999</c:v>
                </c:pt>
                <c:pt idx="3">
                  <c:v>17.391300000000001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B-41D5-A807-942E2611A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axId val="1989231327"/>
        <c:axId val="95919519"/>
      </c:barChart>
      <c:catAx>
        <c:axId val="1989231327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95919519"/>
        <c:crosses val="autoZero"/>
        <c:auto val="1"/>
        <c:lblAlgn val="ctr"/>
        <c:lblOffset val="100"/>
        <c:noMultiLvlLbl val="0"/>
      </c:catAx>
      <c:valAx>
        <c:axId val="95919519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9892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38%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F692-4236-9D30-BAC3CEE25437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92-4236-9D30-BAC3CEE25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85295368234258E-3"/>
          <c:y val="3.317000016858053E-2"/>
          <c:w val="0.95807310917472099"/>
          <c:h val="0.84216689184246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Kyllä, ja olemme saaneet ulkopuolista rahoitusta viimeisen 12 kk aikana</c:v>
                </c:pt>
                <c:pt idx="1">
                  <c:v>Kyllä, mutta emme ole hakeneet rahoitusta</c:v>
                </c:pt>
                <c:pt idx="2">
                  <c:v>Kyllä, mutta emme ole saaneet rahoitusta, vaikka olemme hakeneet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24.69464</c:v>
                </c:pt>
                <c:pt idx="1">
                  <c:v>9.5154399999999999</c:v>
                </c:pt>
                <c:pt idx="2">
                  <c:v>3.89168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D-4700-87CC-248C2051AE6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spc="0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Taul1!$A$2:$A$4</c:f>
              <c:strCache>
                <c:ptCount val="3"/>
                <c:pt idx="0">
                  <c:v>Kyllä, ja olemme saaneet ulkopuolista rahoitusta viimeisen 12 kk aikana</c:v>
                </c:pt>
                <c:pt idx="1">
                  <c:v>Kyllä, mutta emme ole hakeneet rahoitusta</c:v>
                </c:pt>
                <c:pt idx="2">
                  <c:v>Kyllä, mutta emme ole saaneet rahoitusta, vaikka olemme hakeneet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23.622319999999998</c:v>
                </c:pt>
                <c:pt idx="1">
                  <c:v>6.89818</c:v>
                </c:pt>
                <c:pt idx="2">
                  <c:v>2.93641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D-4700-87CC-248C2051A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axId val="389546368"/>
        <c:axId val="389548288"/>
      </c:barChart>
      <c:catAx>
        <c:axId val="38954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3"/>
              <c:layout>
                <c:manualLayout>
                  <c:x val="-8.8676406873887878E-3"/>
                  <c:y val="-4.75892305629546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B6-47CB-A3AD-286B6693E0E8}"/>
                </c:ext>
              </c:extLst>
            </c:dLbl>
            <c:dLbl>
              <c:idx val="5"/>
              <c:layout>
                <c:manualLayout>
                  <c:x val="-8.8676406873887878E-3"/>
                  <c:y val="9.517846112590932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B6-47CB-A3AD-286B6693E0E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58.136029999999998</c:v>
                </c:pt>
                <c:pt idx="1">
                  <c:v>16.487449999999999</c:v>
                </c:pt>
                <c:pt idx="2">
                  <c:v>24.79663</c:v>
                </c:pt>
                <c:pt idx="3">
                  <c:v>15.23016</c:v>
                </c:pt>
                <c:pt idx="4">
                  <c:v>11.126469999999999</c:v>
                </c:pt>
                <c:pt idx="5">
                  <c:v>13.03251</c:v>
                </c:pt>
                <c:pt idx="6">
                  <c:v>0</c:v>
                </c:pt>
                <c:pt idx="7">
                  <c:v>3.8197100000000002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B6-47CB-A3AD-286B6693E0E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52.754860000000001</c:v>
                </c:pt>
                <c:pt idx="1">
                  <c:v>23.849609999999998</c:v>
                </c:pt>
                <c:pt idx="2">
                  <c:v>17.1051</c:v>
                </c:pt>
                <c:pt idx="3">
                  <c:v>16.036090000000002</c:v>
                </c:pt>
                <c:pt idx="4">
                  <c:v>8.9392399999999999</c:v>
                </c:pt>
                <c:pt idx="5">
                  <c:v>8.5040899999999997</c:v>
                </c:pt>
                <c:pt idx="6">
                  <c:v>2.53335</c:v>
                </c:pt>
                <c:pt idx="7">
                  <c:v>5.7935600000000003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B6-47CB-A3AD-286B6693E0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9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0D-408C-8E12-D31D34D7ADFD}"/>
                </c:ext>
              </c:extLst>
            </c:dLbl>
            <c:dLbl>
              <c:idx val="6"/>
              <c:layout>
                <c:manualLayout>
                  <c:x val="-8.8672915676766811E-3"/>
                  <c:y val="2.0439418900487242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0D-408C-8E12-D31D34D7AD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50.076410000000003</c:v>
                </c:pt>
                <c:pt idx="1">
                  <c:v>14.337149999999999</c:v>
                </c:pt>
                <c:pt idx="2">
                  <c:v>10.34165</c:v>
                </c:pt>
                <c:pt idx="3">
                  <c:v>19.827780000000001</c:v>
                </c:pt>
                <c:pt idx="4">
                  <c:v>9.0420700000000007</c:v>
                </c:pt>
                <c:pt idx="5">
                  <c:v>1.57307</c:v>
                </c:pt>
                <c:pt idx="6">
                  <c:v>0</c:v>
                </c:pt>
                <c:pt idx="7">
                  <c:v>15.129569999999999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0D-408C-8E12-D31D34D7ADF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Taul1!$A$2:$A$9</c:f>
              <c:strCache>
                <c:ptCount val="8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Käyttöpääomarahoitukseen suhdanteista / kireästä taloudellisesta tilanteesta johtuen</c:v>
                </c:pt>
                <c:pt idx="3">
                  <c:v>Yrityksen kehittämishankkeisiin, ml. henkilöstön osaaminen</c:v>
                </c:pt>
                <c:pt idx="4">
                  <c:v>Omistusjärjestelyjen tai yrityskauppojen rahoitukseen</c:v>
                </c:pt>
                <c:pt idx="5">
                  <c:v>Tieto- ja viestintätekniikkalaite-, tai ohjelmisto- tms. investointeihin</c:v>
                </c:pt>
                <c:pt idx="6">
                  <c:v>Vientikauppojen rahoittaminen</c:v>
                </c:pt>
                <c:pt idx="7">
                  <c:v>Muuhun tarkoitukseen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49.921199999999999</c:v>
                </c:pt>
                <c:pt idx="1">
                  <c:v>22.372029999999999</c:v>
                </c:pt>
                <c:pt idx="2">
                  <c:v>19.128060000000001</c:v>
                </c:pt>
                <c:pt idx="3">
                  <c:v>18.35305</c:v>
                </c:pt>
                <c:pt idx="4">
                  <c:v>9.0811200000000003</c:v>
                </c:pt>
                <c:pt idx="5">
                  <c:v>6.21631</c:v>
                </c:pt>
                <c:pt idx="6">
                  <c:v>3.1204999999999998</c:v>
                </c:pt>
                <c:pt idx="7">
                  <c:v>7.5729300000000004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0D-408C-8E12-D31D34D7AD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9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>
              <a:solidFill>
                <a:srgbClr val="00A3DA"/>
              </a:solidFill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21%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8363-4C90-B7F5-83E068F51E6D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63-4C90-B7F5-83E068F51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5000" b="1">
          <a:solidFill>
            <a:srgbClr val="23545F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21%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0D08-4929-A2D4-02D248E23AC7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08-4929-A2D4-02D248E23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solidFill>
            <a:srgbClr val="8AD5EE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7D-4C83-9E27-0A8F5E4545AD}"/>
                </c:ext>
              </c:extLst>
            </c:dLbl>
            <c:dLbl>
              <c:idx val="6"/>
              <c:layout>
                <c:manualLayout>
                  <c:x val="1.2219189923567222E-6"/>
                  <c:y val="1.29882287342665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98498296470355E-2"/>
                      <c:h val="4.6218431573015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27D-4C83-9E27-0A8F5E4545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Verkkokauppa yrityksenne myynnissä (tuotteet ja palvelut)</c:v>
                </c:pt>
                <c:pt idx="5">
                  <c:v>Tekoälysovellukset ja ohjelmistorobotiikka (esim. sähköisen taloushallinnon sovelluksissa), robotiikka</c:v>
                </c:pt>
                <c:pt idx="6">
                  <c:v>Digitaalisten kanavien ja alustojen (esim. Uber, Wolt, AirBnB) käyttö palvelujen jakelussa ja markkinoinnissa</c:v>
                </c:pt>
                <c:pt idx="7">
                  <c:v>Big datan käyttö (esim. markkina-analyyseissä)</c:v>
                </c:pt>
                <c:pt idx="8">
                  <c:v>Teollinen Internet (tällä tarkoitetaan uudenlaisia liiketoiminnan ratkaisuja, joilla teolliset laitteet kommunikoivat automaattisesti keskenään)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76.131349999999998</c:v>
                </c:pt>
                <c:pt idx="1">
                  <c:v>66.145570000000006</c:v>
                </c:pt>
                <c:pt idx="2">
                  <c:v>43.483960000000003</c:v>
                </c:pt>
                <c:pt idx="3">
                  <c:v>33.812959999999997</c:v>
                </c:pt>
                <c:pt idx="4">
                  <c:v>18.345549999999999</c:v>
                </c:pt>
                <c:pt idx="5">
                  <c:v>10.025790000000001</c:v>
                </c:pt>
                <c:pt idx="6">
                  <c:v>3.8761800000000002</c:v>
                </c:pt>
                <c:pt idx="7">
                  <c:v>1.6956199999999999</c:v>
                </c:pt>
                <c:pt idx="8">
                  <c:v>1.7152499999999999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7D-4C83-9E27-0A8F5E4545A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Verkkokauppa yrityksenne myynnissä (tuotteet ja palvelut)</c:v>
                </c:pt>
                <c:pt idx="5">
                  <c:v>Tekoälysovellukset ja ohjelmistorobotiikka (esim. sähköisen taloushallinnon sovelluksissa), robotiikka</c:v>
                </c:pt>
                <c:pt idx="6">
                  <c:v>Digitaalisten kanavien ja alustojen (esim. Uber, Wolt, AirBnB) käyttö palvelujen jakelussa ja markkinoinnissa</c:v>
                </c:pt>
                <c:pt idx="7">
                  <c:v>Big datan käyttö (esim. markkina-analyyseissä)</c:v>
                </c:pt>
                <c:pt idx="8">
                  <c:v>Teollinen Internet (tällä tarkoitetaan uudenlaisia liiketoiminnan ratkaisuja, joilla teolliset laitteet kommunikoivat automaattisesti keskenään)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77.653199999999998</c:v>
                </c:pt>
                <c:pt idx="1">
                  <c:v>63.959359999999997</c:v>
                </c:pt>
                <c:pt idx="2">
                  <c:v>43.442430000000002</c:v>
                </c:pt>
                <c:pt idx="3">
                  <c:v>35.745310000000003</c:v>
                </c:pt>
                <c:pt idx="4">
                  <c:v>18.250330000000002</c:v>
                </c:pt>
                <c:pt idx="5">
                  <c:v>11.11927</c:v>
                </c:pt>
                <c:pt idx="6">
                  <c:v>4.7832400000000002</c:v>
                </c:pt>
                <c:pt idx="7">
                  <c:v>2.3490500000000001</c:v>
                </c:pt>
                <c:pt idx="8">
                  <c:v>1.7122299999999999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7D-4C83-9E27-0A8F5E4545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1F-4DEF-A274-FB317C3364D2}"/>
                </c:ext>
              </c:extLst>
            </c:dLbl>
            <c:dLbl>
              <c:idx val="6"/>
              <c:layout>
                <c:manualLayout>
                  <c:x val="6.9823942419368055E-7"/>
                  <c:y val="2.5964193817199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1F-4DEF-A274-FB317C3364D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Verkkokauppa yrityksenne myynnissä (tuotteet ja palvelut)</c:v>
                </c:pt>
                <c:pt idx="5">
                  <c:v>Tekoälysovellukset ja ohjelmistorobotiikka (esim. sähköisen taloushallinnon sovelluksissa), robotiikka</c:v>
                </c:pt>
                <c:pt idx="6">
                  <c:v>Digitaalisten kanavien ja alustojen (esim. Uber, Wolt, AirBnB) käyttö palvelujen jakelussa ja markkinoinnissa</c:v>
                </c:pt>
                <c:pt idx="7">
                  <c:v>Big datan käyttö (esim. markkina-analyyseissä)</c:v>
                </c:pt>
                <c:pt idx="8">
                  <c:v>Teollinen Internet (tällä tarkoitetaan uudenlaisia liiketoiminnan ratkaisuja, joilla teolliset laitteet kommunikoivat automaattisesti keskenään)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77.533850000000001</c:v>
                </c:pt>
                <c:pt idx="1">
                  <c:v>62.159280000000003</c:v>
                </c:pt>
                <c:pt idx="2">
                  <c:v>39.735750000000003</c:v>
                </c:pt>
                <c:pt idx="3">
                  <c:v>33.091819999999998</c:v>
                </c:pt>
                <c:pt idx="4">
                  <c:v>18.935649999999999</c:v>
                </c:pt>
                <c:pt idx="5">
                  <c:v>10.98438</c:v>
                </c:pt>
                <c:pt idx="6">
                  <c:v>2.45512</c:v>
                </c:pt>
                <c:pt idx="7">
                  <c:v>1.0075400000000001</c:v>
                </c:pt>
                <c:pt idx="8">
                  <c:v>3.1257299999999999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F-4DEF-A274-FB317C3364D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Yrityksen omat Internet-kotisivut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Verkkokauppa yrityksenne myynnissä (tuotteet ja palvelut)</c:v>
                </c:pt>
                <c:pt idx="5">
                  <c:v>Tekoälysovellukset ja ohjelmistorobotiikka (esim. sähköisen taloushallinnon sovelluksissa), robotiikka</c:v>
                </c:pt>
                <c:pt idx="6">
                  <c:v>Digitaalisten kanavien ja alustojen (esim. Uber, Wolt, AirBnB) käyttö palvelujen jakelussa ja markkinoinnissa</c:v>
                </c:pt>
                <c:pt idx="7">
                  <c:v>Big datan käyttö (esim. markkina-analyyseissä)</c:v>
                </c:pt>
                <c:pt idx="8">
                  <c:v>Teollinen Internet (tällä tarkoitetaan uudenlaisia liiketoiminnan ratkaisuja, joilla teolliset laitteet kommunikoivat automaattisesti keskenään)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77.634460000000004</c:v>
                </c:pt>
                <c:pt idx="1">
                  <c:v>60.715980000000002</c:v>
                </c:pt>
                <c:pt idx="2">
                  <c:v>43.884360000000001</c:v>
                </c:pt>
                <c:pt idx="3">
                  <c:v>37.0702</c:v>
                </c:pt>
                <c:pt idx="4">
                  <c:v>17.870180000000001</c:v>
                </c:pt>
                <c:pt idx="5">
                  <c:v>11.928380000000001</c:v>
                </c:pt>
                <c:pt idx="6">
                  <c:v>4.2577600000000002</c:v>
                </c:pt>
                <c:pt idx="7">
                  <c:v>2.45994</c:v>
                </c:pt>
                <c:pt idx="8">
                  <c:v>2.4818699999999998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1F-4DEF-A274-FB317C3364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82-426B-8458-4E30AFD244A4}"/>
                </c:ext>
              </c:extLst>
            </c:dLbl>
            <c:dLbl>
              <c:idx val="6"/>
              <c:layout>
                <c:manualLayout>
                  <c:x val="4.4348677028306976E-3"/>
                  <c:y val="6.131825668242603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82-426B-8458-4E30AFD244A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A3DA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Sosiaalinen media (esim. Facebook, Linkedin)</c:v>
                </c:pt>
                <c:pt idx="3">
                  <c:v>Yrityksenne ostot verkossa (tuotteet ja palvelut)</c:v>
                </c:pt>
                <c:pt idx="4">
                  <c:v>Yrityksen omat Internet-kotisivut</c:v>
                </c:pt>
                <c:pt idx="5">
                  <c:v>Pilvipalvelut  (verkkopalveluina Internetissä)</c:v>
                </c:pt>
                <c:pt idx="6">
                  <c:v>Big datan käyttö (esim. markkina-analyyseissä)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Digitaalisten kanavien ja alustojen (esim. Uber, Wolt, AirBnB) käyttö palvelujen jakelussa ja markkinoinnissa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5.1086999999999998</c:v>
                </c:pt>
                <c:pt idx="1">
                  <c:v>4.2619899999999999</c:v>
                </c:pt>
                <c:pt idx="2">
                  <c:v>3.36781</c:v>
                </c:pt>
                <c:pt idx="3">
                  <c:v>4.1501299999999999</c:v>
                </c:pt>
                <c:pt idx="4">
                  <c:v>3.0852900000000001</c:v>
                </c:pt>
                <c:pt idx="5">
                  <c:v>3.63897</c:v>
                </c:pt>
                <c:pt idx="6">
                  <c:v>1.7743899999999999</c:v>
                </c:pt>
                <c:pt idx="7">
                  <c:v>1.63412</c:v>
                </c:pt>
                <c:pt idx="8">
                  <c:v>1.63412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82-426B-8458-4E30AFD244A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F3F3F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Sosiaalinen media (esim. Facebook, Linkedin)</c:v>
                </c:pt>
                <c:pt idx="3">
                  <c:v>Yrityksenne ostot verkossa (tuotteet ja palvelut)</c:v>
                </c:pt>
                <c:pt idx="4">
                  <c:v>Yrityksen omat Internet-kotisivut</c:v>
                </c:pt>
                <c:pt idx="5">
                  <c:v>Pilvipalvelut  (verkkopalveluina Internetissä)</c:v>
                </c:pt>
                <c:pt idx="6">
                  <c:v>Big datan käyttö (esim. markkina-analyyseissä)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Digitaalisten kanavien ja alustojen (esim. Uber, Wolt, AirBnB) käyttö palvelujen jakelussa ja markkinoinnissa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6.7283299999999997</c:v>
                </c:pt>
                <c:pt idx="1">
                  <c:v>5.8269799999999998</c:v>
                </c:pt>
                <c:pt idx="2">
                  <c:v>5.2065299999999999</c:v>
                </c:pt>
                <c:pt idx="3">
                  <c:v>4.4753400000000001</c:v>
                </c:pt>
                <c:pt idx="4">
                  <c:v>3.9961600000000002</c:v>
                </c:pt>
                <c:pt idx="5">
                  <c:v>3.9799500000000001</c:v>
                </c:pt>
                <c:pt idx="6">
                  <c:v>2.4979100000000001</c:v>
                </c:pt>
                <c:pt idx="7">
                  <c:v>1.8316300000000001</c:v>
                </c:pt>
                <c:pt idx="8">
                  <c:v>1.5425599999999999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82-426B-8458-4E30AFD24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axMin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47744878877592E-2"/>
          <c:y val="3.317000016858053E-2"/>
          <c:w val="0.94804424036745649"/>
          <c:h val="0.9649680319705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</c:spPr>
          <c:invertIfNegative val="0"/>
          <c:dLbls>
            <c:dLbl>
              <c:idx val="0"/>
              <c:layout>
                <c:manualLayout>
                  <c:x val="-4.433471223982249E-3"/>
                  <c:y val="2.043941889096939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35-4805-B04E-B98F6BE26039}"/>
                </c:ext>
              </c:extLst>
            </c:dLbl>
            <c:dLbl>
              <c:idx val="6"/>
              <c:layout>
                <c:manualLayout>
                  <c:x val="-4.4331221042701978E-3"/>
                  <c:y val="6.131825668242603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35-4805-B04E-B98F6BE2603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8AD5EE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Sosiaalinen media (esim. Facebook, Linkedin)</c:v>
                </c:pt>
                <c:pt idx="3">
                  <c:v>Yrityksenne ostot verkossa (tuotteet ja palvelut)</c:v>
                </c:pt>
                <c:pt idx="4">
                  <c:v>Yrityksen omat Internet-kotisivut</c:v>
                </c:pt>
                <c:pt idx="5">
                  <c:v>Pilvipalvelut  (verkkopalveluina Internetissä)</c:v>
                </c:pt>
                <c:pt idx="6">
                  <c:v>Big datan käyttö (esim. markkina-analyyseissä)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Digitaalisten kanavien ja alustojen (esim. Uber, Wolt, AirBnB) käyttö palvelujen jakelussa ja markkinoinnissa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6.5051399999999999</c:v>
                </c:pt>
                <c:pt idx="1">
                  <c:v>3.4983499999999998</c:v>
                </c:pt>
                <c:pt idx="2">
                  <c:v>3.9542000000000002</c:v>
                </c:pt>
                <c:pt idx="3">
                  <c:v>7.7793599999999996</c:v>
                </c:pt>
                <c:pt idx="4">
                  <c:v>2.8917899999999999</c:v>
                </c:pt>
                <c:pt idx="5">
                  <c:v>4.0624900000000004</c:v>
                </c:pt>
                <c:pt idx="6">
                  <c:v>1.84206</c:v>
                </c:pt>
                <c:pt idx="7">
                  <c:v>0.35859000000000002</c:v>
                </c:pt>
                <c:pt idx="8">
                  <c:v>1.2625500000000001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35-4805-B04E-B98F6BE2603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A7A7A7"/>
                    </a:solidFill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Taul1!$A$2:$A$10</c:f>
              <c:strCache>
                <c:ptCount val="9"/>
                <c:pt idx="0">
                  <c:v>Verkkokauppa yrityksenne myynnissä (tuotteet ja palvelut)</c:v>
                </c:pt>
                <c:pt idx="1">
                  <c:v>Tekoälysovellukset ja ohjelmistorobotiikka (esim. sähköisen taloushallinnon sovelluksissa), robotiikka</c:v>
                </c:pt>
                <c:pt idx="2">
                  <c:v>Sosiaalinen media (esim. Facebook, Linkedin)</c:v>
                </c:pt>
                <c:pt idx="3">
                  <c:v>Yrityksenne ostot verkossa (tuotteet ja palvelut)</c:v>
                </c:pt>
                <c:pt idx="4">
                  <c:v>Yrityksen omat Internet-kotisivut</c:v>
                </c:pt>
                <c:pt idx="5">
                  <c:v>Pilvipalvelut  (verkkopalveluina Internetissä)</c:v>
                </c:pt>
                <c:pt idx="6">
                  <c:v>Big datan käyttö (esim. markkina-analyyseissä)</c:v>
                </c:pt>
                <c:pt idx="7">
                  <c:v>Teollinen Internet (tällä tarkoitetaan uudenlaisia liiketoiminnan ratkaisuja, joilla teolliset laitteet kommunikoivat automaattisesti keskenään)</c:v>
                </c:pt>
                <c:pt idx="8">
                  <c:v>Digitaalisten kanavien ja alustojen (esim. Uber, Wolt, AirBnB) käyttö palvelujen jakelussa ja markkinoinnissa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6.9391600000000002</c:v>
                </c:pt>
                <c:pt idx="1">
                  <c:v>3.504</c:v>
                </c:pt>
                <c:pt idx="2">
                  <c:v>5.0883500000000002</c:v>
                </c:pt>
                <c:pt idx="3">
                  <c:v>4.9494499999999997</c:v>
                </c:pt>
                <c:pt idx="4">
                  <c:v>4.1793800000000001</c:v>
                </c:pt>
                <c:pt idx="5">
                  <c:v>3.9095</c:v>
                </c:pt>
                <c:pt idx="6">
                  <c:v>2.4613999999999998</c:v>
                </c:pt>
                <c:pt idx="7">
                  <c:v>1.4090800000000001</c:v>
                </c:pt>
                <c:pt idx="8">
                  <c:v>2.00928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35-4805-B04E-B98F6BE260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1"/>
        <c:axId val="389546368"/>
        <c:axId val="389548288"/>
      </c:barChart>
      <c:catAx>
        <c:axId val="3895463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89548288"/>
        <c:crossesAt val="0"/>
        <c:auto val="1"/>
        <c:lblAlgn val="ctr"/>
        <c:lblOffset val="100"/>
        <c:noMultiLvlLbl val="0"/>
      </c:catAx>
      <c:valAx>
        <c:axId val="389548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38954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10.102779999999999</c:v>
                </c:pt>
                <c:pt idx="1">
                  <c:v>8.0035000000000007</c:v>
                </c:pt>
                <c:pt idx="2">
                  <c:v>12.355130000000001</c:v>
                </c:pt>
                <c:pt idx="3">
                  <c:v>69.538600000000002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E-459C-A34B-4C4D2720E8D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13.33333</c:v>
                </c:pt>
                <c:pt idx="1">
                  <c:v>10</c:v>
                </c:pt>
                <c:pt idx="2">
                  <c:v>8.5714299999999994</c:v>
                </c:pt>
                <c:pt idx="3">
                  <c:v>68.095240000000004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E-459C-A34B-4C4D2720E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1989231327"/>
        <c:axId val="95919519"/>
      </c:barChart>
      <c:catAx>
        <c:axId val="1989231327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A3DA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919519"/>
        <c:crosses val="autoZero"/>
        <c:auto val="1"/>
        <c:lblAlgn val="ctr"/>
        <c:lblOffset val="100"/>
        <c:noMultiLvlLbl val="0"/>
      </c:catAx>
      <c:valAx>
        <c:axId val="95919519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19892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43761214375296E-2"/>
          <c:y val="9.7054681529608666E-2"/>
          <c:w val="0.97611247757124942"/>
          <c:h val="0.878953809119475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AD5EE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Kannattavuuden parantuminen</c:v>
                </c:pt>
                <c:pt idx="4">
                  <c:v>Liiketoimintaprosessien tehostuminen</c:v>
                </c:pt>
                <c:pt idx="5">
                  <c:v>Yhteistyön tiivistyminen yhteistyökumppanien kanssa</c:v>
                </c:pt>
                <c:pt idx="6">
                  <c:v>Uusien liiketoimintamahdollisuuksien luominen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64.079030000000003</c:v>
                </c:pt>
                <c:pt idx="1">
                  <c:v>61.644679999999994</c:v>
                </c:pt>
                <c:pt idx="2">
                  <c:v>58.538460000000001</c:v>
                </c:pt>
                <c:pt idx="3">
                  <c:v>49.962739999999997</c:v>
                </c:pt>
                <c:pt idx="4">
                  <c:v>49.740270000000002</c:v>
                </c:pt>
                <c:pt idx="5">
                  <c:v>48.508150000000001</c:v>
                </c:pt>
                <c:pt idx="6">
                  <c:v>33.245559999999998</c:v>
                </c:pt>
                <c:pt idx="7">
                  <c:v>39.374420000000001</c:v>
                </c:pt>
                <c:pt idx="8">
                  <c:v>16.028950000000002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5-48A0-8FD7-65A3B6DB3EC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Kannattavuuden parantuminen</c:v>
                </c:pt>
                <c:pt idx="4">
                  <c:v>Liiketoimintaprosessien tehostuminen</c:v>
                </c:pt>
                <c:pt idx="5">
                  <c:v>Yhteistyön tiivistyminen yhteistyökumppanien kanssa</c:v>
                </c:pt>
                <c:pt idx="6">
                  <c:v>Uusien liiketoimintamahdollisuuksien luominen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64.195670000000007</c:v>
                </c:pt>
                <c:pt idx="1">
                  <c:v>62.510719999999999</c:v>
                </c:pt>
                <c:pt idx="2">
                  <c:v>53.864260000000002</c:v>
                </c:pt>
                <c:pt idx="3">
                  <c:v>51.791929999999994</c:v>
                </c:pt>
                <c:pt idx="4">
                  <c:v>46.471159999999998</c:v>
                </c:pt>
                <c:pt idx="5">
                  <c:v>44.057290000000002</c:v>
                </c:pt>
                <c:pt idx="6">
                  <c:v>41.788049999999998</c:v>
                </c:pt>
                <c:pt idx="7">
                  <c:v>30.640660000000004</c:v>
                </c:pt>
                <c:pt idx="8">
                  <c:v>15.9376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5-48A0-8FD7-65A3B6DB3EC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A7A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Kannattavuuden parantuminen</c:v>
                </c:pt>
                <c:pt idx="4">
                  <c:v>Liiketoimintaprosessien tehostuminen</c:v>
                </c:pt>
                <c:pt idx="5">
                  <c:v>Yhteistyön tiivistyminen yhteistyökumppanien kanssa</c:v>
                </c:pt>
                <c:pt idx="6">
                  <c:v>Uusien liiketoimintamahdollisuuksien luominen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Taul1!$D$2:$D$10</c:f>
              <c:numCache>
                <c:formatCode>General</c:formatCode>
                <c:ptCount val="9"/>
                <c:pt idx="0">
                  <c:v>62.551790000000004</c:v>
                </c:pt>
                <c:pt idx="1">
                  <c:v>62.169960000000003</c:v>
                </c:pt>
                <c:pt idx="2">
                  <c:v>57.594009999999997</c:v>
                </c:pt>
                <c:pt idx="3">
                  <c:v>50.223060000000004</c:v>
                </c:pt>
                <c:pt idx="4">
                  <c:v>47.762529999999998</c:v>
                </c:pt>
                <c:pt idx="5">
                  <c:v>44.996169999999999</c:v>
                </c:pt>
                <c:pt idx="6">
                  <c:v>39.134140000000002</c:v>
                </c:pt>
                <c:pt idx="7">
                  <c:v>31.358049999999999</c:v>
                </c:pt>
                <c:pt idx="8">
                  <c:v>19.122250000000001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85-48A0-8FD7-65A3B6DB3EC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35353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Yrityskuvan vahvistuminen</c:v>
                </c:pt>
                <c:pt idx="1">
                  <c:v>Uusien asiakasryhmien tavoittaminen</c:v>
                </c:pt>
                <c:pt idx="2">
                  <c:v>Asiakaspalvelun parantuminen</c:v>
                </c:pt>
                <c:pt idx="3">
                  <c:v>Kannattavuuden parantuminen</c:v>
                </c:pt>
                <c:pt idx="4">
                  <c:v>Liiketoimintaprosessien tehostuminen</c:v>
                </c:pt>
                <c:pt idx="5">
                  <c:v>Yhteistyön tiivistyminen yhteistyökumppanien kanssa</c:v>
                </c:pt>
                <c:pt idx="6">
                  <c:v>Uusien liiketoimintamahdollisuuksien luominen</c:v>
                </c:pt>
                <c:pt idx="7">
                  <c:v>Tuotekehityksen tehostuminen</c:v>
                </c:pt>
                <c:pt idx="8">
                  <c:v>Liiketoiminnan kansainvälistyminen</c:v>
                </c:pt>
              </c:strCache>
            </c:strRef>
          </c:cat>
          <c:val>
            <c:numRef>
              <c:f>Taul1!$E$2:$E$10</c:f>
              <c:numCache>
                <c:formatCode>General</c:formatCode>
                <c:ptCount val="9"/>
                <c:pt idx="0">
                  <c:v>65.173859999999991</c:v>
                </c:pt>
                <c:pt idx="1">
                  <c:v>64.286069999999995</c:v>
                </c:pt>
                <c:pt idx="2">
                  <c:v>58.735050000000001</c:v>
                </c:pt>
                <c:pt idx="3">
                  <c:v>52.921099999999996</c:v>
                </c:pt>
                <c:pt idx="4">
                  <c:v>49.425910000000002</c:v>
                </c:pt>
                <c:pt idx="5">
                  <c:v>46.046149999999997</c:v>
                </c:pt>
                <c:pt idx="6">
                  <c:v>41.557740000000003</c:v>
                </c:pt>
                <c:pt idx="7">
                  <c:v>31.022770000000001</c:v>
                </c:pt>
                <c:pt idx="8">
                  <c:v>18.606100000000001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85-48A0-8FD7-65A3B6DB3E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3801344"/>
        <c:axId val="605024384"/>
      </c:barChart>
      <c:catAx>
        <c:axId val="2003801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5024384"/>
        <c:crosses val="autoZero"/>
        <c:auto val="1"/>
        <c:lblAlgn val="ctr"/>
        <c:lblOffset val="100"/>
        <c:noMultiLvlLbl val="0"/>
      </c:catAx>
      <c:valAx>
        <c:axId val="605024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380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0630172243231144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&lt;10 %</c:v>
                </c:pt>
                <c:pt idx="1">
                  <c:v>10-19 %</c:v>
                </c:pt>
                <c:pt idx="2">
                  <c:v>20-29 %</c:v>
                </c:pt>
                <c:pt idx="3">
                  <c:v>30-49 %</c:v>
                </c:pt>
                <c:pt idx="4">
                  <c:v>&gt;=50 %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51.72851</c:v>
                </c:pt>
                <c:pt idx="1">
                  <c:v>35.461889999999997</c:v>
                </c:pt>
                <c:pt idx="2">
                  <c:v>8.65808</c:v>
                </c:pt>
                <c:pt idx="3">
                  <c:v>2.0406599999999999</c:v>
                </c:pt>
                <c:pt idx="4">
                  <c:v>2.1108600000000002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9F-439C-A472-1F9390FBAAC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&lt;10 %</c:v>
                </c:pt>
                <c:pt idx="1">
                  <c:v>10-19 %</c:v>
                </c:pt>
                <c:pt idx="2">
                  <c:v>20-29 %</c:v>
                </c:pt>
                <c:pt idx="3">
                  <c:v>30-49 %</c:v>
                </c:pt>
                <c:pt idx="4">
                  <c:v>&gt;=50 %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48.86356</c:v>
                </c:pt>
                <c:pt idx="1">
                  <c:v>35.836500000000001</c:v>
                </c:pt>
                <c:pt idx="2">
                  <c:v>8.8509499999999992</c:v>
                </c:pt>
                <c:pt idx="3">
                  <c:v>3.0645699999999998</c:v>
                </c:pt>
                <c:pt idx="4">
                  <c:v>3.38443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9F-439C-A472-1F9390FBAA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51401671039664E-2"/>
          <c:y val="1.064861377268228E-2"/>
          <c:w val="0.95196324035968083"/>
          <c:h val="0.82079221494101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24.669350000000001</c:v>
                </c:pt>
                <c:pt idx="1">
                  <c:v>63.964170000000003</c:v>
                </c:pt>
                <c:pt idx="2">
                  <c:v>11.366479999999999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F-4CBB-8E1C-C0EA03386D4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22.446870000000001</c:v>
                </c:pt>
                <c:pt idx="1">
                  <c:v>64.052120000000002</c:v>
                </c:pt>
                <c:pt idx="2">
                  <c:v>13.501010000000001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F-4CBB-8E1C-C0EA03386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283280"/>
        <c:axId val="937198704"/>
      </c:barChart>
      <c:catAx>
        <c:axId val="7532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198704"/>
        <c:crosses val="autoZero"/>
        <c:auto val="1"/>
        <c:lblAlgn val="ctr"/>
        <c:lblOffset val="100"/>
        <c:noMultiLvlLbl val="0"/>
      </c:catAx>
      <c:valAx>
        <c:axId val="93719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2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51401671039664E-2"/>
          <c:y val="1.064861377268228E-2"/>
          <c:w val="0.95196324035968083"/>
          <c:h val="0.82079221494101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Yrityksessämme toimii t&amp;k-henkilöstöä</c:v>
                </c:pt>
                <c:pt idx="1">
                  <c:v>Hankimme t&amp;k-osaamista ostopalveluna ulkopuolelta</c:v>
                </c:pt>
                <c:pt idx="2">
                  <c:v>Yrityksessämme toimii t&amp;k-henkilöstöä, ja hankimme t&amp;k-osaamista ostopalveluna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31.67558</c:v>
                </c:pt>
                <c:pt idx="1">
                  <c:v>26.29082</c:v>
                </c:pt>
                <c:pt idx="2">
                  <c:v>42.0336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F-4CBB-8E1C-C0EA03386D4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Yrityksessämme toimii t&amp;k-henkilöstöä</c:v>
                </c:pt>
                <c:pt idx="1">
                  <c:v>Hankimme t&amp;k-osaamista ostopalveluna ulkopuolelta</c:v>
                </c:pt>
                <c:pt idx="2">
                  <c:v>Yrityksessämme toimii t&amp;k-henkilöstöä, ja hankimme t&amp;k-osaamista ostopalveluna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44.0184</c:v>
                </c:pt>
                <c:pt idx="1">
                  <c:v>25.99118</c:v>
                </c:pt>
                <c:pt idx="2">
                  <c:v>29.99042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F-4CBB-8E1C-C0EA03386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283280"/>
        <c:axId val="937198704"/>
      </c:barChart>
      <c:catAx>
        <c:axId val="7532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198704"/>
        <c:crosses val="autoZero"/>
        <c:auto val="1"/>
        <c:lblAlgn val="ctr"/>
        <c:lblOffset val="100"/>
        <c:noMultiLvlLbl val="0"/>
      </c:catAx>
      <c:valAx>
        <c:axId val="93719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2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0630172243231144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0</c:v>
                </c:pt>
                <c:pt idx="1">
                  <c:v>0.1–0.9 %</c:v>
                </c:pt>
                <c:pt idx="2">
                  <c:v>1–3 %</c:v>
                </c:pt>
                <c:pt idx="3">
                  <c:v>3.1–5 %</c:v>
                </c:pt>
                <c:pt idx="4">
                  <c:v>yli 5 %</c:v>
                </c:pt>
                <c:pt idx="5">
                  <c:v>ei osaa sanoa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10.233639999999999</c:v>
                </c:pt>
                <c:pt idx="1">
                  <c:v>47.089860000000002</c:v>
                </c:pt>
                <c:pt idx="2">
                  <c:v>8.7350200000000005</c:v>
                </c:pt>
                <c:pt idx="3">
                  <c:v>8.4650999999999996</c:v>
                </c:pt>
                <c:pt idx="4">
                  <c:v>11.27894</c:v>
                </c:pt>
                <c:pt idx="5">
                  <c:v>14.197430000000001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B-4446-90C4-CA35488BB46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0</c:v>
                </c:pt>
                <c:pt idx="1">
                  <c:v>0.1–0.9 %</c:v>
                </c:pt>
                <c:pt idx="2">
                  <c:v>1–3 %</c:v>
                </c:pt>
                <c:pt idx="3">
                  <c:v>3.1–5 %</c:v>
                </c:pt>
                <c:pt idx="4">
                  <c:v>yli 5 %</c:v>
                </c:pt>
                <c:pt idx="5">
                  <c:v>ei osaa sanoa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6.9592200000000002</c:v>
                </c:pt>
                <c:pt idx="1">
                  <c:v>30.527480000000001</c:v>
                </c:pt>
                <c:pt idx="2">
                  <c:v>24.11609</c:v>
                </c:pt>
                <c:pt idx="3">
                  <c:v>12.73296</c:v>
                </c:pt>
                <c:pt idx="4">
                  <c:v>15.3443</c:v>
                </c:pt>
                <c:pt idx="5">
                  <c:v>10.31995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BB-4446-90C4-CA35488BB4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0630172243231144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87.482519999999994</c:v>
                </c:pt>
                <c:pt idx="1">
                  <c:v>32.158799999999999</c:v>
                </c:pt>
                <c:pt idx="2">
                  <c:v>3.5373899999999998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6-4715-B889-C48CC821735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71.516120000000001</c:v>
                </c:pt>
                <c:pt idx="1">
                  <c:v>45.353169999999999</c:v>
                </c:pt>
                <c:pt idx="2">
                  <c:v>5.2293599999999998</c:v>
                </c:pt>
                <c:pt idx="3">
                  <c:v>3.8995700000000002</c:v>
                </c:pt>
                <c:pt idx="4">
                  <c:v>3.3608500000000001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6-4715-B889-C48CC82173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0630172243231144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94.619100000000003</c:v>
                </c:pt>
                <c:pt idx="1">
                  <c:v>29.729990000000001</c:v>
                </c:pt>
                <c:pt idx="2">
                  <c:v>4.7891199999999996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B-4685-8E4F-011004CB24E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68.441770000000005</c:v>
                </c:pt>
                <c:pt idx="1">
                  <c:v>36.186320000000002</c:v>
                </c:pt>
                <c:pt idx="2">
                  <c:v>5.7887399999999998</c:v>
                </c:pt>
                <c:pt idx="3">
                  <c:v>3.2815099999999999</c:v>
                </c:pt>
                <c:pt idx="4">
                  <c:v>5.3384600000000004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CB-4685-8E4F-011004CB24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51401671039664E-2"/>
          <c:y val="1.064861377268228E-2"/>
          <c:w val="0.95196324035968083"/>
          <c:h val="0.82079221494101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17.293030000000002</c:v>
                </c:pt>
                <c:pt idx="1">
                  <c:v>51.584589999999999</c:v>
                </c:pt>
                <c:pt idx="2">
                  <c:v>31.12238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F-4CBB-8E1C-C0EA03386D4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13.389950000000001</c:v>
                </c:pt>
                <c:pt idx="1">
                  <c:v>57.693109999999997</c:v>
                </c:pt>
                <c:pt idx="2">
                  <c:v>28.91694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F-4CBB-8E1C-C0EA03386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283280"/>
        <c:axId val="937198704"/>
      </c:barChart>
      <c:catAx>
        <c:axId val="7532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198704"/>
        <c:crosses val="autoZero"/>
        <c:auto val="1"/>
        <c:lblAlgn val="ctr"/>
        <c:lblOffset val="100"/>
        <c:noMultiLvlLbl val="0"/>
      </c:catAx>
      <c:valAx>
        <c:axId val="93719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2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0630172243231144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  <c:pt idx="5">
                  <c:v>Ei mitään näistä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16.832899999999999</c:v>
                </c:pt>
                <c:pt idx="1">
                  <c:v>3.1014400000000002</c:v>
                </c:pt>
                <c:pt idx="2">
                  <c:v>2.9740700000000002</c:v>
                </c:pt>
                <c:pt idx="3">
                  <c:v>0</c:v>
                </c:pt>
                <c:pt idx="4">
                  <c:v>1.2603599999999999</c:v>
                </c:pt>
                <c:pt idx="5">
                  <c:v>81.587519999999998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B-4446-90C4-CA35488BB46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Taul1!$A$2:$A$7</c:f>
              <c:strCache>
                <c:ptCount val="6"/>
                <c:pt idx="0">
                  <c:v>Paikallis- tai alueviranomaisilta (ml. ELY-keskukset)</c:v>
                </c:pt>
                <c:pt idx="1">
                  <c:v>Business Finlandista</c:v>
                </c:pt>
                <c:pt idx="2">
                  <c:v>Muuta valtion rahoitusta (muut kuin Business Finland)</c:v>
                </c:pt>
                <c:pt idx="3">
                  <c:v>EU:n Horisontti Eurooppa -ohjelmasta</c:v>
                </c:pt>
                <c:pt idx="4">
                  <c:v>Muuta kansainvälistä rahoitusta</c:v>
                </c:pt>
                <c:pt idx="5">
                  <c:v>Ei mitään näistä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12.430260000000001</c:v>
                </c:pt>
                <c:pt idx="1">
                  <c:v>7.7209599999999998</c:v>
                </c:pt>
                <c:pt idx="2">
                  <c:v>1.92689</c:v>
                </c:pt>
                <c:pt idx="3">
                  <c:v>0.92778000000000005</c:v>
                </c:pt>
                <c:pt idx="4">
                  <c:v>1.1140000000000001</c:v>
                </c:pt>
                <c:pt idx="5">
                  <c:v>84.461119999999994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BB-4446-90C4-CA35488BB4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51401671039664E-2"/>
          <c:y val="3.9078675585520868E-2"/>
          <c:w val="0.95196324035968083"/>
          <c:h val="0.63588272546943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Kyllä t&amp;k-toiminnan lisävähennystä koskien tutkimus- ja tiedonlevittämisorganisaatioilta ostettujen t&amp;k-palvelujen menoja (käytössä 2021–2027)</c:v>
                </c:pt>
                <c:pt idx="1">
                  <c:v>Kyllä t&amp;k-toiminnan yhdistelmävähennystä koskien t&amp;k-toiminnan palkka- ja ostopalvelumenoja (käytössä 2023 alkaen)</c:v>
                </c:pt>
                <c:pt idx="2">
                  <c:v>Ei kumpaakaan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1.2419199999999999</c:v>
                </c:pt>
                <c:pt idx="1">
                  <c:v>6.1964100000000002</c:v>
                </c:pt>
                <c:pt idx="2">
                  <c:v>92.912639999999996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F-4CBB-8E1C-C0EA03386D4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Kyllä t&amp;k-toiminnan lisävähennystä koskien tutkimus- ja tiedonlevittämisorganisaatioilta ostettujen t&amp;k-palvelujen menoja (käytössä 2021–2027)</c:v>
                </c:pt>
                <c:pt idx="1">
                  <c:v>Kyllä t&amp;k-toiminnan yhdistelmävähennystä koskien t&amp;k-toiminnan palkka- ja ostopalvelumenoja (käytössä 2023 alkaen)</c:v>
                </c:pt>
                <c:pt idx="2">
                  <c:v>Ei kumpaakaan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2.0033500000000002</c:v>
                </c:pt>
                <c:pt idx="1">
                  <c:v>3.55078</c:v>
                </c:pt>
                <c:pt idx="2">
                  <c:v>95.041439999999994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8F-4CBB-8E1C-C0EA03386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283280"/>
        <c:axId val="937198704"/>
      </c:barChart>
      <c:catAx>
        <c:axId val="7532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198704"/>
        <c:crosses val="autoZero"/>
        <c:auto val="1"/>
        <c:lblAlgn val="ctr"/>
        <c:lblOffset val="100"/>
        <c:noMultiLvlLbl val="0"/>
      </c:catAx>
      <c:valAx>
        <c:axId val="93719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2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27888631090485"/>
          <c:y val="7.1239744944374864E-2"/>
          <c:w val="0.64976725960299042"/>
          <c:h val="0.85752051011125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3F3F3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85-4E13-9D4B-D54F2D98059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alle 0,2 miljoonaa euroa</c:v>
                </c:pt>
                <c:pt idx="1">
                  <c:v>0,2-0,99 miljoonaa euroa</c:v>
                </c:pt>
                <c:pt idx="2">
                  <c:v>1,0-1,99 miljoonaa euroa</c:v>
                </c:pt>
                <c:pt idx="3">
                  <c:v>2+ miljoonaa euroa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50.911090000000002</c:v>
                </c:pt>
                <c:pt idx="1">
                  <c:v>29.923160000000003</c:v>
                </c:pt>
                <c:pt idx="2">
                  <c:v>7.8814500000000001</c:v>
                </c:pt>
                <c:pt idx="3">
                  <c:v>11.2843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5-4E13-9D4B-D54F2D98059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alle 0,2 miljoonaa euroa</c:v>
                </c:pt>
                <c:pt idx="1">
                  <c:v>0,2-0,99 miljoonaa euroa</c:v>
                </c:pt>
                <c:pt idx="2">
                  <c:v>1,0-1,99 miljoonaa euroa</c:v>
                </c:pt>
                <c:pt idx="3">
                  <c:v>2+ miljoonaa euroa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48.803829999999998</c:v>
                </c:pt>
                <c:pt idx="1">
                  <c:v>36.363630000000001</c:v>
                </c:pt>
                <c:pt idx="2">
                  <c:v>4.7846900000000003</c:v>
                </c:pt>
                <c:pt idx="3">
                  <c:v>10.04785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85-4E13-9D4B-D54F2D980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1989231327"/>
        <c:axId val="95919519"/>
      </c:barChart>
      <c:catAx>
        <c:axId val="1989231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A3DA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5919519"/>
        <c:crosses val="autoZero"/>
        <c:auto val="1"/>
        <c:lblAlgn val="ctr"/>
        <c:lblOffset val="100"/>
        <c:noMultiLvlLbl val="0"/>
      </c:catAx>
      <c:valAx>
        <c:axId val="959195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9231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0630172243231144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Taul1!$A$2:$A$11</c:f>
              <c:strCache>
                <c:ptCount val="10"/>
                <c:pt idx="0">
                  <c:v>Investoinut koneisiin tai laitteisiin</c:v>
                </c:pt>
                <c:pt idx="1">
                  <c:v>Kouluttanut henkilöstöä</c:v>
                </c:pt>
                <c:pt idx="2">
                  <c:v>Investoinut ohjelmistoihin, tietojärjestelmiin tai muuhun liiketoiminnan digitalisaatioon</c:v>
                </c:pt>
                <c:pt idx="3">
                  <c:v>Organisoinut työtä uudella tavalla mm. toimintatapoja kehittämällä</c:v>
                </c:pt>
                <c:pt idx="4">
                  <c:v>Palkannut uutta henkilöstöä</c:v>
                </c:pt>
                <c:pt idx="5">
                  <c:v>Lanseerannut uusia tuotteita tai palveluita</c:v>
                </c:pt>
                <c:pt idx="6">
                  <c:v>Ottanut käyttöön uusia teknologioita</c:v>
                </c:pt>
                <c:pt idx="7">
                  <c:v>Laajentunut uusille markkinoille</c:v>
                </c:pt>
                <c:pt idx="8">
                  <c:v>Ottanut käyttöön uusia liiketoimintamalleja</c:v>
                </c:pt>
                <c:pt idx="9">
                  <c:v>Laajentanut toimintaa uusille toimialoille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60.86347</c:v>
                </c:pt>
                <c:pt idx="1">
                  <c:v>54.25553</c:v>
                </c:pt>
                <c:pt idx="2">
                  <c:v>41.384540000000001</c:v>
                </c:pt>
                <c:pt idx="3">
                  <c:v>38.725610000000003</c:v>
                </c:pt>
                <c:pt idx="4">
                  <c:v>33.992919999999998</c:v>
                </c:pt>
                <c:pt idx="5">
                  <c:v>21.747399999999999</c:v>
                </c:pt>
                <c:pt idx="6">
                  <c:v>8.4062599999999996</c:v>
                </c:pt>
                <c:pt idx="7">
                  <c:v>11.222619999999999</c:v>
                </c:pt>
                <c:pt idx="8">
                  <c:v>11.497870000000001</c:v>
                </c:pt>
                <c:pt idx="9">
                  <c:v>7.8834900000000001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6-4715-B889-C48CC821735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Taul1!$A$2:$A$11</c:f>
              <c:strCache>
                <c:ptCount val="10"/>
                <c:pt idx="0">
                  <c:v>Investoinut koneisiin tai laitteisiin</c:v>
                </c:pt>
                <c:pt idx="1">
                  <c:v>Kouluttanut henkilöstöä</c:v>
                </c:pt>
                <c:pt idx="2">
                  <c:v>Investoinut ohjelmistoihin, tietojärjestelmiin tai muuhun liiketoiminnan digitalisaatioon</c:v>
                </c:pt>
                <c:pt idx="3">
                  <c:v>Organisoinut työtä uudella tavalla mm. toimintatapoja kehittämällä</c:v>
                </c:pt>
                <c:pt idx="4">
                  <c:v>Palkannut uutta henkilöstöä</c:v>
                </c:pt>
                <c:pt idx="5">
                  <c:v>Lanseerannut uusia tuotteita tai palveluita</c:v>
                </c:pt>
                <c:pt idx="6">
                  <c:v>Ottanut käyttöön uusia teknologioita</c:v>
                </c:pt>
                <c:pt idx="7">
                  <c:v>Laajentunut uusille markkinoille</c:v>
                </c:pt>
                <c:pt idx="8">
                  <c:v>Ottanut käyttöön uusia liiketoimintamalleja</c:v>
                </c:pt>
                <c:pt idx="9">
                  <c:v>Laajentanut toimintaa uusille toimialoille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58.030180000000001</c:v>
                </c:pt>
                <c:pt idx="1">
                  <c:v>53.200780000000002</c:v>
                </c:pt>
                <c:pt idx="2">
                  <c:v>42.560870000000001</c:v>
                </c:pt>
                <c:pt idx="3">
                  <c:v>42.107790000000001</c:v>
                </c:pt>
                <c:pt idx="4">
                  <c:v>37.078769999999999</c:v>
                </c:pt>
                <c:pt idx="5">
                  <c:v>29.485209999999999</c:v>
                </c:pt>
                <c:pt idx="6">
                  <c:v>14.725110000000001</c:v>
                </c:pt>
                <c:pt idx="7">
                  <c:v>14.194699999999999</c:v>
                </c:pt>
                <c:pt idx="8">
                  <c:v>12.64106</c:v>
                </c:pt>
                <c:pt idx="9">
                  <c:v>10.653499999999999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6-4715-B889-C48CC82173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0630172243231144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Yhteistyö- ja verkosto-osaaminen</c:v>
                </c:pt>
                <c:pt idx="1">
                  <c:v>Liiketoimintaosaaminen, uudet liiketoimintamallit</c:v>
                </c:pt>
                <c:pt idx="2">
                  <c:v>Digitalisaation ja datan hyödyntäminen (ml. ohjelmointi, kyberturvallisuus)</c:v>
                </c:pt>
                <c:pt idx="3">
                  <c:v>Luovan työn osaaminen (mm. visualisointi, av-sisällöt, viestintä ja muotoilu)</c:v>
                </c:pt>
                <c:pt idx="4">
                  <c:v>T&amp;k, teknologian kehittäminen ja hyödyntäminen</c:v>
                </c:pt>
                <c:pt idx="5">
                  <c:v>Asiakaslähtöinen tki-toiminta</c:v>
                </c:pt>
                <c:pt idx="6">
                  <c:v>Innovaatiotoiminnan johtaminen ja organisointi</c:v>
                </c:pt>
                <c:pt idx="7">
                  <c:v>Vähähiilisten ratkaisujen kehittäminen</c:v>
                </c:pt>
                <c:pt idx="8">
                  <c:v>Aineettomien oikeuksien hallinta ja hyödyntäminen (patentit, tavaramerkit ja muu IPR)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48.229599999999998</c:v>
                </c:pt>
                <c:pt idx="1">
                  <c:v>38.700360000000003</c:v>
                </c:pt>
                <c:pt idx="2">
                  <c:v>35.592559999999999</c:v>
                </c:pt>
                <c:pt idx="3">
                  <c:v>30.189830000000001</c:v>
                </c:pt>
                <c:pt idx="4">
                  <c:v>27.833220000000001</c:v>
                </c:pt>
                <c:pt idx="5">
                  <c:v>16.46547</c:v>
                </c:pt>
                <c:pt idx="6">
                  <c:v>11.98462</c:v>
                </c:pt>
                <c:pt idx="7">
                  <c:v>12.93648</c:v>
                </c:pt>
                <c:pt idx="8">
                  <c:v>8.1018299999999996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4-4C2D-B7A6-2FB1412ED90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Taul1!$A$2:$A$10</c:f>
              <c:strCache>
                <c:ptCount val="9"/>
                <c:pt idx="0">
                  <c:v>Yhteistyö- ja verkosto-osaaminen</c:v>
                </c:pt>
                <c:pt idx="1">
                  <c:v>Liiketoimintaosaaminen, uudet liiketoimintamallit</c:v>
                </c:pt>
                <c:pt idx="2">
                  <c:v>Digitalisaation ja datan hyödyntäminen (ml. ohjelmointi, kyberturvallisuus)</c:v>
                </c:pt>
                <c:pt idx="3">
                  <c:v>Luovan työn osaaminen (mm. visualisointi, av-sisällöt, viestintä ja muotoilu)</c:v>
                </c:pt>
                <c:pt idx="4">
                  <c:v>T&amp;k, teknologian kehittäminen ja hyödyntäminen</c:v>
                </c:pt>
                <c:pt idx="5">
                  <c:v>Asiakaslähtöinen tki-toiminta</c:v>
                </c:pt>
                <c:pt idx="6">
                  <c:v>Innovaatiotoiminnan johtaminen ja organisointi</c:v>
                </c:pt>
                <c:pt idx="7">
                  <c:v>Vähähiilisten ratkaisujen kehittäminen</c:v>
                </c:pt>
                <c:pt idx="8">
                  <c:v>Aineettomien oikeuksien hallinta ja hyödyntäminen (patentit, tavaramerkit ja muu IPR)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49.997210000000003</c:v>
                </c:pt>
                <c:pt idx="1">
                  <c:v>39.960700000000003</c:v>
                </c:pt>
                <c:pt idx="2">
                  <c:v>37.848300000000002</c:v>
                </c:pt>
                <c:pt idx="3">
                  <c:v>32.515430000000002</c:v>
                </c:pt>
                <c:pt idx="4">
                  <c:v>21.674150000000001</c:v>
                </c:pt>
                <c:pt idx="5">
                  <c:v>20.04739</c:v>
                </c:pt>
                <c:pt idx="6">
                  <c:v>10.672739999999999</c:v>
                </c:pt>
                <c:pt idx="7">
                  <c:v>10.226610000000001</c:v>
                </c:pt>
                <c:pt idx="8">
                  <c:v>6.7410100000000002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4-4C2D-B7A6-2FB1412ED9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9.4272657991657072E-2"/>
          <c:w val="0.90630172243231144"/>
          <c:h val="0.902945345599527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8AD5EE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  <c:pt idx="4">
                  <c:v>Logistiikka</c:v>
                </c:pt>
                <c:pt idx="5">
                  <c:v>Markkinaosuus on kutistunut</c:v>
                </c:pt>
                <c:pt idx="6">
                  <c:v>Henkilöstön sopeuttamistarpeeseen</c:v>
                </c:pt>
                <c:pt idx="7">
                  <c:v>Tytäryhtiöiden toimintaan venäjällä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57.470709999999997</c:v>
                </c:pt>
                <c:pt idx="1">
                  <c:v>63.944209999999998</c:v>
                </c:pt>
                <c:pt idx="2">
                  <c:v>56.03275</c:v>
                </c:pt>
                <c:pt idx="3">
                  <c:v>22.403390000000002</c:v>
                </c:pt>
                <c:pt idx="4">
                  <c:v>17.420590000000001</c:v>
                </c:pt>
                <c:pt idx="5">
                  <c:v>12.190530000000001</c:v>
                </c:pt>
                <c:pt idx="6">
                  <c:v>3.62547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4-4C2D-B7A6-2FB1412ED90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  <c:pt idx="4">
                  <c:v>Logistiikka</c:v>
                </c:pt>
                <c:pt idx="5">
                  <c:v>Markkinaosuus on kutistunut</c:v>
                </c:pt>
                <c:pt idx="6">
                  <c:v>Henkilöstön sopeuttamistarpeeseen</c:v>
                </c:pt>
                <c:pt idx="7">
                  <c:v>Tytäryhtiöiden toimintaan venäjällä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64.267420000000001</c:v>
                </c:pt>
                <c:pt idx="1">
                  <c:v>65.712249999999997</c:v>
                </c:pt>
                <c:pt idx="2">
                  <c:v>60.33305</c:v>
                </c:pt>
                <c:pt idx="3">
                  <c:v>16.57864</c:v>
                </c:pt>
                <c:pt idx="4">
                  <c:v>15.16478</c:v>
                </c:pt>
                <c:pt idx="5">
                  <c:v>7.2008700000000001</c:v>
                </c:pt>
                <c:pt idx="6">
                  <c:v>3.0625900000000001</c:v>
                </c:pt>
                <c:pt idx="7">
                  <c:v>2.0344600000000002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F4-4C2D-B7A6-2FB1412ED90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7A7A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  <c:pt idx="4">
                  <c:v>Logistiikka</c:v>
                </c:pt>
                <c:pt idx="5">
                  <c:v>Markkinaosuus on kutistunut</c:v>
                </c:pt>
                <c:pt idx="6">
                  <c:v>Henkilöstön sopeuttamistarpeeseen</c:v>
                </c:pt>
                <c:pt idx="7">
                  <c:v>Tytäryhtiöiden toimintaan venäjällä</c:v>
                </c:pt>
              </c:strCache>
            </c:strRef>
          </c:cat>
          <c:val>
            <c:numRef>
              <c:f>Taul1!$D$2:$D$9</c:f>
              <c:numCache>
                <c:formatCode>General</c:formatCode>
                <c:ptCount val="8"/>
                <c:pt idx="0">
                  <c:v>48.659489999999998</c:v>
                </c:pt>
                <c:pt idx="1">
                  <c:v>47.945720000000001</c:v>
                </c:pt>
                <c:pt idx="2">
                  <c:v>57.366239999999998</c:v>
                </c:pt>
                <c:pt idx="3">
                  <c:v>28.187460000000002</c:v>
                </c:pt>
                <c:pt idx="4">
                  <c:v>31.422730000000001</c:v>
                </c:pt>
                <c:pt idx="5">
                  <c:v>7.3390599999999999</c:v>
                </c:pt>
                <c:pt idx="6">
                  <c:v>3.8739599999999998</c:v>
                </c:pt>
                <c:pt idx="7">
                  <c:v>0.80088999999999999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A-4CCF-808F-AECD01B3AFAF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Taul1!$A$2:$A$9</c:f>
              <c:strCache>
                <c:ptCount val="8"/>
                <c:pt idx="0">
                  <c:v>Kysyntä markkinoilla on heikentynyt</c:v>
                </c:pt>
                <c:pt idx="1">
                  <c:v>Yleinen epävarmuus on vähentänyt investointeja tai investointiaikeita</c:v>
                </c:pt>
                <c:pt idx="2">
                  <c:v>Tuotantokustannuksiin</c:v>
                </c:pt>
                <c:pt idx="3">
                  <c:v>Tuotantoketjuihin</c:v>
                </c:pt>
                <c:pt idx="4">
                  <c:v>Logistiikka</c:v>
                </c:pt>
                <c:pt idx="5">
                  <c:v>Markkinaosuus on kutistunut</c:v>
                </c:pt>
                <c:pt idx="6">
                  <c:v>Henkilöstön sopeuttamistarpeeseen</c:v>
                </c:pt>
                <c:pt idx="7">
                  <c:v>Tytäryhtiöiden toimintaan venäjällä</c:v>
                </c:pt>
              </c:strCache>
            </c:strRef>
          </c:cat>
          <c:val>
            <c:numRef>
              <c:f>Taul1!$E$2:$E$9</c:f>
              <c:numCache>
                <c:formatCode>General</c:formatCode>
                <c:ptCount val="8"/>
                <c:pt idx="0">
                  <c:v>66.018720000000002</c:v>
                </c:pt>
                <c:pt idx="1">
                  <c:v>55.328560000000003</c:v>
                </c:pt>
                <c:pt idx="2">
                  <c:v>50.069699999999997</c:v>
                </c:pt>
                <c:pt idx="3">
                  <c:v>19.254460000000002</c:v>
                </c:pt>
                <c:pt idx="4">
                  <c:v>17.174440000000001</c:v>
                </c:pt>
                <c:pt idx="5">
                  <c:v>10.77711</c:v>
                </c:pt>
                <c:pt idx="6">
                  <c:v>6.3204900000000004</c:v>
                </c:pt>
                <c:pt idx="7">
                  <c:v>0.71097999999999995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7A-4CCF-808F-AECD01B3AF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19"/>
        <c:axId val="133995615"/>
        <c:axId val="142444367"/>
      </c:barChart>
      <c:catAx>
        <c:axId val="133995615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42444367"/>
        <c:crossesAt val="0"/>
        <c:auto val="1"/>
        <c:lblAlgn val="ctr"/>
        <c:lblOffset val="100"/>
        <c:noMultiLvlLbl val="0"/>
      </c:catAx>
      <c:valAx>
        <c:axId val="1424443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3399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651401671039664E-2"/>
          <c:y val="1.064861377268228E-2"/>
          <c:w val="0.95196324035968083"/>
          <c:h val="0.82079221494101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8AD5E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8AD5EE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Myönteisesti</c:v>
                </c:pt>
                <c:pt idx="1">
                  <c:v>Ei vaikutusta</c:v>
                </c:pt>
                <c:pt idx="2">
                  <c:v>Kielteisesti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3.8322799999999999</c:v>
                </c:pt>
                <c:pt idx="1">
                  <c:v>54.37435</c:v>
                </c:pt>
                <c:pt idx="2">
                  <c:v>41.793370000000003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F-4218-AB9A-F944E49135B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Savon Yrittäjät</c:v>
                </c:pt>
              </c:strCache>
            </c:strRef>
          </c:tx>
          <c:spPr>
            <a:solidFill>
              <a:srgbClr val="00A3D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A3DA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Myönteisesti</c:v>
                </c:pt>
                <c:pt idx="1">
                  <c:v>Ei vaikutusta</c:v>
                </c:pt>
                <c:pt idx="2">
                  <c:v>Kielteisesti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7.04474</c:v>
                </c:pt>
                <c:pt idx="1">
                  <c:v>42.081870000000002</c:v>
                </c:pt>
                <c:pt idx="2">
                  <c:v>50.873390000000001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4F-4218-AB9A-F944E49135B7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A7A7A7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A7A7A7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Myönteisesti</c:v>
                </c:pt>
                <c:pt idx="1">
                  <c:v>Ei vaikutusta</c:v>
                </c:pt>
                <c:pt idx="2">
                  <c:v>Kielteisesti</c:v>
                </c:pt>
              </c:strCache>
            </c:strRef>
          </c:cat>
          <c:val>
            <c:numRef>
              <c:f>Taul1!$D$2:$D$4</c:f>
              <c:numCache>
                <c:formatCode>General</c:formatCode>
                <c:ptCount val="3"/>
                <c:pt idx="0">
                  <c:v>3.4512700000000001</c:v>
                </c:pt>
                <c:pt idx="1">
                  <c:v>48.939070000000001</c:v>
                </c:pt>
                <c:pt idx="2">
                  <c:v>47.609659999999998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4F-4218-AB9A-F944E49135B7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3F3F3F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Taul1!$A$2:$A$4</c:f>
              <c:strCache>
                <c:ptCount val="3"/>
                <c:pt idx="0">
                  <c:v>Myönteisesti</c:v>
                </c:pt>
                <c:pt idx="1">
                  <c:v>Ei vaikutusta</c:v>
                </c:pt>
                <c:pt idx="2">
                  <c:v>Kielteisesti</c:v>
                </c:pt>
              </c:strCache>
            </c:strRef>
          </c:cat>
          <c:val>
            <c:numRef>
              <c:f>Taul1!$E$2:$E$4</c:f>
              <c:numCache>
                <c:formatCode>General</c:formatCode>
                <c:ptCount val="3"/>
                <c:pt idx="0">
                  <c:v>3.2256800000000001</c:v>
                </c:pt>
                <c:pt idx="1">
                  <c:v>47.827159999999999</c:v>
                </c:pt>
                <c:pt idx="2">
                  <c:v>48.947159999999997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4F-4218-AB9A-F944E4913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3283280"/>
        <c:axId val="937198704"/>
      </c:barChart>
      <c:catAx>
        <c:axId val="7532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37198704"/>
        <c:crosses val="autoZero"/>
        <c:auto val="1"/>
        <c:lblAlgn val="ctr"/>
        <c:lblOffset val="100"/>
        <c:noMultiLvlLbl val="0"/>
      </c:catAx>
      <c:valAx>
        <c:axId val="93719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5328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063386176139654E-2"/>
          <c:y val="7.6258230785027446E-3"/>
        </c:manualLayout>
      </c:layout>
      <c:overlay val="1"/>
      <c:txPr>
        <a:bodyPr/>
        <a:lstStyle/>
        <a:p>
          <a:pPr algn="l">
            <a:defRPr/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9.1555394360945536E-3"/>
          <c:y val="9.1017500963735901E-3"/>
          <c:w val="2.7918684067632479E-2"/>
          <c:h val="9.7157789688205876E-2"/>
        </c:manualLayout>
      </c:layout>
      <c:pieChart>
        <c:varyColors val="1"/>
        <c:ser>
          <c:idx val="0"/>
          <c:order val="0"/>
          <c:tx>
            <c:strRef>
              <c:f>Taul1!$A$2</c:f>
              <c:strCache>
                <c:ptCount val="1"/>
                <c:pt idx="0">
                  <c:v>15 %</c:v>
                </c:pt>
              </c:strCache>
            </c:strRef>
          </c:tx>
          <c:spPr>
            <a:noFill/>
          </c:spP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AF95-419E-B875-F08FFE16AAC8}"/>
              </c:ext>
            </c:extLst>
          </c:dPt>
          <c:cat>
            <c:strRef>
              <c:f>Taul1!$B$1:$C$1</c:f>
              <c:strCache>
                <c:ptCount val="1"/>
                <c:pt idx="0">
                  <c:v>x</c:v>
                </c:pt>
              </c:strCache>
            </c:strRef>
          </c:cat>
          <c:val>
            <c:numRef>
              <c:f>Taul1!$B$2:$C$2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95-419E-B875-F08FFE16A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 b="1">
          <a:solidFill>
            <a:srgbClr val="00A3DA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758215513140597E-2"/>
          <c:y val="0.18924447270483746"/>
          <c:w val="0.89538133350972349"/>
          <c:h val="0.7140838431813404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Taul1!$B$2:$B$39</c:f>
              <c:numCache>
                <c:formatCode>General</c:formatCode>
                <c:ptCount val="38"/>
                <c:pt idx="0">
                  <c:v>25</c:v>
                </c:pt>
                <c:pt idx="1">
                  <c:v>34</c:v>
                </c:pt>
                <c:pt idx="2">
                  <c:v>33</c:v>
                </c:pt>
                <c:pt idx="3">
                  <c:v>21</c:v>
                </c:pt>
                <c:pt idx="4">
                  <c:v>27</c:v>
                </c:pt>
                <c:pt idx="5">
                  <c:v>31</c:v>
                </c:pt>
                <c:pt idx="6">
                  <c:v>19</c:v>
                </c:pt>
                <c:pt idx="7">
                  <c:v>4</c:v>
                </c:pt>
                <c:pt idx="8">
                  <c:v>-26</c:v>
                </c:pt>
                <c:pt idx="9">
                  <c:v>-15</c:v>
                </c:pt>
                <c:pt idx="10">
                  <c:v>20</c:v>
                </c:pt>
                <c:pt idx="11">
                  <c:v>37</c:v>
                </c:pt>
                <c:pt idx="12">
                  <c:v>27</c:v>
                </c:pt>
                <c:pt idx="13">
                  <c:v>22.751322999999999</c:v>
                </c:pt>
                <c:pt idx="14">
                  <c:v>-2.2000000000000002</c:v>
                </c:pt>
                <c:pt idx="15">
                  <c:v>1.6</c:v>
                </c:pt>
                <c:pt idx="16">
                  <c:v>0</c:v>
                </c:pt>
                <c:pt idx="17">
                  <c:v>4.7744297889348744</c:v>
                </c:pt>
                <c:pt idx="18">
                  <c:v>14.62983459242208</c:v>
                </c:pt>
                <c:pt idx="19">
                  <c:v>2.7545413038515534</c:v>
                </c:pt>
                <c:pt idx="20">
                  <c:v>-5</c:v>
                </c:pt>
                <c:pt idx="21">
                  <c:v>-6</c:v>
                </c:pt>
                <c:pt idx="22">
                  <c:v>4</c:v>
                </c:pt>
                <c:pt idx="23">
                  <c:v>28</c:v>
                </c:pt>
                <c:pt idx="24">
                  <c:v>21</c:v>
                </c:pt>
                <c:pt idx="25">
                  <c:v>29</c:v>
                </c:pt>
                <c:pt idx="26">
                  <c:v>27</c:v>
                </c:pt>
                <c:pt idx="27">
                  <c:v>25</c:v>
                </c:pt>
                <c:pt idx="28">
                  <c:v>11</c:v>
                </c:pt>
                <c:pt idx="29">
                  <c:v>3</c:v>
                </c:pt>
                <c:pt idx="30">
                  <c:v>7</c:v>
                </c:pt>
                <c:pt idx="31">
                  <c:v>-11</c:v>
                </c:pt>
                <c:pt idx="32">
                  <c:v>-1</c:v>
                </c:pt>
                <c:pt idx="33">
                  <c:v>17.295200000000001</c:v>
                </c:pt>
                <c:pt idx="34">
                  <c:v>7.4273999999999996</c:v>
                </c:pt>
                <c:pt idx="35">
                  <c:v>-13.621</c:v>
                </c:pt>
                <c:pt idx="36">
                  <c:v>-24.331399999999999</c:v>
                </c:pt>
                <c:pt idx="37">
                  <c:v>-5.7702999999999998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00-4015-9357-8297120AD75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>
              <a:solidFill>
                <a:srgbClr val="3F3F3F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Taul1!$C$2:$C$39</c:f>
              <c:numCache>
                <c:formatCode>General</c:formatCode>
                <c:ptCount val="38"/>
                <c:pt idx="0">
                  <c:v>31.598832000000002</c:v>
                </c:pt>
                <c:pt idx="1">
                  <c:v>33</c:v>
                </c:pt>
                <c:pt idx="2">
                  <c:v>35</c:v>
                </c:pt>
                <c:pt idx="3">
                  <c:v>34</c:v>
                </c:pt>
                <c:pt idx="4">
                  <c:v>34</c:v>
                </c:pt>
                <c:pt idx="5">
                  <c:v>31</c:v>
                </c:pt>
                <c:pt idx="6">
                  <c:v>24</c:v>
                </c:pt>
                <c:pt idx="7">
                  <c:v>6</c:v>
                </c:pt>
                <c:pt idx="8">
                  <c:v>-25</c:v>
                </c:pt>
                <c:pt idx="9">
                  <c:v>-8</c:v>
                </c:pt>
                <c:pt idx="10">
                  <c:v>25</c:v>
                </c:pt>
                <c:pt idx="11">
                  <c:v>40</c:v>
                </c:pt>
                <c:pt idx="12">
                  <c:v>34</c:v>
                </c:pt>
                <c:pt idx="13">
                  <c:v>24.312784000000001</c:v>
                </c:pt>
                <c:pt idx="14">
                  <c:v>-0.3</c:v>
                </c:pt>
                <c:pt idx="15">
                  <c:v>0.3</c:v>
                </c:pt>
                <c:pt idx="16">
                  <c:v>5</c:v>
                </c:pt>
                <c:pt idx="17">
                  <c:v>3.8149381485914837</c:v>
                </c:pt>
                <c:pt idx="18">
                  <c:v>15.565566246754951</c:v>
                </c:pt>
                <c:pt idx="19">
                  <c:v>8.9602754146906953</c:v>
                </c:pt>
                <c:pt idx="20">
                  <c:v>-6</c:v>
                </c:pt>
                <c:pt idx="21">
                  <c:v>9</c:v>
                </c:pt>
                <c:pt idx="22">
                  <c:v>15</c:v>
                </c:pt>
                <c:pt idx="23">
                  <c:v>32</c:v>
                </c:pt>
                <c:pt idx="24">
                  <c:v>35</c:v>
                </c:pt>
                <c:pt idx="25">
                  <c:v>38</c:v>
                </c:pt>
                <c:pt idx="26">
                  <c:v>35</c:v>
                </c:pt>
                <c:pt idx="27">
                  <c:v>27</c:v>
                </c:pt>
                <c:pt idx="28">
                  <c:v>14</c:v>
                </c:pt>
                <c:pt idx="29">
                  <c:v>10</c:v>
                </c:pt>
                <c:pt idx="30">
                  <c:v>9</c:v>
                </c:pt>
                <c:pt idx="31">
                  <c:v>-10</c:v>
                </c:pt>
                <c:pt idx="32">
                  <c:v>3</c:v>
                </c:pt>
                <c:pt idx="33">
                  <c:v>21.775300000000001</c:v>
                </c:pt>
                <c:pt idx="34">
                  <c:v>10.7972</c:v>
                </c:pt>
                <c:pt idx="35">
                  <c:v>-5.3079000000000001</c:v>
                </c:pt>
                <c:pt idx="36">
                  <c:v>-18.385999999999999</c:v>
                </c:pt>
                <c:pt idx="37">
                  <c:v>-5.9207000000000001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00-4015-9357-8297120AD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940659545701251E-2"/>
          <c:y val="0.12731356623032455"/>
          <c:w val="0.89538133350972349"/>
          <c:h val="0.7072025296805903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Taul1!$B$2:$B$39</c:f>
              <c:numCache>
                <c:formatCode>General</c:formatCode>
                <c:ptCount val="38"/>
                <c:pt idx="0">
                  <c:v>17.335640000000001</c:v>
                </c:pt>
                <c:pt idx="1">
                  <c:v>20</c:v>
                </c:pt>
                <c:pt idx="2">
                  <c:v>22</c:v>
                </c:pt>
                <c:pt idx="3">
                  <c:v>17</c:v>
                </c:pt>
                <c:pt idx="4">
                  <c:v>18</c:v>
                </c:pt>
                <c:pt idx="5">
                  <c:v>20</c:v>
                </c:pt>
                <c:pt idx="6">
                  <c:v>20</c:v>
                </c:pt>
                <c:pt idx="7">
                  <c:v>9</c:v>
                </c:pt>
                <c:pt idx="8">
                  <c:v>-8</c:v>
                </c:pt>
                <c:pt idx="9">
                  <c:v>-12</c:v>
                </c:pt>
                <c:pt idx="10">
                  <c:v>6</c:v>
                </c:pt>
                <c:pt idx="11">
                  <c:v>18</c:v>
                </c:pt>
                <c:pt idx="12">
                  <c:v>15</c:v>
                </c:pt>
                <c:pt idx="13">
                  <c:v>12.631579</c:v>
                </c:pt>
                <c:pt idx="14">
                  <c:v>10.3</c:v>
                </c:pt>
                <c:pt idx="15">
                  <c:v>3.1</c:v>
                </c:pt>
                <c:pt idx="16">
                  <c:v>5</c:v>
                </c:pt>
                <c:pt idx="17">
                  <c:v>4.3055877680872747</c:v>
                </c:pt>
                <c:pt idx="18">
                  <c:v>10.845319796215605</c:v>
                </c:pt>
                <c:pt idx="19">
                  <c:v>-0.9013259968969507</c:v>
                </c:pt>
                <c:pt idx="20">
                  <c:v>-2</c:v>
                </c:pt>
                <c:pt idx="21">
                  <c:v>-3</c:v>
                </c:pt>
                <c:pt idx="22">
                  <c:v>4</c:v>
                </c:pt>
                <c:pt idx="23">
                  <c:v>12</c:v>
                </c:pt>
                <c:pt idx="24">
                  <c:v>11</c:v>
                </c:pt>
                <c:pt idx="25">
                  <c:v>11</c:v>
                </c:pt>
                <c:pt idx="26">
                  <c:v>11</c:v>
                </c:pt>
                <c:pt idx="27">
                  <c:v>10</c:v>
                </c:pt>
                <c:pt idx="28">
                  <c:v>7</c:v>
                </c:pt>
                <c:pt idx="29">
                  <c:v>3</c:v>
                </c:pt>
                <c:pt idx="30">
                  <c:v>6</c:v>
                </c:pt>
                <c:pt idx="31">
                  <c:v>-8</c:v>
                </c:pt>
                <c:pt idx="32">
                  <c:v>-1</c:v>
                </c:pt>
                <c:pt idx="33">
                  <c:v>9.8513000000000002</c:v>
                </c:pt>
                <c:pt idx="34">
                  <c:v>8.9818999999999996</c:v>
                </c:pt>
                <c:pt idx="35">
                  <c:v>3.6720000000000002</c:v>
                </c:pt>
                <c:pt idx="36">
                  <c:v>0.28070000000000001</c:v>
                </c:pt>
                <c:pt idx="37">
                  <c:v>0.18690000000000001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1C-41F2-826E-9282CFCDD54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>
              <a:solidFill>
                <a:srgbClr val="3F3F3F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Taul1!$C$2:$C$39</c:f>
              <c:numCache>
                <c:formatCode>General</c:formatCode>
                <c:ptCount val="38"/>
                <c:pt idx="0">
                  <c:v>17</c:v>
                </c:pt>
                <c:pt idx="1">
                  <c:v>19</c:v>
                </c:pt>
                <c:pt idx="2">
                  <c:v>20</c:v>
                </c:pt>
                <c:pt idx="3">
                  <c:v>20</c:v>
                </c:pt>
                <c:pt idx="4">
                  <c:v>18</c:v>
                </c:pt>
                <c:pt idx="5">
                  <c:v>19</c:v>
                </c:pt>
                <c:pt idx="6">
                  <c:v>24</c:v>
                </c:pt>
                <c:pt idx="7">
                  <c:v>14</c:v>
                </c:pt>
                <c:pt idx="8">
                  <c:v>-8</c:v>
                </c:pt>
                <c:pt idx="9">
                  <c:v>-4</c:v>
                </c:pt>
                <c:pt idx="10">
                  <c:v>12</c:v>
                </c:pt>
                <c:pt idx="11">
                  <c:v>17</c:v>
                </c:pt>
                <c:pt idx="12">
                  <c:v>18</c:v>
                </c:pt>
                <c:pt idx="13">
                  <c:v>13.15301</c:v>
                </c:pt>
                <c:pt idx="14">
                  <c:v>9.4</c:v>
                </c:pt>
                <c:pt idx="15">
                  <c:v>5.8</c:v>
                </c:pt>
                <c:pt idx="16">
                  <c:v>8</c:v>
                </c:pt>
                <c:pt idx="17">
                  <c:v>5.2550082642391907</c:v>
                </c:pt>
                <c:pt idx="18">
                  <c:v>8.221178569498008</c:v>
                </c:pt>
                <c:pt idx="19">
                  <c:v>5.5045647046496793</c:v>
                </c:pt>
                <c:pt idx="20">
                  <c:v>0</c:v>
                </c:pt>
                <c:pt idx="21">
                  <c:v>4</c:v>
                </c:pt>
                <c:pt idx="22">
                  <c:v>9</c:v>
                </c:pt>
                <c:pt idx="23">
                  <c:v>14</c:v>
                </c:pt>
                <c:pt idx="24">
                  <c:v>16</c:v>
                </c:pt>
                <c:pt idx="25">
                  <c:v>16</c:v>
                </c:pt>
                <c:pt idx="26">
                  <c:v>17</c:v>
                </c:pt>
                <c:pt idx="27">
                  <c:v>14</c:v>
                </c:pt>
                <c:pt idx="28">
                  <c:v>12</c:v>
                </c:pt>
                <c:pt idx="29">
                  <c:v>10</c:v>
                </c:pt>
                <c:pt idx="30">
                  <c:v>9</c:v>
                </c:pt>
                <c:pt idx="31">
                  <c:v>-2</c:v>
                </c:pt>
                <c:pt idx="32">
                  <c:v>3</c:v>
                </c:pt>
                <c:pt idx="33">
                  <c:v>11.600300000000001</c:v>
                </c:pt>
                <c:pt idx="34">
                  <c:v>12.649699999999999</c:v>
                </c:pt>
                <c:pt idx="35">
                  <c:v>7.0907</c:v>
                </c:pt>
                <c:pt idx="36">
                  <c:v>1.3129</c:v>
                </c:pt>
                <c:pt idx="37">
                  <c:v>1.3508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1C-41F2-826E-9282CFCDD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421212766339843E-2"/>
          <c:y val="0.23565037557311483"/>
          <c:w val="0.9256439347118659"/>
          <c:h val="0.5356815920398010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Savon Yrittäjät</c:v>
                </c:pt>
              </c:strCache>
            </c:strRef>
          </c:tx>
          <c:spPr>
            <a:ln w="28575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Taul1!$B$2:$B$39</c:f>
              <c:numCache>
                <c:formatCode>General</c:formatCode>
                <c:ptCount val="38"/>
                <c:pt idx="0">
                  <c:v>37.089745000000001</c:v>
                </c:pt>
                <c:pt idx="1">
                  <c:v>45</c:v>
                </c:pt>
                <c:pt idx="2">
                  <c:v>42</c:v>
                </c:pt>
                <c:pt idx="3">
                  <c:v>40</c:v>
                </c:pt>
                <c:pt idx="4">
                  <c:v>46</c:v>
                </c:pt>
                <c:pt idx="5">
                  <c:v>54</c:v>
                </c:pt>
                <c:pt idx="6">
                  <c:v>54</c:v>
                </c:pt>
                <c:pt idx="7">
                  <c:v>25</c:v>
                </c:pt>
                <c:pt idx="8">
                  <c:v>-11</c:v>
                </c:pt>
                <c:pt idx="9">
                  <c:v>-9</c:v>
                </c:pt>
                <c:pt idx="10">
                  <c:v>25</c:v>
                </c:pt>
                <c:pt idx="11">
                  <c:v>42</c:v>
                </c:pt>
                <c:pt idx="12">
                  <c:v>39</c:v>
                </c:pt>
                <c:pt idx="13">
                  <c:v>40.526316000000001</c:v>
                </c:pt>
                <c:pt idx="14">
                  <c:v>25.4</c:v>
                </c:pt>
                <c:pt idx="15">
                  <c:v>19.8</c:v>
                </c:pt>
                <c:pt idx="16">
                  <c:v>19</c:v>
                </c:pt>
                <c:pt idx="17">
                  <c:v>22.86938418099286</c:v>
                </c:pt>
                <c:pt idx="18">
                  <c:v>36.733376396078853</c:v>
                </c:pt>
                <c:pt idx="19">
                  <c:v>14.566221816811737</c:v>
                </c:pt>
                <c:pt idx="20">
                  <c:v>5</c:v>
                </c:pt>
                <c:pt idx="21">
                  <c:v>6</c:v>
                </c:pt>
                <c:pt idx="22">
                  <c:v>21</c:v>
                </c:pt>
                <c:pt idx="23">
                  <c:v>33</c:v>
                </c:pt>
                <c:pt idx="24">
                  <c:v>27</c:v>
                </c:pt>
                <c:pt idx="25">
                  <c:v>36</c:v>
                </c:pt>
                <c:pt idx="26">
                  <c:v>36</c:v>
                </c:pt>
                <c:pt idx="27">
                  <c:v>36</c:v>
                </c:pt>
                <c:pt idx="28">
                  <c:v>23</c:v>
                </c:pt>
                <c:pt idx="29">
                  <c:v>17</c:v>
                </c:pt>
                <c:pt idx="30">
                  <c:v>27</c:v>
                </c:pt>
                <c:pt idx="31">
                  <c:v>-6</c:v>
                </c:pt>
                <c:pt idx="32">
                  <c:v>10</c:v>
                </c:pt>
                <c:pt idx="33">
                  <c:v>27.2818</c:v>
                </c:pt>
                <c:pt idx="34">
                  <c:v>21.714500000000001</c:v>
                </c:pt>
                <c:pt idx="35">
                  <c:v>6.5738000000000003</c:v>
                </c:pt>
                <c:pt idx="36">
                  <c:v>-0.79369999999999996</c:v>
                </c:pt>
                <c:pt idx="37">
                  <c:v>16.237100000000002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05-4528-BBE4-A6DD267E726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Koko maa</c:v>
                </c:pt>
              </c:strCache>
            </c:strRef>
          </c:tx>
          <c:spPr>
            <a:ln w="28575">
              <a:solidFill>
                <a:srgbClr val="3F3F3F"/>
              </a:solidFill>
              <a:prstDash val="solid"/>
            </a:ln>
          </c:spPr>
          <c:marker>
            <c:symbol val="none"/>
          </c:marker>
          <c:cat>
            <c:strRef>
              <c:f>Taul1!$A$2:$A$39</c:f>
              <c:strCache>
                <c:ptCount val="38"/>
                <c:pt idx="1">
                  <c:v>2/05</c:v>
                </c:pt>
                <c:pt idx="3">
                  <c:v>2/06</c:v>
                </c:pt>
                <c:pt idx="5">
                  <c:v>2/07</c:v>
                </c:pt>
                <c:pt idx="7">
                  <c:v>2/08</c:v>
                </c:pt>
                <c:pt idx="9">
                  <c:v>2/09</c:v>
                </c:pt>
                <c:pt idx="11">
                  <c:v>2/10</c:v>
                </c:pt>
                <c:pt idx="13">
                  <c:v>2/11</c:v>
                </c:pt>
                <c:pt idx="15">
                  <c:v>2/12</c:v>
                </c:pt>
                <c:pt idx="17">
                  <c:v>2/13</c:v>
                </c:pt>
                <c:pt idx="19">
                  <c:v>2/14</c:v>
                </c:pt>
                <c:pt idx="21">
                  <c:v>2/15</c:v>
                </c:pt>
                <c:pt idx="23">
                  <c:v>2/16</c:v>
                </c:pt>
                <c:pt idx="25">
                  <c:v>2/17</c:v>
                </c:pt>
                <c:pt idx="27">
                  <c:v>2/18</c:v>
                </c:pt>
                <c:pt idx="29">
                  <c:v>2/19</c:v>
                </c:pt>
                <c:pt idx="31">
                  <c:v>2/20</c:v>
                </c:pt>
                <c:pt idx="33">
                  <c:v>2/21</c:v>
                </c:pt>
                <c:pt idx="35">
                  <c:v>2/22</c:v>
                </c:pt>
                <c:pt idx="37">
                  <c:v>2/23</c:v>
                </c:pt>
              </c:strCache>
            </c:strRef>
          </c:cat>
          <c:val>
            <c:numRef>
              <c:f>Taul1!$C$2:$C$39</c:f>
              <c:numCache>
                <c:formatCode>General</c:formatCode>
                <c:ptCount val="38"/>
                <c:pt idx="0">
                  <c:v>44.665585</c:v>
                </c:pt>
                <c:pt idx="1">
                  <c:v>47</c:v>
                </c:pt>
                <c:pt idx="2">
                  <c:v>52</c:v>
                </c:pt>
                <c:pt idx="3">
                  <c:v>52</c:v>
                </c:pt>
                <c:pt idx="4">
                  <c:v>50</c:v>
                </c:pt>
                <c:pt idx="5">
                  <c:v>50</c:v>
                </c:pt>
                <c:pt idx="6">
                  <c:v>52</c:v>
                </c:pt>
                <c:pt idx="7">
                  <c:v>35</c:v>
                </c:pt>
                <c:pt idx="8">
                  <c:v>-9</c:v>
                </c:pt>
                <c:pt idx="9">
                  <c:v>1</c:v>
                </c:pt>
                <c:pt idx="10">
                  <c:v>33</c:v>
                </c:pt>
                <c:pt idx="11">
                  <c:v>46</c:v>
                </c:pt>
                <c:pt idx="12">
                  <c:v>44</c:v>
                </c:pt>
                <c:pt idx="13">
                  <c:v>39.262990000000002</c:v>
                </c:pt>
                <c:pt idx="14">
                  <c:v>23.6</c:v>
                </c:pt>
                <c:pt idx="15">
                  <c:v>21.4</c:v>
                </c:pt>
                <c:pt idx="16">
                  <c:v>25</c:v>
                </c:pt>
                <c:pt idx="17">
                  <c:v>23.332681808717499</c:v>
                </c:pt>
                <c:pt idx="18">
                  <c:v>30.879075314559067</c:v>
                </c:pt>
                <c:pt idx="19">
                  <c:v>22.041738580789723</c:v>
                </c:pt>
                <c:pt idx="20">
                  <c:v>11</c:v>
                </c:pt>
                <c:pt idx="21">
                  <c:v>20</c:v>
                </c:pt>
                <c:pt idx="22">
                  <c:v>28</c:v>
                </c:pt>
                <c:pt idx="23">
                  <c:v>36</c:v>
                </c:pt>
                <c:pt idx="24">
                  <c:v>39</c:v>
                </c:pt>
                <c:pt idx="25">
                  <c:v>40</c:v>
                </c:pt>
                <c:pt idx="26">
                  <c:v>39</c:v>
                </c:pt>
                <c:pt idx="27">
                  <c:v>34</c:v>
                </c:pt>
                <c:pt idx="28">
                  <c:v>26</c:v>
                </c:pt>
                <c:pt idx="29">
                  <c:v>25</c:v>
                </c:pt>
                <c:pt idx="30">
                  <c:v>22</c:v>
                </c:pt>
                <c:pt idx="31">
                  <c:v>-2</c:v>
                </c:pt>
                <c:pt idx="32">
                  <c:v>13</c:v>
                </c:pt>
                <c:pt idx="33">
                  <c:v>28.864899999999999</c:v>
                </c:pt>
                <c:pt idx="34">
                  <c:v>25.355599999999999</c:v>
                </c:pt>
                <c:pt idx="35">
                  <c:v>14.5306</c:v>
                </c:pt>
                <c:pt idx="36">
                  <c:v>0.71440000000000003</c:v>
                </c:pt>
                <c:pt idx="37">
                  <c:v>9.3492999999999995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05-4528-BBE4-A6DD267E7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712000"/>
        <c:axId val="393713536"/>
      </c:lineChart>
      <c:catAx>
        <c:axId val="3937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 b="1">
                <a:solidFill>
                  <a:srgbClr val="00A3DA"/>
                </a:solidFill>
              </a:defRPr>
            </a:pPr>
            <a:endParaRPr lang="fi-FI"/>
          </a:p>
        </c:txPr>
        <c:crossAx val="393713536"/>
        <c:crosses val="autoZero"/>
        <c:auto val="1"/>
        <c:lblAlgn val="ctr"/>
        <c:lblOffset val="100"/>
        <c:tickLblSkip val="1"/>
        <c:noMultiLvlLbl val="0"/>
      </c:catAx>
      <c:valAx>
        <c:axId val="39371353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800" b="1">
                <a:solidFill>
                  <a:srgbClr val="00A3DA"/>
                </a:solidFill>
              </a:defRPr>
            </a:pPr>
            <a:endParaRPr lang="fi-FI"/>
          </a:p>
        </c:txPr>
        <c:crossAx val="3937120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0.65665</cdr:x>
      <cdr:y>0.09301</cdr:y>
    </cdr:from>
    <cdr:to>
      <cdr:x>0.72082</cdr:x>
      <cdr:y>0.24157</cdr:y>
    </cdr:to>
    <cdr:cxnSp macro="">
      <cdr:nvCxnSpPr>
        <cdr:cNvPr id="3" name="Suora yhdysviiva 2">
          <a:extLst xmlns:a="http://schemas.openxmlformats.org/drawingml/2006/main">
            <a:ext uri="{FF2B5EF4-FFF2-40B4-BE49-F238E27FC236}">
              <a16:creationId xmlns:a16="http://schemas.microsoft.com/office/drawing/2014/main" id="{140CD3C4-9751-4B7D-B751-EFFF5F61EE53}"/>
            </a:ext>
          </a:extLst>
        </cdr:cNvPr>
        <cdr:cNvCxnSpPr/>
      </cdr:nvCxnSpPr>
      <cdr:spPr>
        <a:xfrm xmlns:a="http://schemas.openxmlformats.org/drawingml/2006/main" flipV="1">
          <a:off x="1562366" y="161354"/>
          <a:ext cx="152676" cy="2577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00A3DA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481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755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520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21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824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64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1511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952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49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165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783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1405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19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01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028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21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3519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73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1426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21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1" y="6309320"/>
            <a:ext cx="1001480" cy="386608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44752" y="6309320"/>
            <a:ext cx="4111088" cy="386608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9336" y="6309320"/>
            <a:ext cx="425416" cy="386608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92119"/>
            <a:ext cx="1268634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92119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92119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36461" y="6381328"/>
            <a:ext cx="3919379" cy="324000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8793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8793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07996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15196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39831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39831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39831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79208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 err="1"/>
              <a:t>etunimi.sukunimi@yrittajat.fi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yrittajat.fi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16334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79268"/>
            <a:ext cx="936104" cy="3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379268"/>
            <a:ext cx="4248472" cy="324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7926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17368"/>
            <a:ext cx="1008112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417368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17368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944216" cy="324001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388793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88794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14000" y="776532"/>
            <a:ext cx="11778000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Pk-yritysbarometri,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7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20200" y="6400378"/>
            <a:ext cx="4192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67408" y="6381328"/>
            <a:ext cx="3888432" cy="324000"/>
          </a:xfrm>
        </p:spPr>
        <p:txBody>
          <a:bodyPr anchor="b"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353408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55840" y="6388793"/>
            <a:ext cx="902013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3999" y="6388793"/>
            <a:ext cx="4241841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2C7EF01-53DD-4B87-9D01-F43C9F92A23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53" y="6221644"/>
            <a:ext cx="4812176" cy="609859"/>
          </a:xfrm>
          <a:prstGeom prst="rect">
            <a:avLst/>
          </a:prstGeom>
        </p:spPr>
      </p:pic>
      <p:pic>
        <p:nvPicPr>
          <p:cNvPr id="9" name="Picture 4" descr="Logo_R230 G15 B40">
            <a:extLst>
              <a:ext uri="{FF2B5EF4-FFF2-40B4-BE49-F238E27FC236}">
                <a16:creationId xmlns:a16="http://schemas.microsoft.com/office/drawing/2014/main" id="{2837CB1B-C011-4BC9-BC4F-D34DE2A76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29" y="6453336"/>
            <a:ext cx="1292325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1D5E132-BB92-4920-9858-09F682693116}"/>
              </a:ext>
            </a:extLst>
          </p:cNvPr>
          <p:cNvSpPr txBox="1">
            <a:spLocks/>
          </p:cNvSpPr>
          <p:nvPr userDrawn="1"/>
        </p:nvSpPr>
        <p:spPr>
          <a:xfrm>
            <a:off x="10200456" y="6234642"/>
            <a:ext cx="1577545" cy="23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Tutkimuksen toteuttaja</a:t>
            </a:r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  <p:sldLayoutId id="2147484471" r:id="rId23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2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notesSlide" Target="../notesSlides/notesSlide7.xml"/><Relationship Id="rId9" Type="http://schemas.openxmlformats.org/officeDocument/2006/relationships/chart" Target="../charts/char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tags" Target="../tags/tag13.xml"/><Relationship Id="rId7" Type="http://schemas.openxmlformats.org/officeDocument/2006/relationships/chart" Target="../charts/chart2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chart" Target="../charts/chart23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chart" Target="../charts/chart30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12" Type="http://schemas.openxmlformats.org/officeDocument/2006/relationships/chart" Target="../charts/chart29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chart" Target="../charts/chart28.xml"/><Relationship Id="rId5" Type="http://schemas.openxmlformats.org/officeDocument/2006/relationships/tags" Target="../tags/tag18.xml"/><Relationship Id="rId10" Type="http://schemas.openxmlformats.org/officeDocument/2006/relationships/chart" Target="../charts/chart27.xml"/><Relationship Id="rId4" Type="http://schemas.openxmlformats.org/officeDocument/2006/relationships/tags" Target="../tags/tag17.xml"/><Relationship Id="rId9" Type="http://schemas.openxmlformats.org/officeDocument/2006/relationships/chart" Target="../charts/chart26.xml"/><Relationship Id="rId14" Type="http://schemas.openxmlformats.org/officeDocument/2006/relationships/chart" Target="../charts/chart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tags" Target="../tags/tag22.xml"/><Relationship Id="rId7" Type="http://schemas.openxmlformats.org/officeDocument/2006/relationships/chart" Target="../charts/chart3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10" Type="http://schemas.openxmlformats.org/officeDocument/2006/relationships/chart" Target="../charts/chart35.xml"/><Relationship Id="rId4" Type="http://schemas.openxmlformats.org/officeDocument/2006/relationships/tags" Target="../tags/tag23.xml"/><Relationship Id="rId9" Type="http://schemas.openxmlformats.org/officeDocument/2006/relationships/chart" Target="../charts/char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8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chart" Target="../charts/chart10.xml"/><Relationship Id="rId11" Type="http://schemas.microsoft.com/office/2007/relationships/hdphoto" Target="../media/hdphoto2.wdp"/><Relationship Id="rId5" Type="http://schemas.openxmlformats.org/officeDocument/2006/relationships/chart" Target="../charts/chart9.xml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CD551501-FBF5-4E76-9E0B-4E3C791831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4000" y="776532"/>
            <a:ext cx="11778000" cy="1200000"/>
          </a:xfrm>
        </p:spPr>
        <p:txBody>
          <a:bodyPr/>
          <a:lstStyle/>
          <a:p>
            <a:r>
              <a:rPr lang="fi-FI" dirty="0"/>
              <a:t>Pk-yritysbarometri</a:t>
            </a:r>
          </a:p>
        </p:txBody>
      </p:sp>
      <p:sp>
        <p:nvSpPr>
          <p:cNvPr id="15" name="Alaotsikko 14">
            <a:extLst>
              <a:ext uri="{FF2B5EF4-FFF2-40B4-BE49-F238E27FC236}">
                <a16:creationId xmlns:a16="http://schemas.microsoft.com/office/drawing/2014/main" id="{C7925593-E295-48D9-B23B-E435F51AE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Alueraportti, Savon Yrittäjät</a:t>
            </a:r>
          </a:p>
        </p:txBody>
      </p:sp>
      <p:pic>
        <p:nvPicPr>
          <p:cNvPr id="4" name="Kuvan paikkamerkki 7">
            <a:extLst>
              <a:ext uri="{FF2B5EF4-FFF2-40B4-BE49-F238E27FC236}">
                <a16:creationId xmlns:a16="http://schemas.microsoft.com/office/drawing/2014/main" id="{F870700F-B311-ED3F-2E7C-577BDF82E5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59" b="59"/>
          <a:stretch/>
        </p:blipFill>
        <p:spPr>
          <a:xfrm>
            <a:off x="0" y="2708275"/>
            <a:ext cx="12239625" cy="3322638"/>
          </a:xfrm>
        </p:spPr>
      </p:pic>
    </p:spTree>
    <p:extLst>
      <p:ext uri="{BB962C8B-B14F-4D97-AF65-F5344CB8AC3E}">
        <p14:creationId xmlns:p14="http://schemas.microsoft.com/office/powerpoint/2010/main" val="327771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KASVUHAKUISUUS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Sisällön paikkamerkki 2">
            <a:extLst>
              <a:ext uri="{FF2B5EF4-FFF2-40B4-BE49-F238E27FC236}">
                <a16:creationId xmlns:a16="http://schemas.microsoft.com/office/drawing/2014/main" id="{E5059C00-E2E7-43FF-9F1D-05E05A324A0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3568469"/>
              </p:ext>
            </p:extLst>
          </p:nvPr>
        </p:nvGraphicFramePr>
        <p:xfrm>
          <a:off x="6301634" y="2404022"/>
          <a:ext cx="5530898" cy="340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" name="Suorakulmio 68">
            <a:extLst>
              <a:ext uri="{FF2B5EF4-FFF2-40B4-BE49-F238E27FC236}">
                <a16:creationId xmlns:a16="http://schemas.microsoft.com/office/drawing/2014/main" id="{ACACECC9-2337-4C11-820C-407146F9D02F}"/>
              </a:ext>
            </a:extLst>
          </p:cNvPr>
          <p:cNvSpPr/>
          <p:nvPr/>
        </p:nvSpPr>
        <p:spPr>
          <a:xfrm>
            <a:off x="6539151" y="1636646"/>
            <a:ext cx="44485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Kasvuhakuisuuden kehitys</a:t>
            </a:r>
          </a:p>
          <a:p>
            <a:pPr lvl="0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(Voimakkaasti kasvuhakuiset ja kasvuhakuiset yhteensä)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1/2005–2/2023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26AFC111-E110-40C1-B02D-071E858B26D2}"/>
              </a:ext>
            </a:extLst>
          </p:cNvPr>
          <p:cNvSpPr/>
          <p:nvPr/>
        </p:nvSpPr>
        <p:spPr>
          <a:xfrm>
            <a:off x="11603674" y="2397699"/>
            <a:ext cx="27603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i-FI" sz="800" dirty="0">
              <a:solidFill>
                <a:srgbClr val="00A3DA"/>
              </a:solidFill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321F1E3F-94C0-4BD8-AC4C-8D46D56E1ECF}"/>
              </a:ext>
            </a:extLst>
          </p:cNvPr>
          <p:cNvSpPr/>
          <p:nvPr/>
        </p:nvSpPr>
        <p:spPr>
          <a:xfrm>
            <a:off x="345009" y="5305957"/>
            <a:ext cx="2984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fi-FI" sz="1000" dirty="0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63F1A979-8273-4B02-AC89-550A5D1D5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241753"/>
              </p:ext>
            </p:extLst>
          </p:nvPr>
        </p:nvGraphicFramePr>
        <p:xfrm>
          <a:off x="475320" y="1552043"/>
          <a:ext cx="5696003" cy="476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21321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TOIMINTA ULKOMAILLA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Suorakulmio 67">
            <a:extLst>
              <a:ext uri="{FF2B5EF4-FFF2-40B4-BE49-F238E27FC236}">
                <a16:creationId xmlns:a16="http://schemas.microsoft.com/office/drawing/2014/main" id="{C7C8C397-9804-47AB-804A-4052F6178812}"/>
              </a:ext>
            </a:extLst>
          </p:cNvPr>
          <p:cNvSpPr/>
          <p:nvPr/>
        </p:nvSpPr>
        <p:spPr>
          <a:xfrm>
            <a:off x="6583943" y="373639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5CDA9EBC-8DED-440F-B0FD-37ACCABEF45B}"/>
              </a:ext>
            </a:extLst>
          </p:cNvPr>
          <p:cNvSpPr/>
          <p:nvPr/>
        </p:nvSpPr>
        <p:spPr>
          <a:xfrm>
            <a:off x="9112072" y="1540681"/>
            <a:ext cx="9419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BC23327-DFDB-42D2-9B00-3EB250ECDFE8}"/>
              </a:ext>
            </a:extLst>
          </p:cNvPr>
          <p:cNvSpPr/>
          <p:nvPr/>
        </p:nvSpPr>
        <p:spPr>
          <a:xfrm>
            <a:off x="4810522" y="1244384"/>
            <a:ext cx="20123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Liiketoiminnan </a:t>
            </a:r>
          </a:p>
          <a:p>
            <a:pPr lvl="0" algn="r">
              <a:defRPr/>
            </a:pPr>
            <a: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muodot ulkomailla</a:t>
            </a:r>
            <a:b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EABA185C-F286-4F3D-9443-6189C99A365E}"/>
              </a:ext>
            </a:extLst>
          </p:cNvPr>
          <p:cNvGrpSpPr/>
          <p:nvPr/>
        </p:nvGrpSpPr>
        <p:grpSpPr>
          <a:xfrm>
            <a:off x="4204256" y="2135905"/>
            <a:ext cx="2674218" cy="3731186"/>
            <a:chOff x="5169368" y="2091030"/>
            <a:chExt cx="2674218" cy="3731186"/>
          </a:xfrm>
        </p:grpSpPr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B642164E-222C-431B-B599-1D1A4D949C60}"/>
                </a:ext>
              </a:extLst>
            </p:cNvPr>
            <p:cNvSpPr/>
            <p:nvPr/>
          </p:nvSpPr>
          <p:spPr>
            <a:xfrm>
              <a:off x="5716065" y="2797560"/>
              <a:ext cx="2115247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Suora </a:t>
              </a:r>
              <a:b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palvelujen vienti</a:t>
              </a: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8266129C-F79E-4F16-B455-AF25BDDE1FFB}"/>
                </a:ext>
              </a:extLst>
            </p:cNvPr>
            <p:cNvSpPr/>
            <p:nvPr/>
          </p:nvSpPr>
          <p:spPr>
            <a:xfrm>
              <a:off x="5716065" y="2091030"/>
              <a:ext cx="2115247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Suora </a:t>
              </a:r>
              <a:b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tavaroiden vienti</a:t>
              </a: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5D2F2243-9A13-4D85-84C5-A68795838B51}"/>
                </a:ext>
              </a:extLst>
            </p:cNvPr>
            <p:cNvSpPr/>
            <p:nvPr/>
          </p:nvSpPr>
          <p:spPr>
            <a:xfrm>
              <a:off x="5189463" y="4867606"/>
              <a:ext cx="2634173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Ulkomainen yhteisyritys (joint venture) tai tytäryritys</a:t>
              </a: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021FC163-720B-480C-9273-C5AF5BEB5BDC}"/>
                </a:ext>
              </a:extLst>
            </p:cNvPr>
            <p:cNvSpPr/>
            <p:nvPr/>
          </p:nvSpPr>
          <p:spPr>
            <a:xfrm>
              <a:off x="5169368" y="3993544"/>
              <a:ext cx="2655501" cy="683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Palkka- tai sopimusvalmistus (tuotteiden teettäminen ulkomailla yrityksenne omalla merkillä)</a:t>
              </a: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C6D79E42-6355-45F3-8217-398C27C85A87}"/>
                </a:ext>
              </a:extLst>
            </p:cNvPr>
            <p:cNvSpPr/>
            <p:nvPr/>
          </p:nvSpPr>
          <p:spPr>
            <a:xfrm>
              <a:off x="5716065" y="3531192"/>
              <a:ext cx="2115247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Lisensointi tai franchising</a:t>
              </a: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23EC89B1-33F3-4ACA-86C5-BB6587772B79}"/>
                </a:ext>
              </a:extLst>
            </p:cNvPr>
            <p:cNvSpPr/>
            <p:nvPr/>
          </p:nvSpPr>
          <p:spPr>
            <a:xfrm>
              <a:off x="6407791" y="5582150"/>
              <a:ext cx="1435795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</a:t>
              </a:r>
            </a:p>
          </p:txBody>
        </p:sp>
      </p:grpSp>
      <p:sp>
        <p:nvSpPr>
          <p:cNvPr id="44" name="Suorakulmio 43">
            <a:extLst>
              <a:ext uri="{FF2B5EF4-FFF2-40B4-BE49-F238E27FC236}">
                <a16:creationId xmlns:a16="http://schemas.microsoft.com/office/drawing/2014/main" id="{FEF4E559-5772-45A2-9943-D4A9B11AF9E5}"/>
              </a:ext>
            </a:extLst>
          </p:cNvPr>
          <p:cNvSpPr/>
          <p:nvPr/>
        </p:nvSpPr>
        <p:spPr>
          <a:xfrm>
            <a:off x="6873736" y="1530811"/>
            <a:ext cx="2238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01AADCBC-3246-4B9C-82AD-DFCD881EE0E9}"/>
              </a:ext>
            </a:extLst>
          </p:cNvPr>
          <p:cNvGrpSpPr/>
          <p:nvPr/>
        </p:nvGrpSpPr>
        <p:grpSpPr>
          <a:xfrm>
            <a:off x="6901407" y="1548543"/>
            <a:ext cx="2228023" cy="4640937"/>
            <a:chOff x="6901407" y="1344229"/>
            <a:chExt cx="2228023" cy="4845251"/>
          </a:xfrm>
        </p:grpSpPr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7D17711E-C1D7-4B2B-87A3-0DF2748ACC0F}"/>
                </a:ext>
              </a:extLst>
            </p:cNvPr>
            <p:cNvCxnSpPr>
              <a:cxnSpLocks/>
            </p:cNvCxnSpPr>
            <p:nvPr/>
          </p:nvCxnSpPr>
          <p:spPr>
            <a:xfrm>
              <a:off x="9129430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uora yhdysviiva 62">
              <a:extLst>
                <a:ext uri="{FF2B5EF4-FFF2-40B4-BE49-F238E27FC236}">
                  <a16:creationId xmlns:a16="http://schemas.microsoft.com/office/drawing/2014/main" id="{8A38CFA3-7156-4088-AA66-ABCA012999CA}"/>
                </a:ext>
              </a:extLst>
            </p:cNvPr>
            <p:cNvCxnSpPr>
              <a:cxnSpLocks/>
            </p:cNvCxnSpPr>
            <p:nvPr/>
          </p:nvCxnSpPr>
          <p:spPr>
            <a:xfrm>
              <a:off x="6901407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Kaavio 16">
            <a:extLst>
              <a:ext uri="{FF2B5EF4-FFF2-40B4-BE49-F238E27FC236}">
                <a16:creationId xmlns:a16="http://schemas.microsoft.com/office/drawing/2014/main" id="{6754B7A0-6CA3-4DB5-B153-E285685275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972639"/>
              </p:ext>
            </p:extLst>
          </p:nvPr>
        </p:nvGraphicFramePr>
        <p:xfrm>
          <a:off x="907990" y="1957271"/>
          <a:ext cx="3127598" cy="407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Ryhmä 1">
            <a:extLst>
              <a:ext uri="{FF2B5EF4-FFF2-40B4-BE49-F238E27FC236}">
                <a16:creationId xmlns:a16="http://schemas.microsoft.com/office/drawing/2014/main" id="{F40FB4AB-127C-4AEB-A606-DF156833BD6E}"/>
              </a:ext>
            </a:extLst>
          </p:cNvPr>
          <p:cNvGrpSpPr/>
          <p:nvPr/>
        </p:nvGrpSpPr>
        <p:grpSpPr>
          <a:xfrm>
            <a:off x="1382317" y="4595199"/>
            <a:ext cx="732313" cy="941956"/>
            <a:chOff x="1109815" y="4992235"/>
            <a:chExt cx="732313" cy="941956"/>
          </a:xfrm>
        </p:grpSpPr>
        <p:sp>
          <p:nvSpPr>
            <p:cNvPr id="58" name="Suorakulmio 57">
              <a:extLst>
                <a:ext uri="{FF2B5EF4-FFF2-40B4-BE49-F238E27FC236}">
                  <a16:creationId xmlns:a16="http://schemas.microsoft.com/office/drawing/2014/main" id="{7BB4F94D-6200-4C77-9891-8D5A84DB3974}"/>
                </a:ext>
              </a:extLst>
            </p:cNvPr>
            <p:cNvSpPr/>
            <p:nvPr/>
          </p:nvSpPr>
          <p:spPr>
            <a:xfrm rot="16200000">
              <a:off x="1201873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2/2023</a:t>
              </a:r>
            </a:p>
          </p:txBody>
        </p:sp>
        <p:sp>
          <p:nvSpPr>
            <p:cNvPr id="60" name="Suorakulmio 59">
              <a:extLst>
                <a:ext uri="{FF2B5EF4-FFF2-40B4-BE49-F238E27FC236}">
                  <a16:creationId xmlns:a16="http://schemas.microsoft.com/office/drawing/2014/main" id="{5CC82F16-2E4F-480C-BBD7-5F80B398103A}"/>
                </a:ext>
              </a:extLst>
            </p:cNvPr>
            <p:cNvSpPr/>
            <p:nvPr/>
          </p:nvSpPr>
          <p:spPr>
            <a:xfrm rot="16200000">
              <a:off x="808114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1/2023</a:t>
              </a:r>
            </a:p>
          </p:txBody>
        </p:sp>
      </p:grpSp>
      <p:grpSp>
        <p:nvGrpSpPr>
          <p:cNvPr id="61" name="Ryhmä 60">
            <a:extLst>
              <a:ext uri="{FF2B5EF4-FFF2-40B4-BE49-F238E27FC236}">
                <a16:creationId xmlns:a16="http://schemas.microsoft.com/office/drawing/2014/main" id="{46F15360-4587-43AA-B004-00E347DBE878}"/>
              </a:ext>
            </a:extLst>
          </p:cNvPr>
          <p:cNvGrpSpPr/>
          <p:nvPr/>
        </p:nvGrpSpPr>
        <p:grpSpPr>
          <a:xfrm>
            <a:off x="2809647" y="4604567"/>
            <a:ext cx="732313" cy="941956"/>
            <a:chOff x="1109815" y="4992235"/>
            <a:chExt cx="732313" cy="941956"/>
          </a:xfrm>
        </p:grpSpPr>
        <p:sp>
          <p:nvSpPr>
            <p:cNvPr id="62" name="Suorakulmio 61">
              <a:extLst>
                <a:ext uri="{FF2B5EF4-FFF2-40B4-BE49-F238E27FC236}">
                  <a16:creationId xmlns:a16="http://schemas.microsoft.com/office/drawing/2014/main" id="{A392BC4F-CD36-44AC-948B-CAF5B4C3B837}"/>
                </a:ext>
              </a:extLst>
            </p:cNvPr>
            <p:cNvSpPr/>
            <p:nvPr/>
          </p:nvSpPr>
          <p:spPr>
            <a:xfrm rot="16200000">
              <a:off x="1201873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2/2023</a:t>
              </a:r>
            </a:p>
          </p:txBody>
        </p:sp>
        <p:sp>
          <p:nvSpPr>
            <p:cNvPr id="64" name="Suorakulmio 63">
              <a:extLst>
                <a:ext uri="{FF2B5EF4-FFF2-40B4-BE49-F238E27FC236}">
                  <a16:creationId xmlns:a16="http://schemas.microsoft.com/office/drawing/2014/main" id="{DCFAF196-F335-46F6-8056-06DA7EACDA62}"/>
                </a:ext>
              </a:extLst>
            </p:cNvPr>
            <p:cNvSpPr/>
            <p:nvPr/>
          </p:nvSpPr>
          <p:spPr>
            <a:xfrm rot="16200000">
              <a:off x="808114" y="5293936"/>
              <a:ext cx="9419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1/2023</a:t>
              </a:r>
            </a:p>
          </p:txBody>
        </p:sp>
      </p:grp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CA8FDBD6-0500-4B0A-93B0-E0476C70F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791118"/>
              </p:ext>
            </p:extLst>
          </p:nvPr>
        </p:nvGraphicFramePr>
        <p:xfrm>
          <a:off x="7003065" y="1548543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Kaavio 70">
            <a:extLst>
              <a:ext uri="{FF2B5EF4-FFF2-40B4-BE49-F238E27FC236}">
                <a16:creationId xmlns:a16="http://schemas.microsoft.com/office/drawing/2014/main" id="{B13464E8-94C2-4A31-B54D-EEAADC8C43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571635"/>
              </p:ext>
            </p:extLst>
          </p:nvPr>
        </p:nvGraphicFramePr>
        <p:xfrm>
          <a:off x="9238066" y="1565985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Suorakulmio 17">
            <a:extLst>
              <a:ext uri="{FF2B5EF4-FFF2-40B4-BE49-F238E27FC236}">
                <a16:creationId xmlns:a16="http://schemas.microsoft.com/office/drawing/2014/main" id="{F8B4E101-DE3F-491A-87D6-E912104E2831}"/>
              </a:ext>
            </a:extLst>
          </p:cNvPr>
          <p:cNvSpPr/>
          <p:nvPr/>
        </p:nvSpPr>
        <p:spPr>
          <a:xfrm>
            <a:off x="395599" y="1470783"/>
            <a:ext cx="4448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Niiden yritysten osuus, joilla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vientiä tai liiketoimintaa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ulkomailla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119336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5">
            <a:extLst>
              <a:ext uri="{FF2B5EF4-FFF2-40B4-BE49-F238E27FC236}">
                <a16:creationId xmlns:a16="http://schemas.microsoft.com/office/drawing/2014/main" id="{0A2FE3FB-9AE5-3973-D315-A1BE5DB98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KANSAINVÄLISTYMINEN</a:t>
            </a:r>
            <a:endParaRPr lang="fi-FI" dirty="0"/>
          </a:p>
        </p:txBody>
      </p:sp>
      <p:sp>
        <p:nvSpPr>
          <p:cNvPr id="9" name="Alatunnisteen paikkamerkki 6">
            <a:extLst>
              <a:ext uri="{FF2B5EF4-FFF2-40B4-BE49-F238E27FC236}">
                <a16:creationId xmlns:a16="http://schemas.microsoft.com/office/drawing/2014/main" id="{D020EA21-BEC3-7A83-E867-7ECF9B8E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B242D57-5539-8D02-971D-56E3CCDAFB01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C4FA7463-27FD-17C3-8722-01E52E81E582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DCFCE3B-81AF-A6B8-8C71-F2CE69562B3C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C8F9BA6-168D-284B-363E-DFFF5BF318ED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orakulmio 13">
            <a:extLst>
              <a:ext uri="{FF2B5EF4-FFF2-40B4-BE49-F238E27FC236}">
                <a16:creationId xmlns:a16="http://schemas.microsoft.com/office/drawing/2014/main" id="{1EA685AC-33F2-23F9-540D-B2D744BB81B7}"/>
              </a:ext>
            </a:extLst>
          </p:cNvPr>
          <p:cNvSpPr/>
          <p:nvPr/>
        </p:nvSpPr>
        <p:spPr>
          <a:xfrm>
            <a:off x="6583943" y="373639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15" name="Sisällön paikkamerkki 2">
            <a:extLst>
              <a:ext uri="{FF2B5EF4-FFF2-40B4-BE49-F238E27FC236}">
                <a16:creationId xmlns:a16="http://schemas.microsoft.com/office/drawing/2014/main" id="{1D241EB3-9752-0D3A-0D55-C61BCA0DED5D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3620107"/>
              </p:ext>
            </p:extLst>
          </p:nvPr>
        </p:nvGraphicFramePr>
        <p:xfrm>
          <a:off x="1729608" y="1413396"/>
          <a:ext cx="4585363" cy="473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7DE844E-365B-E8CD-CC2F-5477192E8E2A}"/>
              </a:ext>
            </a:extLst>
          </p:cNvPr>
          <p:cNvCxnSpPr>
            <a:cxnSpLocks/>
          </p:cNvCxnSpPr>
          <p:nvPr/>
        </p:nvCxnSpPr>
        <p:spPr>
          <a:xfrm>
            <a:off x="786340" y="1433725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D33E7FBC-AF22-5615-D48E-70B9C36AF748}"/>
              </a:ext>
            </a:extLst>
          </p:cNvPr>
          <p:cNvCxnSpPr>
            <a:cxnSpLocks/>
          </p:cNvCxnSpPr>
          <p:nvPr/>
        </p:nvCxnSpPr>
        <p:spPr>
          <a:xfrm>
            <a:off x="786340" y="1748301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A7E37536-6387-1D68-0B71-D48401D4F89C}"/>
              </a:ext>
            </a:extLst>
          </p:cNvPr>
          <p:cNvCxnSpPr>
            <a:cxnSpLocks/>
          </p:cNvCxnSpPr>
          <p:nvPr/>
        </p:nvCxnSpPr>
        <p:spPr>
          <a:xfrm>
            <a:off x="786340" y="2062877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3D1B665D-728F-D073-46FE-CAC8D24AF1A2}"/>
              </a:ext>
            </a:extLst>
          </p:cNvPr>
          <p:cNvCxnSpPr>
            <a:cxnSpLocks/>
          </p:cNvCxnSpPr>
          <p:nvPr/>
        </p:nvCxnSpPr>
        <p:spPr>
          <a:xfrm>
            <a:off x="786340" y="2377453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52735A24-ACA4-9B0A-8411-E4EE7450E9F2}"/>
              </a:ext>
            </a:extLst>
          </p:cNvPr>
          <p:cNvCxnSpPr>
            <a:cxnSpLocks/>
          </p:cNvCxnSpPr>
          <p:nvPr/>
        </p:nvCxnSpPr>
        <p:spPr>
          <a:xfrm>
            <a:off x="786340" y="2692029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24317DD-27E8-07C5-07AE-3CFB2484DD11}"/>
              </a:ext>
            </a:extLst>
          </p:cNvPr>
          <p:cNvCxnSpPr>
            <a:cxnSpLocks/>
          </p:cNvCxnSpPr>
          <p:nvPr/>
        </p:nvCxnSpPr>
        <p:spPr>
          <a:xfrm>
            <a:off x="786340" y="3006605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6FDBA421-4D0C-9018-B4B8-AB0A483076DB}"/>
              </a:ext>
            </a:extLst>
          </p:cNvPr>
          <p:cNvCxnSpPr>
            <a:cxnSpLocks/>
          </p:cNvCxnSpPr>
          <p:nvPr/>
        </p:nvCxnSpPr>
        <p:spPr>
          <a:xfrm>
            <a:off x="786340" y="3321181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1456B8D8-A778-2E48-5156-E12FB549E1ED}"/>
              </a:ext>
            </a:extLst>
          </p:cNvPr>
          <p:cNvCxnSpPr>
            <a:cxnSpLocks/>
          </p:cNvCxnSpPr>
          <p:nvPr/>
        </p:nvCxnSpPr>
        <p:spPr>
          <a:xfrm>
            <a:off x="786339" y="3635757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4ABEA45E-6DD1-B62E-ECC5-420523A131AD}"/>
              </a:ext>
            </a:extLst>
          </p:cNvPr>
          <p:cNvCxnSpPr>
            <a:cxnSpLocks/>
          </p:cNvCxnSpPr>
          <p:nvPr/>
        </p:nvCxnSpPr>
        <p:spPr>
          <a:xfrm>
            <a:off x="786340" y="4264909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B52DB34F-59A8-1E7F-7D61-2C6CA8EEAD0C}"/>
              </a:ext>
            </a:extLst>
          </p:cNvPr>
          <p:cNvSpPr/>
          <p:nvPr/>
        </p:nvSpPr>
        <p:spPr>
          <a:xfrm>
            <a:off x="704067" y="1442576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Pohjoismaat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4C8848BE-CA73-8519-4728-7F160950C1B8}"/>
              </a:ext>
            </a:extLst>
          </p:cNvPr>
          <p:cNvSpPr/>
          <p:nvPr/>
        </p:nvSpPr>
        <p:spPr>
          <a:xfrm>
            <a:off x="704067" y="1750733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EU-maat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0F6B277A-698B-69B3-252E-F4C62E54F113}"/>
              </a:ext>
            </a:extLst>
          </p:cNvPr>
          <p:cNvSpPr/>
          <p:nvPr/>
        </p:nvSpPr>
        <p:spPr>
          <a:xfrm>
            <a:off x="697243" y="2060077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Englanti, Wales, Skotlanti ja Pohjois-Irlanti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2E56FAC8-F418-C1C7-AB68-C042EE5A75D2}"/>
              </a:ext>
            </a:extLst>
          </p:cNvPr>
          <p:cNvSpPr/>
          <p:nvPr/>
        </p:nvSpPr>
        <p:spPr>
          <a:xfrm>
            <a:off x="704067" y="2387788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Yhdysvallat</a:t>
            </a: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B34CF51B-9EAE-99DC-2789-8CBF17E82899}"/>
              </a:ext>
            </a:extLst>
          </p:cNvPr>
          <p:cNvSpPr/>
          <p:nvPr/>
        </p:nvSpPr>
        <p:spPr>
          <a:xfrm>
            <a:off x="697242" y="2705513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Euroopan maat</a:t>
            </a: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354FCC37-B79C-A2C4-72AE-282E3A0E304E}"/>
              </a:ext>
            </a:extLst>
          </p:cNvPr>
          <p:cNvSpPr/>
          <p:nvPr/>
        </p:nvSpPr>
        <p:spPr>
          <a:xfrm>
            <a:off x="704067" y="3010978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Kanada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4AAF44D2-895E-5BEE-78B3-360F205F4112}"/>
              </a:ext>
            </a:extLst>
          </p:cNvPr>
          <p:cNvSpPr/>
          <p:nvPr/>
        </p:nvSpPr>
        <p:spPr>
          <a:xfrm>
            <a:off x="704067" y="3341304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Kiina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2E27EE72-23A4-50D6-1FC8-FE3282150C06}"/>
              </a:ext>
            </a:extLst>
          </p:cNvPr>
          <p:cNvSpPr/>
          <p:nvPr/>
        </p:nvSpPr>
        <p:spPr>
          <a:xfrm>
            <a:off x="697240" y="3642706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Aasian maat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D9996686-9197-E545-1C2C-BB0F9C65EB11}"/>
              </a:ext>
            </a:extLst>
          </p:cNvPr>
          <p:cNvSpPr/>
          <p:nvPr/>
        </p:nvSpPr>
        <p:spPr>
          <a:xfrm>
            <a:off x="700274" y="3963073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0BFCBF27-603F-3D53-8864-E610FF702794}"/>
              </a:ext>
            </a:extLst>
          </p:cNvPr>
          <p:cNvSpPr/>
          <p:nvPr/>
        </p:nvSpPr>
        <p:spPr>
          <a:xfrm>
            <a:off x="700273" y="4276276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Lähi-itä ja Egypti</a:t>
            </a:r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C37DAE05-D28E-85DD-0E8D-E33443EC9C45}"/>
              </a:ext>
            </a:extLst>
          </p:cNvPr>
          <p:cNvCxnSpPr>
            <a:cxnSpLocks/>
          </p:cNvCxnSpPr>
          <p:nvPr/>
        </p:nvCxnSpPr>
        <p:spPr>
          <a:xfrm>
            <a:off x="786339" y="4894061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uora yhdysviiva 37">
            <a:extLst>
              <a:ext uri="{FF2B5EF4-FFF2-40B4-BE49-F238E27FC236}">
                <a16:creationId xmlns:a16="http://schemas.microsoft.com/office/drawing/2014/main" id="{D85002CB-1252-6989-D44B-581F5F99B608}"/>
              </a:ext>
            </a:extLst>
          </p:cNvPr>
          <p:cNvCxnSpPr>
            <a:cxnSpLocks/>
          </p:cNvCxnSpPr>
          <p:nvPr/>
        </p:nvCxnSpPr>
        <p:spPr>
          <a:xfrm>
            <a:off x="786340" y="3950333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5D1454ED-908E-7641-7CA5-8C6C31066B04}"/>
              </a:ext>
            </a:extLst>
          </p:cNvPr>
          <p:cNvCxnSpPr>
            <a:cxnSpLocks/>
          </p:cNvCxnSpPr>
          <p:nvPr/>
        </p:nvCxnSpPr>
        <p:spPr>
          <a:xfrm>
            <a:off x="786340" y="4579485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>
            <a:extLst>
              <a:ext uri="{FF2B5EF4-FFF2-40B4-BE49-F238E27FC236}">
                <a16:creationId xmlns:a16="http://schemas.microsoft.com/office/drawing/2014/main" id="{F6768792-6AB1-498B-4040-60B3B3027DBD}"/>
              </a:ext>
            </a:extLst>
          </p:cNvPr>
          <p:cNvCxnSpPr>
            <a:cxnSpLocks/>
          </p:cNvCxnSpPr>
          <p:nvPr/>
        </p:nvCxnSpPr>
        <p:spPr>
          <a:xfrm>
            <a:off x="786339" y="5208637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uora yhdysviiva 40">
            <a:extLst>
              <a:ext uri="{FF2B5EF4-FFF2-40B4-BE49-F238E27FC236}">
                <a16:creationId xmlns:a16="http://schemas.microsoft.com/office/drawing/2014/main" id="{2513B91B-1979-173E-7C84-3E523826DADA}"/>
              </a:ext>
            </a:extLst>
          </p:cNvPr>
          <p:cNvCxnSpPr>
            <a:cxnSpLocks/>
          </p:cNvCxnSpPr>
          <p:nvPr/>
        </p:nvCxnSpPr>
        <p:spPr>
          <a:xfrm>
            <a:off x="786340" y="5523213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41">
            <a:extLst>
              <a:ext uri="{FF2B5EF4-FFF2-40B4-BE49-F238E27FC236}">
                <a16:creationId xmlns:a16="http://schemas.microsoft.com/office/drawing/2014/main" id="{F95D3406-03D0-8A62-F7CE-8F05A3E70727}"/>
              </a:ext>
            </a:extLst>
          </p:cNvPr>
          <p:cNvCxnSpPr>
            <a:cxnSpLocks/>
          </p:cNvCxnSpPr>
          <p:nvPr/>
        </p:nvCxnSpPr>
        <p:spPr>
          <a:xfrm>
            <a:off x="786339" y="5837791"/>
            <a:ext cx="5400000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uorakulmio 42">
            <a:extLst>
              <a:ext uri="{FF2B5EF4-FFF2-40B4-BE49-F238E27FC236}">
                <a16:creationId xmlns:a16="http://schemas.microsoft.com/office/drawing/2014/main" id="{1F9DD0ED-66C0-8C10-3C8A-B99E1C436E62}"/>
              </a:ext>
            </a:extLst>
          </p:cNvPr>
          <p:cNvSpPr/>
          <p:nvPr/>
        </p:nvSpPr>
        <p:spPr>
          <a:xfrm>
            <a:off x="705713" y="4584795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Intia</a:t>
            </a: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10EE927E-D96E-A02D-5FD3-F3CFE91AF706}"/>
              </a:ext>
            </a:extLst>
          </p:cNvPr>
          <p:cNvSpPr/>
          <p:nvPr/>
        </p:nvSpPr>
        <p:spPr>
          <a:xfrm>
            <a:off x="704067" y="4908817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 Amerikka</a:t>
            </a: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5B2C96D9-7549-1BEC-79F9-4CD9D3969F13}"/>
              </a:ext>
            </a:extLst>
          </p:cNvPr>
          <p:cNvSpPr/>
          <p:nvPr/>
        </p:nvSpPr>
        <p:spPr>
          <a:xfrm>
            <a:off x="704066" y="5222020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Afrikka (pl. Lähi-itä)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0C565AD4-A6EA-F3C7-5AD9-B0AE5F7FEB4D}"/>
              </a:ext>
            </a:extLst>
          </p:cNvPr>
          <p:cNvSpPr/>
          <p:nvPr/>
        </p:nvSpPr>
        <p:spPr>
          <a:xfrm>
            <a:off x="709506" y="5530539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6F0DDCFA-5CBB-3E3D-921A-9E7CA4B35AE3}"/>
              </a:ext>
            </a:extLst>
          </p:cNvPr>
          <p:cNvSpPr/>
          <p:nvPr/>
        </p:nvSpPr>
        <p:spPr>
          <a:xfrm>
            <a:off x="704066" y="5876730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 maailma</a:t>
            </a:r>
          </a:p>
        </p:txBody>
      </p:sp>
      <p:graphicFrame>
        <p:nvGraphicFramePr>
          <p:cNvPr id="49" name="Sisällön paikkamerkki 2">
            <a:extLst>
              <a:ext uri="{FF2B5EF4-FFF2-40B4-BE49-F238E27FC236}">
                <a16:creationId xmlns:a16="http://schemas.microsoft.com/office/drawing/2014/main" id="{8D397588-A761-CF09-53EB-9AE4E6053A3B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9281507"/>
              </p:ext>
            </p:extLst>
          </p:nvPr>
        </p:nvGraphicFramePr>
        <p:xfrm>
          <a:off x="6038175" y="1413395"/>
          <a:ext cx="4585363" cy="473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0" name="Suorakulmio 49">
            <a:extLst>
              <a:ext uri="{FF2B5EF4-FFF2-40B4-BE49-F238E27FC236}">
                <a16:creationId xmlns:a16="http://schemas.microsoft.com/office/drawing/2014/main" id="{699443D3-7572-4E4A-DC56-1BEB082D33CD}"/>
              </a:ext>
            </a:extLst>
          </p:cNvPr>
          <p:cNvSpPr/>
          <p:nvPr/>
        </p:nvSpPr>
        <p:spPr>
          <a:xfrm>
            <a:off x="6174058" y="1208859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69275236-892F-E1E5-1FD7-7662B97810B4}"/>
              </a:ext>
            </a:extLst>
          </p:cNvPr>
          <p:cNvSpPr/>
          <p:nvPr/>
        </p:nvSpPr>
        <p:spPr>
          <a:xfrm>
            <a:off x="5314852" y="1208860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2023</a:t>
            </a:r>
          </a:p>
        </p:txBody>
      </p:sp>
    </p:spTree>
    <p:extLst>
      <p:ext uri="{BB962C8B-B14F-4D97-AF65-F5344CB8AC3E}">
        <p14:creationId xmlns:p14="http://schemas.microsoft.com/office/powerpoint/2010/main" val="2888146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Kaavio 18">
            <a:extLst>
              <a:ext uri="{FF2B5EF4-FFF2-40B4-BE49-F238E27FC236}">
                <a16:creationId xmlns:a16="http://schemas.microsoft.com/office/drawing/2014/main" id="{B9EF39C4-E401-4F5A-C38C-C885067ED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504236"/>
              </p:ext>
            </p:extLst>
          </p:nvPr>
        </p:nvGraphicFramePr>
        <p:xfrm>
          <a:off x="2982554" y="1521883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Otsikko 5">
            <a:extLst>
              <a:ext uri="{FF2B5EF4-FFF2-40B4-BE49-F238E27FC236}">
                <a16:creationId xmlns:a16="http://schemas.microsoft.com/office/drawing/2014/main" id="{EF713644-D3B3-57C4-EE33-653D316C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KANSAINVÄLISTYMISPALVELUT</a:t>
            </a:r>
            <a:endParaRPr lang="fi-FI" dirty="0"/>
          </a:p>
        </p:txBody>
      </p:sp>
      <p:sp>
        <p:nvSpPr>
          <p:cNvPr id="5" name="Alatunnisteen paikkamerkki 6">
            <a:extLst>
              <a:ext uri="{FF2B5EF4-FFF2-40B4-BE49-F238E27FC236}">
                <a16:creationId xmlns:a16="http://schemas.microsoft.com/office/drawing/2014/main" id="{000EC208-B55F-3650-F055-52FB5AD5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6FEB2CAB-DCD1-3A7A-0EEC-DFCDD30136F3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AE66A07-70B2-487D-FD31-C21B0F960D2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orakulmio 9">
            <a:extLst>
              <a:ext uri="{FF2B5EF4-FFF2-40B4-BE49-F238E27FC236}">
                <a16:creationId xmlns:a16="http://schemas.microsoft.com/office/drawing/2014/main" id="{761A13EF-58A1-D0F5-E776-97E7D96D98EA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D2C988E9-A96C-0B00-4A1A-4F1EC04CF6CA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35D84A0-21EA-1094-0D61-8CC7BB3294ED}"/>
              </a:ext>
            </a:extLst>
          </p:cNvPr>
          <p:cNvSpPr/>
          <p:nvPr/>
        </p:nvSpPr>
        <p:spPr>
          <a:xfrm>
            <a:off x="2563432" y="3709733"/>
            <a:ext cx="87051" cy="220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5E6A4D9-DF42-92E9-E7DE-D1578B77DAB4}"/>
              </a:ext>
            </a:extLst>
          </p:cNvPr>
          <p:cNvSpPr/>
          <p:nvPr/>
        </p:nvSpPr>
        <p:spPr>
          <a:xfrm>
            <a:off x="5091561" y="1514021"/>
            <a:ext cx="9419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97CB475C-54C0-3E1C-EE95-7387E33F81D4}"/>
              </a:ext>
            </a:extLst>
          </p:cNvPr>
          <p:cNvSpPr/>
          <p:nvPr/>
        </p:nvSpPr>
        <p:spPr>
          <a:xfrm>
            <a:off x="146895" y="1217724"/>
            <a:ext cx="26555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Mitkä ovat käytetyt palvelut?</a:t>
            </a:r>
            <a:br>
              <a:rPr lang="fi-FI" sz="1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DF2224C0-59A9-8CF9-1A59-C353D532F06C}"/>
              </a:ext>
            </a:extLst>
          </p:cNvPr>
          <p:cNvSpPr/>
          <p:nvPr/>
        </p:nvSpPr>
        <p:spPr>
          <a:xfrm>
            <a:off x="2853225" y="1504151"/>
            <a:ext cx="221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523FD813-4E02-62FD-4B88-0E091BB2F8E8}"/>
              </a:ext>
            </a:extLst>
          </p:cNvPr>
          <p:cNvGrpSpPr/>
          <p:nvPr/>
        </p:nvGrpSpPr>
        <p:grpSpPr>
          <a:xfrm>
            <a:off x="2880896" y="1521883"/>
            <a:ext cx="2228023" cy="4640937"/>
            <a:chOff x="6901407" y="1344229"/>
            <a:chExt cx="2228023" cy="4845251"/>
          </a:xfrm>
        </p:grpSpPr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5B2C3EEB-ADCF-C51E-D836-0D49D3A3883B}"/>
                </a:ext>
              </a:extLst>
            </p:cNvPr>
            <p:cNvCxnSpPr>
              <a:cxnSpLocks/>
            </p:cNvCxnSpPr>
            <p:nvPr/>
          </p:nvCxnSpPr>
          <p:spPr>
            <a:xfrm>
              <a:off x="9129430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0748B028-2404-C630-4F01-7FDB39D33B2F}"/>
                </a:ext>
              </a:extLst>
            </p:cNvPr>
            <p:cNvCxnSpPr>
              <a:cxnSpLocks/>
            </p:cNvCxnSpPr>
            <p:nvPr/>
          </p:nvCxnSpPr>
          <p:spPr>
            <a:xfrm>
              <a:off x="6901407" y="1344229"/>
              <a:ext cx="0" cy="48452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18B7483E-8B2C-CB1B-1F14-DC37B2EAB467}"/>
              </a:ext>
            </a:extLst>
          </p:cNvPr>
          <p:cNvGrpSpPr/>
          <p:nvPr/>
        </p:nvGrpSpPr>
        <p:grpSpPr>
          <a:xfrm>
            <a:off x="225395" y="2020368"/>
            <a:ext cx="2655501" cy="3942927"/>
            <a:chOff x="225395" y="2020368"/>
            <a:chExt cx="2655501" cy="3942927"/>
          </a:xfrm>
        </p:grpSpPr>
        <p:grpSp>
          <p:nvGrpSpPr>
            <p:cNvPr id="21" name="Ryhmä 20">
              <a:extLst>
                <a:ext uri="{FF2B5EF4-FFF2-40B4-BE49-F238E27FC236}">
                  <a16:creationId xmlns:a16="http://schemas.microsoft.com/office/drawing/2014/main" id="{6D18F0A2-649D-53F2-8F8F-DDC2F8FAC741}"/>
                </a:ext>
              </a:extLst>
            </p:cNvPr>
            <p:cNvGrpSpPr/>
            <p:nvPr/>
          </p:nvGrpSpPr>
          <p:grpSpPr>
            <a:xfrm>
              <a:off x="225395" y="2020368"/>
              <a:ext cx="2655501" cy="3942927"/>
              <a:chOff x="225395" y="2020368"/>
              <a:chExt cx="2655501" cy="3942927"/>
            </a:xfrm>
          </p:grpSpPr>
          <p:grpSp>
            <p:nvGrpSpPr>
              <p:cNvPr id="23" name="Ryhmä 22">
                <a:extLst>
                  <a:ext uri="{FF2B5EF4-FFF2-40B4-BE49-F238E27FC236}">
                    <a16:creationId xmlns:a16="http://schemas.microsoft.com/office/drawing/2014/main" id="{7E61A596-0501-99BD-814E-C429A76A5C28}"/>
                  </a:ext>
                </a:extLst>
              </p:cNvPr>
              <p:cNvGrpSpPr/>
              <p:nvPr/>
            </p:nvGrpSpPr>
            <p:grpSpPr>
              <a:xfrm>
                <a:off x="225395" y="2020368"/>
                <a:ext cx="2655501" cy="3942927"/>
                <a:chOff x="5211018" y="2002153"/>
                <a:chExt cx="2655501" cy="3942927"/>
              </a:xfrm>
            </p:grpSpPr>
            <p:sp>
              <p:nvSpPr>
                <p:cNvPr id="26" name="Suorakulmio 25">
                  <a:extLst>
                    <a:ext uri="{FF2B5EF4-FFF2-40B4-BE49-F238E27FC236}">
                      <a16:creationId xmlns:a16="http://schemas.microsoft.com/office/drawing/2014/main" id="{45BE1DEC-E253-0FB3-B9BB-AAE36285B69A}"/>
                    </a:ext>
                  </a:extLst>
                </p:cNvPr>
                <p:cNvSpPr/>
                <p:nvPr/>
              </p:nvSpPr>
              <p:spPr>
                <a:xfrm>
                  <a:off x="5427293" y="2525732"/>
                  <a:ext cx="2439226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Business Finlandin tarjoamia kansainvälistymispalveluja</a:t>
                  </a:r>
                </a:p>
              </p:txBody>
            </p:sp>
            <p:sp>
              <p:nvSpPr>
                <p:cNvPr id="28" name="Suorakulmio 27">
                  <a:extLst>
                    <a:ext uri="{FF2B5EF4-FFF2-40B4-BE49-F238E27FC236}">
                      <a16:creationId xmlns:a16="http://schemas.microsoft.com/office/drawing/2014/main" id="{D21D1AE4-8627-F517-9B3E-2E2BDB060974}"/>
                    </a:ext>
                  </a:extLst>
                </p:cNvPr>
                <p:cNvSpPr/>
                <p:nvPr/>
              </p:nvSpPr>
              <p:spPr>
                <a:xfrm>
                  <a:off x="5434829" y="2002153"/>
                  <a:ext cx="2431690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Business Finlandin rahoituspalveluja</a:t>
                  </a:r>
                </a:p>
              </p:txBody>
            </p:sp>
            <p:sp>
              <p:nvSpPr>
                <p:cNvPr id="29" name="Suorakulmio 28">
                  <a:extLst>
                    <a:ext uri="{FF2B5EF4-FFF2-40B4-BE49-F238E27FC236}">
                      <a16:creationId xmlns:a16="http://schemas.microsoft.com/office/drawing/2014/main" id="{6B1C6DDB-5104-9CCE-1070-B0AD0B8548ED}"/>
                    </a:ext>
                  </a:extLst>
                </p:cNvPr>
                <p:cNvSpPr/>
                <p:nvPr/>
              </p:nvSpPr>
              <p:spPr>
                <a:xfrm>
                  <a:off x="5232346" y="3993990"/>
                  <a:ext cx="2634173" cy="4985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Muiden kuin ELY-keskusten alueellisia kansainvälistymis-palveluja</a:t>
                  </a:r>
                </a:p>
              </p:txBody>
            </p:sp>
            <p:sp>
              <p:nvSpPr>
                <p:cNvPr id="30" name="Suorakulmio 29">
                  <a:extLst>
                    <a:ext uri="{FF2B5EF4-FFF2-40B4-BE49-F238E27FC236}">
                      <a16:creationId xmlns:a16="http://schemas.microsoft.com/office/drawing/2014/main" id="{F954BA6C-957E-CFB5-FA30-EC5A72F66F3A}"/>
                    </a:ext>
                  </a:extLst>
                </p:cNvPr>
                <p:cNvSpPr/>
                <p:nvPr/>
              </p:nvSpPr>
              <p:spPr>
                <a:xfrm>
                  <a:off x="5211018" y="3557124"/>
                  <a:ext cx="2655501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ELY- keskusten kansainvälistymispalveluja</a:t>
                  </a:r>
                </a:p>
              </p:txBody>
            </p:sp>
            <p:sp>
              <p:nvSpPr>
                <p:cNvPr id="31" name="Suorakulmio 30">
                  <a:extLst>
                    <a:ext uri="{FF2B5EF4-FFF2-40B4-BE49-F238E27FC236}">
                      <a16:creationId xmlns:a16="http://schemas.microsoft.com/office/drawing/2014/main" id="{EA4D7E31-3571-91A4-6AC5-C4A5D02D294B}"/>
                    </a:ext>
                  </a:extLst>
                </p:cNvPr>
                <p:cNvSpPr/>
                <p:nvPr/>
              </p:nvSpPr>
              <p:spPr>
                <a:xfrm>
                  <a:off x="5232347" y="3033545"/>
                  <a:ext cx="2634172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Finnveran </a:t>
                  </a:r>
                  <a:b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palveluja</a:t>
                  </a:r>
                </a:p>
              </p:txBody>
            </p:sp>
            <p:sp>
              <p:nvSpPr>
                <p:cNvPr id="32" name="Suorakulmio 31">
                  <a:extLst>
                    <a:ext uri="{FF2B5EF4-FFF2-40B4-BE49-F238E27FC236}">
                      <a16:creationId xmlns:a16="http://schemas.microsoft.com/office/drawing/2014/main" id="{8D4D89EC-E909-39F5-7A85-C1EDA51F12A5}"/>
                    </a:ext>
                  </a:extLst>
                </p:cNvPr>
                <p:cNvSpPr/>
                <p:nvPr/>
              </p:nvSpPr>
              <p:spPr>
                <a:xfrm>
                  <a:off x="5716997" y="5581904"/>
                  <a:ext cx="2149522" cy="363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1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Muita julkisia kansainvälistymispalveluita</a:t>
                  </a:r>
                </a:p>
              </p:txBody>
            </p:sp>
          </p:grpSp>
          <p:sp>
            <p:nvSpPr>
              <p:cNvPr id="24" name="Suorakulmio 23">
                <a:extLst>
                  <a:ext uri="{FF2B5EF4-FFF2-40B4-BE49-F238E27FC236}">
                    <a16:creationId xmlns:a16="http://schemas.microsoft.com/office/drawing/2014/main" id="{42016A94-B2DC-82B8-CCC8-7C88754B25FB}"/>
                  </a:ext>
                </a:extLst>
              </p:cNvPr>
              <p:cNvSpPr/>
              <p:nvPr/>
            </p:nvSpPr>
            <p:spPr>
              <a:xfrm>
                <a:off x="246723" y="4631791"/>
                <a:ext cx="2634173" cy="363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11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Yksityisiä kansainvälistymispalveluita</a:t>
                </a:r>
              </a:p>
            </p:txBody>
          </p:sp>
        </p:grp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AC3BC0F0-8057-5184-C34C-67F6F24A8E2B}"/>
                </a:ext>
              </a:extLst>
            </p:cNvPr>
            <p:cNvSpPr/>
            <p:nvPr/>
          </p:nvSpPr>
          <p:spPr>
            <a:xfrm>
              <a:off x="246723" y="5108072"/>
              <a:ext cx="2634173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1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Ulkoministeriön suurlähetystöverkoston palveluja maailmalla</a:t>
              </a:r>
            </a:p>
          </p:txBody>
        </p:sp>
      </p:grpSp>
      <p:graphicFrame>
        <p:nvGraphicFramePr>
          <p:cNvPr id="33" name="Kaavio 32">
            <a:extLst>
              <a:ext uri="{FF2B5EF4-FFF2-40B4-BE49-F238E27FC236}">
                <a16:creationId xmlns:a16="http://schemas.microsoft.com/office/drawing/2014/main" id="{F29394EF-576C-9E0F-C971-B8F709B22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918887"/>
              </p:ext>
            </p:extLst>
          </p:nvPr>
        </p:nvGraphicFramePr>
        <p:xfrm>
          <a:off x="5182083" y="1532736"/>
          <a:ext cx="2082919" cy="4565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4" name="Ryhmä 33">
            <a:extLst>
              <a:ext uri="{FF2B5EF4-FFF2-40B4-BE49-F238E27FC236}">
                <a16:creationId xmlns:a16="http://schemas.microsoft.com/office/drawing/2014/main" id="{96B9F309-777A-E80A-B8A6-6A43A93370C7}"/>
              </a:ext>
            </a:extLst>
          </p:cNvPr>
          <p:cNvGrpSpPr/>
          <p:nvPr/>
        </p:nvGrpSpPr>
        <p:grpSpPr>
          <a:xfrm>
            <a:off x="7456349" y="1285170"/>
            <a:ext cx="4437464" cy="3156372"/>
            <a:chOff x="-1119667" y="1370099"/>
            <a:chExt cx="4437464" cy="3156372"/>
          </a:xfrm>
        </p:grpSpPr>
        <p:sp>
          <p:nvSpPr>
            <p:cNvPr id="35" name="Suorakulmio 34">
              <a:extLst>
                <a:ext uri="{FF2B5EF4-FFF2-40B4-BE49-F238E27FC236}">
                  <a16:creationId xmlns:a16="http://schemas.microsoft.com/office/drawing/2014/main" id="{EF2D7C1E-2270-29C9-4217-11AF9C8CC63B}"/>
                </a:ext>
              </a:extLst>
            </p:cNvPr>
            <p:cNvSpPr/>
            <p:nvPr/>
          </p:nvSpPr>
          <p:spPr>
            <a:xfrm>
              <a:off x="-1033707" y="1370099"/>
              <a:ext cx="209271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6000" b="1" spc="-300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defRPr/>
              </a:pPr>
              <a:endPara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Suorakulmio 35">
              <a:extLst>
                <a:ext uri="{FF2B5EF4-FFF2-40B4-BE49-F238E27FC236}">
                  <a16:creationId xmlns:a16="http://schemas.microsoft.com/office/drawing/2014/main" id="{B5A440EA-2CDE-E289-99C6-5DB3C3986F4B}"/>
                </a:ext>
              </a:extLst>
            </p:cNvPr>
            <p:cNvSpPr/>
            <p:nvPr/>
          </p:nvSpPr>
          <p:spPr>
            <a:xfrm>
              <a:off x="-1021932" y="2165245"/>
              <a:ext cx="4339729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fi-FI" sz="24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pk-yrityksistä </a:t>
              </a:r>
              <a:br>
                <a:rPr lang="fi-FI" sz="24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24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ei ole käyttänyt kansainvälistymiseen liittyviä palveluja</a:t>
              </a:r>
            </a:p>
          </p:txBody>
        </p:sp>
        <p:sp>
          <p:nvSpPr>
            <p:cNvPr id="37" name="Suorakulmio 36">
              <a:extLst>
                <a:ext uri="{FF2B5EF4-FFF2-40B4-BE49-F238E27FC236}">
                  <a16:creationId xmlns:a16="http://schemas.microsoft.com/office/drawing/2014/main" id="{C853CD53-630A-B437-415F-33959EDA9D74}"/>
                </a:ext>
              </a:extLst>
            </p:cNvPr>
            <p:cNvSpPr/>
            <p:nvPr/>
          </p:nvSpPr>
          <p:spPr>
            <a:xfrm>
              <a:off x="-390413" y="3449253"/>
              <a:ext cx="209271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4000" b="1" spc="-150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92</a:t>
              </a:r>
              <a:r>
                <a:rPr lang="fi-FI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i-FI" sz="4000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</a:p>
            <a:p>
              <a:pPr lvl="0">
                <a:defRPr/>
              </a:pPr>
              <a:endParaRPr lang="fi-FI" sz="24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Suorakulmio 37">
              <a:extLst>
                <a:ext uri="{FF2B5EF4-FFF2-40B4-BE49-F238E27FC236}">
                  <a16:creationId xmlns:a16="http://schemas.microsoft.com/office/drawing/2014/main" id="{1E4B9750-A04B-8328-F878-18CE0D4792E0}"/>
                </a:ext>
              </a:extLst>
            </p:cNvPr>
            <p:cNvSpPr/>
            <p:nvPr/>
          </p:nvSpPr>
          <p:spPr>
            <a:xfrm>
              <a:off x="-1119667" y="3557655"/>
              <a:ext cx="85677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</a:t>
              </a:r>
              <a:br>
                <a:rPr lang="fi-FI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b="1" dirty="0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maa</a:t>
              </a:r>
            </a:p>
          </p:txBody>
        </p:sp>
      </p:grp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F189A1E5-D764-C071-4A17-4BB6A57B1BA6}"/>
              </a:ext>
            </a:extLst>
          </p:cNvPr>
          <p:cNvCxnSpPr>
            <a:cxnSpLocks/>
          </p:cNvCxnSpPr>
          <p:nvPr/>
        </p:nvCxnSpPr>
        <p:spPr>
          <a:xfrm>
            <a:off x="7449242" y="1340063"/>
            <a:ext cx="0" cy="483591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uorakulmio 39">
            <a:extLst>
              <a:ext uri="{FF2B5EF4-FFF2-40B4-BE49-F238E27FC236}">
                <a16:creationId xmlns:a16="http://schemas.microsoft.com/office/drawing/2014/main" id="{CFBAE452-FA96-66D7-D2A3-D32D8BDA28E0}"/>
              </a:ext>
            </a:extLst>
          </p:cNvPr>
          <p:cNvSpPr/>
          <p:nvPr/>
        </p:nvSpPr>
        <p:spPr>
          <a:xfrm>
            <a:off x="8749034" y="3439383"/>
            <a:ext cx="2252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6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2022:89 % 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2DEFD8AD-92CD-4FBC-0567-82140713EB45}"/>
              </a:ext>
            </a:extLst>
          </p:cNvPr>
          <p:cNvSpPr/>
          <p:nvPr/>
        </p:nvSpPr>
        <p:spPr>
          <a:xfrm>
            <a:off x="9102948" y="1775393"/>
            <a:ext cx="180749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900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2022:    </a:t>
            </a:r>
          </a:p>
        </p:txBody>
      </p:sp>
      <p:graphicFrame>
        <p:nvGraphicFramePr>
          <p:cNvPr id="42" name="Kaavio 41">
            <a:extLst>
              <a:ext uri="{FF2B5EF4-FFF2-40B4-BE49-F238E27FC236}">
                <a16:creationId xmlns:a16="http://schemas.microsoft.com/office/drawing/2014/main" id="{10266012-EC5D-8E1A-601E-EB43C428B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460744"/>
              </p:ext>
            </p:extLst>
          </p:nvPr>
        </p:nvGraphicFramePr>
        <p:xfrm>
          <a:off x="9603701" y="3777937"/>
          <a:ext cx="2172677" cy="21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3" name="Ryhmä 42">
            <a:extLst>
              <a:ext uri="{FF2B5EF4-FFF2-40B4-BE49-F238E27FC236}">
                <a16:creationId xmlns:a16="http://schemas.microsoft.com/office/drawing/2014/main" id="{87F2FC6D-EF30-66BE-67D3-A15C4EDC2971}"/>
              </a:ext>
            </a:extLst>
          </p:cNvPr>
          <p:cNvGrpSpPr/>
          <p:nvPr/>
        </p:nvGrpSpPr>
        <p:grpSpPr>
          <a:xfrm>
            <a:off x="9947066" y="4856663"/>
            <a:ext cx="539380" cy="956262"/>
            <a:chOff x="1129768" y="4087755"/>
            <a:chExt cx="776445" cy="1996358"/>
          </a:xfrm>
        </p:grpSpPr>
        <p:sp>
          <p:nvSpPr>
            <p:cNvPr id="44" name="Suorakulmio 43">
              <a:extLst>
                <a:ext uri="{FF2B5EF4-FFF2-40B4-BE49-F238E27FC236}">
                  <a16:creationId xmlns:a16="http://schemas.microsoft.com/office/drawing/2014/main" id="{99F8D241-F53D-C87C-192F-818F907A163D}"/>
                </a:ext>
              </a:extLst>
            </p:cNvPr>
            <p:cNvSpPr/>
            <p:nvPr/>
          </p:nvSpPr>
          <p:spPr>
            <a:xfrm rot="16200000">
              <a:off x="708670" y="4886554"/>
              <a:ext cx="1996342" cy="3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2/2023</a:t>
              </a:r>
            </a:p>
          </p:txBody>
        </p:sp>
        <p:sp>
          <p:nvSpPr>
            <p:cNvPr id="45" name="Suorakulmio 44">
              <a:extLst>
                <a:ext uri="{FF2B5EF4-FFF2-40B4-BE49-F238E27FC236}">
                  <a16:creationId xmlns:a16="http://schemas.microsoft.com/office/drawing/2014/main" id="{4CF8ECFE-1BC0-15DF-CE43-898507BF2226}"/>
                </a:ext>
              </a:extLst>
            </p:cNvPr>
            <p:cNvSpPr/>
            <p:nvPr/>
          </p:nvSpPr>
          <p:spPr>
            <a:xfrm rot="16200000">
              <a:off x="374766" y="4930367"/>
              <a:ext cx="1908748" cy="3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2/2022</a:t>
              </a:r>
            </a:p>
          </p:txBody>
        </p:sp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7DF06F92-55E6-9B71-6354-FDDEAAC432C7}"/>
              </a:ext>
            </a:extLst>
          </p:cNvPr>
          <p:cNvGrpSpPr/>
          <p:nvPr/>
        </p:nvGrpSpPr>
        <p:grpSpPr>
          <a:xfrm>
            <a:off x="10894243" y="4904447"/>
            <a:ext cx="545316" cy="907799"/>
            <a:chOff x="1065911" y="4178148"/>
            <a:chExt cx="784990" cy="1895184"/>
          </a:xfrm>
        </p:grpSpPr>
        <p:sp>
          <p:nvSpPr>
            <p:cNvPr id="48" name="Suorakulmio 47">
              <a:extLst>
                <a:ext uri="{FF2B5EF4-FFF2-40B4-BE49-F238E27FC236}">
                  <a16:creationId xmlns:a16="http://schemas.microsoft.com/office/drawing/2014/main" id="{E754566F-35AD-2CF1-47EC-0A8AE2782F82}"/>
                </a:ext>
              </a:extLst>
            </p:cNvPr>
            <p:cNvSpPr/>
            <p:nvPr/>
          </p:nvSpPr>
          <p:spPr>
            <a:xfrm rot="16200000">
              <a:off x="714163" y="4916142"/>
              <a:ext cx="1874732" cy="3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2/2023</a:t>
              </a:r>
            </a:p>
          </p:txBody>
        </p:sp>
        <p:sp>
          <p:nvSpPr>
            <p:cNvPr id="49" name="Suorakulmio 48">
              <a:extLst>
                <a:ext uri="{FF2B5EF4-FFF2-40B4-BE49-F238E27FC236}">
                  <a16:creationId xmlns:a16="http://schemas.microsoft.com/office/drawing/2014/main" id="{B65F3283-DFC7-4753-81A9-07C7F3A69946}"/>
                </a:ext>
              </a:extLst>
            </p:cNvPr>
            <p:cNvSpPr/>
            <p:nvPr/>
          </p:nvSpPr>
          <p:spPr>
            <a:xfrm rot="16200000">
              <a:off x="461672" y="5070350"/>
              <a:ext cx="1607221" cy="398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2/2022</a:t>
              </a:r>
            </a:p>
          </p:txBody>
        </p:sp>
      </p:grpSp>
      <p:sp>
        <p:nvSpPr>
          <p:cNvPr id="50" name="Suorakulmio 49">
            <a:extLst>
              <a:ext uri="{FF2B5EF4-FFF2-40B4-BE49-F238E27FC236}">
                <a16:creationId xmlns:a16="http://schemas.microsoft.com/office/drawing/2014/main" id="{3BF2FD03-77A2-A963-A427-4E2CE449AA1F}"/>
              </a:ext>
            </a:extLst>
          </p:cNvPr>
          <p:cNvSpPr/>
          <p:nvPr/>
        </p:nvSpPr>
        <p:spPr>
          <a:xfrm>
            <a:off x="7677430" y="4499139"/>
            <a:ext cx="21152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Kyllä, tarvetta on kansainvälistymis-palveluille seuraavan 12 kk:n aikana</a:t>
            </a:r>
          </a:p>
          <a:p>
            <a:pPr lvl="0" algn="r">
              <a:lnSpc>
                <a:spcPct val="80000"/>
              </a:lnSpc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A8F3D985-2C40-9CAD-F2EA-5A877D263366}"/>
              </a:ext>
            </a:extLst>
          </p:cNvPr>
          <p:cNvSpPr/>
          <p:nvPr/>
        </p:nvSpPr>
        <p:spPr>
          <a:xfrm>
            <a:off x="10751793" y="5775614"/>
            <a:ext cx="9419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1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78920460-0F9C-E491-E061-49420426E706}"/>
              </a:ext>
            </a:extLst>
          </p:cNvPr>
          <p:cNvSpPr/>
          <p:nvPr/>
        </p:nvSpPr>
        <p:spPr>
          <a:xfrm>
            <a:off x="7656576" y="5803706"/>
            <a:ext cx="2838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1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</a:t>
            </a:r>
          </a:p>
        </p:txBody>
      </p:sp>
      <p:graphicFrame>
        <p:nvGraphicFramePr>
          <p:cNvPr id="54" name="Sisällön paikkamerkki 10">
            <a:extLst>
              <a:ext uri="{FF2B5EF4-FFF2-40B4-BE49-F238E27FC236}">
                <a16:creationId xmlns:a16="http://schemas.microsoft.com/office/drawing/2014/main" id="{C26BA90E-6AA6-FF02-E483-FF1B17F589C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36787013"/>
              </p:ext>
            </p:extLst>
          </p:nvPr>
        </p:nvGraphicFramePr>
        <p:xfrm>
          <a:off x="10542967" y="1804623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5" name="Sisällön paikkamerkki 10">
            <a:extLst>
              <a:ext uri="{FF2B5EF4-FFF2-40B4-BE49-F238E27FC236}">
                <a16:creationId xmlns:a16="http://schemas.microsoft.com/office/drawing/2014/main" id="{9A19999A-3FB5-D9B7-3316-F1868D545EEF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2278891"/>
              </p:ext>
            </p:extLst>
          </p:nvPr>
        </p:nvGraphicFramePr>
        <p:xfrm>
          <a:off x="7582381" y="1359368"/>
          <a:ext cx="2392417" cy="99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95633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ADF189E4-761E-AB3F-E918-E4D2D7BFAC03}"/>
              </a:ext>
            </a:extLst>
          </p:cNvPr>
          <p:cNvSpPr/>
          <p:nvPr/>
        </p:nvSpPr>
        <p:spPr>
          <a:xfrm rot="16200000">
            <a:off x="6653020" y="5472019"/>
            <a:ext cx="8875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2023</a:t>
            </a: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22C92332-0BFA-DFA7-8CA9-C2E860932B0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6918304"/>
              </p:ext>
            </p:extLst>
          </p:nvPr>
        </p:nvGraphicFramePr>
        <p:xfrm>
          <a:off x="7128956" y="2087353"/>
          <a:ext cx="4948791" cy="397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Otsikko 5">
            <a:extLst>
              <a:ext uri="{FF2B5EF4-FFF2-40B4-BE49-F238E27FC236}">
                <a16:creationId xmlns:a16="http://schemas.microsoft.com/office/drawing/2014/main" id="{FDE59D95-C1C4-D62B-5A01-9AE27B45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KEHITTÄMINEN</a:t>
            </a:r>
          </a:p>
        </p:txBody>
      </p:sp>
      <p:sp>
        <p:nvSpPr>
          <p:cNvPr id="5" name="Alatunnisteen paikkamerkki 6">
            <a:extLst>
              <a:ext uri="{FF2B5EF4-FFF2-40B4-BE49-F238E27FC236}">
                <a16:creationId xmlns:a16="http://schemas.microsoft.com/office/drawing/2014/main" id="{D0C13A3A-23C6-64E6-AE32-4E61242A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5E755925-36CF-AB5E-FC68-8B5698F99E73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53A982C7-822E-7F9E-0861-31C3CA6947AE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orakulmio 7">
            <a:extLst>
              <a:ext uri="{FF2B5EF4-FFF2-40B4-BE49-F238E27FC236}">
                <a16:creationId xmlns:a16="http://schemas.microsoft.com/office/drawing/2014/main" id="{93920224-47F5-7A03-2259-CC116277AC0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CEF3BAC4-ED83-7087-C72C-1025F65FFBDB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orakulmio 9">
            <a:extLst>
              <a:ext uri="{FF2B5EF4-FFF2-40B4-BE49-F238E27FC236}">
                <a16:creationId xmlns:a16="http://schemas.microsoft.com/office/drawing/2014/main" id="{5B2B9788-EC53-791A-2D78-9C87C74AF730}"/>
              </a:ext>
            </a:extLst>
          </p:cNvPr>
          <p:cNvSpPr/>
          <p:nvPr/>
        </p:nvSpPr>
        <p:spPr>
          <a:xfrm>
            <a:off x="708471" y="3826202"/>
            <a:ext cx="2920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Tuotanto ja materiaalitoiminnot, tietotekniikka, tuotekehitys, laatu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8EBAC2E3-F5E0-491A-4B29-621E9CC7919C}"/>
              </a:ext>
            </a:extLst>
          </p:cNvPr>
          <p:cNvSpPr/>
          <p:nvPr/>
        </p:nvSpPr>
        <p:spPr>
          <a:xfrm>
            <a:off x="737892" y="5740078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Vienti ja kansainvälistyminen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18890845-30ED-AC94-2EF8-EE8F11AB57E3}"/>
              </a:ext>
            </a:extLst>
          </p:cNvPr>
          <p:cNvSpPr/>
          <p:nvPr/>
        </p:nvSpPr>
        <p:spPr>
          <a:xfrm>
            <a:off x="706513" y="1922359"/>
            <a:ext cx="2920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Henkilöstön kehittäminen 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koulutus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0E5D831-F4AF-99EC-36A9-E2F90F81DB61}"/>
              </a:ext>
            </a:extLst>
          </p:cNvPr>
          <p:cNvSpPr/>
          <p:nvPr/>
        </p:nvSpPr>
        <p:spPr>
          <a:xfrm>
            <a:off x="707370" y="3355682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Rahoitus, talous ja laskentatoimi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D222FC37-8AFD-B6B3-329E-EEE38007A3BB}"/>
              </a:ext>
            </a:extLst>
          </p:cNvPr>
          <p:cNvSpPr/>
          <p:nvPr/>
        </p:nvSpPr>
        <p:spPr>
          <a:xfrm>
            <a:off x="719183" y="5292552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Yrityksen hallitustyöskentely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C956CCA9-59F5-BD25-6542-E316F7239663}"/>
              </a:ext>
            </a:extLst>
          </p:cNvPr>
          <p:cNvSpPr/>
          <p:nvPr/>
        </p:nvSpPr>
        <p:spPr>
          <a:xfrm>
            <a:off x="708471" y="4793033"/>
            <a:ext cx="2920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Verkostoituminen tutkimus-, 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kehittämis- ja innovaatiotoiminnassa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7920D0B-66D9-FBC7-ADEC-22BEB9FF3A9A}"/>
              </a:ext>
            </a:extLst>
          </p:cNvPr>
          <p:cNvSpPr/>
          <p:nvPr/>
        </p:nvSpPr>
        <p:spPr>
          <a:xfrm>
            <a:off x="718509" y="1458922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Markkinointi ja myynti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93336DBA-D5D3-85D2-2473-4FD1FFA007E1}"/>
              </a:ext>
            </a:extLst>
          </p:cNvPr>
          <p:cNvSpPr/>
          <p:nvPr/>
        </p:nvSpPr>
        <p:spPr>
          <a:xfrm>
            <a:off x="698946" y="2392087"/>
            <a:ext cx="2920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Johtaminen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A0807377-941C-2FD1-888B-20003E7F865C}"/>
              </a:ext>
            </a:extLst>
          </p:cNvPr>
          <p:cNvCxnSpPr>
            <a:cxnSpLocks/>
          </p:cNvCxnSpPr>
          <p:nvPr/>
        </p:nvCxnSpPr>
        <p:spPr>
          <a:xfrm>
            <a:off x="793910" y="1452775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0B0FB3D4-CF5B-5A72-6683-99315F5429D2}"/>
              </a:ext>
            </a:extLst>
          </p:cNvPr>
          <p:cNvCxnSpPr>
            <a:cxnSpLocks/>
          </p:cNvCxnSpPr>
          <p:nvPr/>
        </p:nvCxnSpPr>
        <p:spPr>
          <a:xfrm>
            <a:off x="793910" y="1928207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F652B064-1B3A-9886-A789-1546C3A46759}"/>
              </a:ext>
            </a:extLst>
          </p:cNvPr>
          <p:cNvCxnSpPr>
            <a:cxnSpLocks/>
          </p:cNvCxnSpPr>
          <p:nvPr/>
        </p:nvCxnSpPr>
        <p:spPr>
          <a:xfrm>
            <a:off x="793910" y="2403639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C6C00148-032F-08EF-CCBD-41075891CF4E}"/>
              </a:ext>
            </a:extLst>
          </p:cNvPr>
          <p:cNvCxnSpPr>
            <a:cxnSpLocks/>
          </p:cNvCxnSpPr>
          <p:nvPr/>
        </p:nvCxnSpPr>
        <p:spPr>
          <a:xfrm>
            <a:off x="793910" y="2879071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08CC8014-0950-DC3C-2733-252FA845A0FF}"/>
              </a:ext>
            </a:extLst>
          </p:cNvPr>
          <p:cNvCxnSpPr>
            <a:cxnSpLocks/>
          </p:cNvCxnSpPr>
          <p:nvPr/>
        </p:nvCxnSpPr>
        <p:spPr>
          <a:xfrm>
            <a:off x="793910" y="3354503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1EAA1803-1BA2-8673-2274-DA1A1D3FC9BD}"/>
              </a:ext>
            </a:extLst>
          </p:cNvPr>
          <p:cNvCxnSpPr>
            <a:cxnSpLocks/>
          </p:cNvCxnSpPr>
          <p:nvPr/>
        </p:nvCxnSpPr>
        <p:spPr>
          <a:xfrm>
            <a:off x="793910" y="3829935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B3FE9D82-6884-7F53-0BD4-EEB6D6AB9F9E}"/>
              </a:ext>
            </a:extLst>
          </p:cNvPr>
          <p:cNvCxnSpPr>
            <a:cxnSpLocks/>
          </p:cNvCxnSpPr>
          <p:nvPr/>
        </p:nvCxnSpPr>
        <p:spPr>
          <a:xfrm>
            <a:off x="793910" y="4305367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83CDEE3F-A667-3C62-AE72-C0F899C8226E}"/>
              </a:ext>
            </a:extLst>
          </p:cNvPr>
          <p:cNvCxnSpPr>
            <a:cxnSpLocks/>
          </p:cNvCxnSpPr>
          <p:nvPr/>
        </p:nvCxnSpPr>
        <p:spPr>
          <a:xfrm>
            <a:off x="793910" y="4780799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C3200CAD-7F2F-615B-FA02-D45358686EED}"/>
              </a:ext>
            </a:extLst>
          </p:cNvPr>
          <p:cNvCxnSpPr>
            <a:cxnSpLocks/>
          </p:cNvCxnSpPr>
          <p:nvPr/>
        </p:nvCxnSpPr>
        <p:spPr>
          <a:xfrm>
            <a:off x="793910" y="5256231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uorakulmio 26">
            <a:extLst>
              <a:ext uri="{FF2B5EF4-FFF2-40B4-BE49-F238E27FC236}">
                <a16:creationId xmlns:a16="http://schemas.microsoft.com/office/drawing/2014/main" id="{BCD652B6-DAFF-BE3F-5DAB-DF804F28FF5F}"/>
              </a:ext>
            </a:extLst>
          </p:cNvPr>
          <p:cNvSpPr/>
          <p:nvPr/>
        </p:nvSpPr>
        <p:spPr>
          <a:xfrm rot="16200000">
            <a:off x="-1671027" y="3244334"/>
            <a:ext cx="444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Kehitystarpeet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D8BE1692-2485-FE11-74DA-D7B5DA6201F1}"/>
              </a:ext>
            </a:extLst>
          </p:cNvPr>
          <p:cNvCxnSpPr>
            <a:cxnSpLocks/>
          </p:cNvCxnSpPr>
          <p:nvPr/>
        </p:nvCxnSpPr>
        <p:spPr>
          <a:xfrm>
            <a:off x="6968834" y="1231605"/>
            <a:ext cx="0" cy="489453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orakulmio 28">
            <a:extLst>
              <a:ext uri="{FF2B5EF4-FFF2-40B4-BE49-F238E27FC236}">
                <a16:creationId xmlns:a16="http://schemas.microsoft.com/office/drawing/2014/main" id="{6C7BBF8F-4DBB-77B0-BBA0-82E3D07F1049}"/>
              </a:ext>
            </a:extLst>
          </p:cNvPr>
          <p:cNvSpPr/>
          <p:nvPr/>
        </p:nvSpPr>
        <p:spPr>
          <a:xfrm rot="16200000">
            <a:off x="9446185" y="1907716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Rahoitus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0CFC7A32-A091-BC61-8E91-E2C9E863561E}"/>
              </a:ext>
            </a:extLst>
          </p:cNvPr>
          <p:cNvSpPr/>
          <p:nvPr/>
        </p:nvSpPr>
        <p:spPr>
          <a:xfrm rot="16200000">
            <a:off x="4493893" y="3256722"/>
            <a:ext cx="4580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Kehittämisen esteet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(tärkeimmäksi koettu kehittämisen este %)</a:t>
            </a:r>
          </a:p>
        </p:txBody>
      </p: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68856EC9-0A3F-37D4-E1B9-0284D823D432}"/>
              </a:ext>
            </a:extLst>
          </p:cNvPr>
          <p:cNvCxnSpPr>
            <a:cxnSpLocks/>
          </p:cNvCxnSpPr>
          <p:nvPr/>
        </p:nvCxnSpPr>
        <p:spPr>
          <a:xfrm>
            <a:off x="793910" y="5731664"/>
            <a:ext cx="375447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Suorakulmio 31">
            <a:extLst>
              <a:ext uri="{FF2B5EF4-FFF2-40B4-BE49-F238E27FC236}">
                <a16:creationId xmlns:a16="http://schemas.microsoft.com/office/drawing/2014/main" id="{D008E1BD-F61E-8582-47D6-9ECCA00F170C}"/>
              </a:ext>
            </a:extLst>
          </p:cNvPr>
          <p:cNvSpPr/>
          <p:nvPr/>
        </p:nvSpPr>
        <p:spPr>
          <a:xfrm>
            <a:off x="712815" y="2882674"/>
            <a:ext cx="2920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Verkostoituminen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tuotannollisessa 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toiminnassa, alihankinnat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D8E4E06F-E2A3-C136-D55C-E05A29F0E3A5}"/>
              </a:ext>
            </a:extLst>
          </p:cNvPr>
          <p:cNvSpPr/>
          <p:nvPr/>
        </p:nvSpPr>
        <p:spPr>
          <a:xfrm>
            <a:off x="698843" y="4309222"/>
            <a:ext cx="2920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Ympäristö- ja muut </a:t>
            </a:r>
            <a:b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säädösvaatimukset</a:t>
            </a:r>
          </a:p>
        </p:txBody>
      </p: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37FC04A8-CF46-6708-DF18-25271B85456C}"/>
              </a:ext>
            </a:extLst>
          </p:cNvPr>
          <p:cNvCxnSpPr>
            <a:cxnSpLocks/>
          </p:cNvCxnSpPr>
          <p:nvPr/>
        </p:nvCxnSpPr>
        <p:spPr>
          <a:xfrm flipH="1">
            <a:off x="7219922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uorakulmio 34">
            <a:extLst>
              <a:ext uri="{FF2B5EF4-FFF2-40B4-BE49-F238E27FC236}">
                <a16:creationId xmlns:a16="http://schemas.microsoft.com/office/drawing/2014/main" id="{6A82BC46-00DC-D108-D306-A3049F0A1114}"/>
              </a:ext>
            </a:extLst>
          </p:cNvPr>
          <p:cNvSpPr/>
          <p:nvPr/>
        </p:nvSpPr>
        <p:spPr>
          <a:xfrm rot="16200000">
            <a:off x="7385873" y="1938124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Työvoiman saatavuus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F47F8027-22E3-E7BD-11BC-13FADD92FB7D}"/>
              </a:ext>
            </a:extLst>
          </p:cNvPr>
          <p:cNvSpPr/>
          <p:nvPr/>
        </p:nvSpPr>
        <p:spPr>
          <a:xfrm rot="16200000">
            <a:off x="8074571" y="1915037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Kustannustaso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358E7669-D6B6-930C-3DC8-DAD01E8D9B02}"/>
              </a:ext>
            </a:extLst>
          </p:cNvPr>
          <p:cNvSpPr/>
          <p:nvPr/>
        </p:nvSpPr>
        <p:spPr>
          <a:xfrm rot="16200000">
            <a:off x="10188155" y="1854934"/>
            <a:ext cx="126018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Yritystoiminnan sääntely</a:t>
            </a:r>
          </a:p>
        </p:txBody>
      </p:sp>
      <p:sp>
        <p:nvSpPr>
          <p:cNvPr id="38" name="Suorakulmio 37">
            <a:extLst>
              <a:ext uri="{FF2B5EF4-FFF2-40B4-BE49-F238E27FC236}">
                <a16:creationId xmlns:a16="http://schemas.microsoft.com/office/drawing/2014/main" id="{6759D107-04B9-C078-8C6F-08B6274A69D7}"/>
              </a:ext>
            </a:extLst>
          </p:cNvPr>
          <p:cNvSpPr/>
          <p:nvPr/>
        </p:nvSpPr>
        <p:spPr>
          <a:xfrm rot="16200000">
            <a:off x="8769520" y="1912005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Kilpailutilanne</a:t>
            </a:r>
          </a:p>
        </p:txBody>
      </p:sp>
      <p:sp>
        <p:nvSpPr>
          <p:cNvPr id="39" name="Suorakulmio 38">
            <a:extLst>
              <a:ext uri="{FF2B5EF4-FFF2-40B4-BE49-F238E27FC236}">
                <a16:creationId xmlns:a16="http://schemas.microsoft.com/office/drawing/2014/main" id="{830B7CAC-AB15-0EB8-0023-A913A9F97ADC}"/>
              </a:ext>
            </a:extLst>
          </p:cNvPr>
          <p:cNvSpPr/>
          <p:nvPr/>
        </p:nvSpPr>
        <p:spPr>
          <a:xfrm rot="16200000">
            <a:off x="10789565" y="1901919"/>
            <a:ext cx="1260187" cy="1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resurssitekijät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06D1ADDD-C0F8-B39B-7CF3-6D49349FB1E9}"/>
              </a:ext>
            </a:extLst>
          </p:cNvPr>
          <p:cNvSpPr/>
          <p:nvPr/>
        </p:nvSpPr>
        <p:spPr>
          <a:xfrm rot="16200000">
            <a:off x="6749148" y="1887465"/>
            <a:ext cx="126018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Yleinen </a:t>
            </a:r>
            <a:b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suhdanne</a:t>
            </a:r>
          </a:p>
        </p:txBody>
      </p:sp>
      <p:graphicFrame>
        <p:nvGraphicFramePr>
          <p:cNvPr id="41" name="Sisällön paikkamerkki 2">
            <a:extLst>
              <a:ext uri="{FF2B5EF4-FFF2-40B4-BE49-F238E27FC236}">
                <a16:creationId xmlns:a16="http://schemas.microsoft.com/office/drawing/2014/main" id="{3DD43A69-9D77-726C-5DC4-9F85F0A6D519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1070977"/>
              </p:ext>
            </p:extLst>
          </p:nvPr>
        </p:nvGraphicFramePr>
        <p:xfrm>
          <a:off x="3984060" y="1258380"/>
          <a:ext cx="2850016" cy="494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4" name="Suora yhdysviiva 43">
            <a:extLst>
              <a:ext uri="{FF2B5EF4-FFF2-40B4-BE49-F238E27FC236}">
                <a16:creationId xmlns:a16="http://schemas.microsoft.com/office/drawing/2014/main" id="{30D12359-70AB-F26A-0943-C746E3080231}"/>
              </a:ext>
            </a:extLst>
          </p:cNvPr>
          <p:cNvCxnSpPr>
            <a:cxnSpLocks/>
          </p:cNvCxnSpPr>
          <p:nvPr/>
        </p:nvCxnSpPr>
        <p:spPr>
          <a:xfrm flipH="1">
            <a:off x="7905107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uora yhdysviiva 44">
            <a:extLst>
              <a:ext uri="{FF2B5EF4-FFF2-40B4-BE49-F238E27FC236}">
                <a16:creationId xmlns:a16="http://schemas.microsoft.com/office/drawing/2014/main" id="{C1FEFDEB-0B47-04B1-F6F2-366DD9C72297}"/>
              </a:ext>
            </a:extLst>
          </p:cNvPr>
          <p:cNvCxnSpPr>
            <a:cxnSpLocks/>
          </p:cNvCxnSpPr>
          <p:nvPr/>
        </p:nvCxnSpPr>
        <p:spPr>
          <a:xfrm flipH="1">
            <a:off x="8593495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uora yhdysviiva 45">
            <a:extLst>
              <a:ext uri="{FF2B5EF4-FFF2-40B4-BE49-F238E27FC236}">
                <a16:creationId xmlns:a16="http://schemas.microsoft.com/office/drawing/2014/main" id="{390A5DD2-4B2D-7F30-099C-8DD1DD1C06B8}"/>
              </a:ext>
            </a:extLst>
          </p:cNvPr>
          <p:cNvCxnSpPr>
            <a:cxnSpLocks/>
          </p:cNvCxnSpPr>
          <p:nvPr/>
        </p:nvCxnSpPr>
        <p:spPr>
          <a:xfrm flipH="1">
            <a:off x="9278680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uora yhdysviiva 46">
            <a:extLst>
              <a:ext uri="{FF2B5EF4-FFF2-40B4-BE49-F238E27FC236}">
                <a16:creationId xmlns:a16="http://schemas.microsoft.com/office/drawing/2014/main" id="{625FA7CC-E536-66B7-9E18-05F7EA561053}"/>
              </a:ext>
            </a:extLst>
          </p:cNvPr>
          <p:cNvCxnSpPr>
            <a:cxnSpLocks/>
          </p:cNvCxnSpPr>
          <p:nvPr/>
        </p:nvCxnSpPr>
        <p:spPr>
          <a:xfrm flipH="1">
            <a:off x="9955327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>
            <a:extLst>
              <a:ext uri="{FF2B5EF4-FFF2-40B4-BE49-F238E27FC236}">
                <a16:creationId xmlns:a16="http://schemas.microsoft.com/office/drawing/2014/main" id="{584567EE-172D-3AE8-6193-89B4CEFE8D83}"/>
              </a:ext>
            </a:extLst>
          </p:cNvPr>
          <p:cNvCxnSpPr>
            <a:cxnSpLocks/>
          </p:cNvCxnSpPr>
          <p:nvPr/>
        </p:nvCxnSpPr>
        <p:spPr>
          <a:xfrm flipH="1">
            <a:off x="10640512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uora yhdysviiva 48">
            <a:extLst>
              <a:ext uri="{FF2B5EF4-FFF2-40B4-BE49-F238E27FC236}">
                <a16:creationId xmlns:a16="http://schemas.microsoft.com/office/drawing/2014/main" id="{6F379A4C-8288-A669-6138-73B7F0ACB673}"/>
              </a:ext>
            </a:extLst>
          </p:cNvPr>
          <p:cNvCxnSpPr>
            <a:cxnSpLocks/>
          </p:cNvCxnSpPr>
          <p:nvPr/>
        </p:nvCxnSpPr>
        <p:spPr>
          <a:xfrm flipH="1">
            <a:off x="11328900" y="1452441"/>
            <a:ext cx="4894" cy="4606021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Sisällön paikkamerkki 2">
            <a:extLst>
              <a:ext uri="{FF2B5EF4-FFF2-40B4-BE49-F238E27FC236}">
                <a16:creationId xmlns:a16="http://schemas.microsoft.com/office/drawing/2014/main" id="{D9E5ABD8-811C-EFAF-FAAA-88F2A1436A95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88794807"/>
              </p:ext>
            </p:extLst>
          </p:nvPr>
        </p:nvGraphicFramePr>
        <p:xfrm>
          <a:off x="2286764" y="1265160"/>
          <a:ext cx="2850016" cy="4941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2" name="Suorakulmio 41">
            <a:extLst>
              <a:ext uri="{FF2B5EF4-FFF2-40B4-BE49-F238E27FC236}">
                <a16:creationId xmlns:a16="http://schemas.microsoft.com/office/drawing/2014/main" id="{4D53CD0B-34B9-32B4-236A-5FD137141026}"/>
              </a:ext>
            </a:extLst>
          </p:cNvPr>
          <p:cNvSpPr/>
          <p:nvPr/>
        </p:nvSpPr>
        <p:spPr>
          <a:xfrm>
            <a:off x="4548386" y="1208859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068F6347-1756-4067-0D5D-FB57109D56F1}"/>
              </a:ext>
            </a:extLst>
          </p:cNvPr>
          <p:cNvSpPr/>
          <p:nvPr/>
        </p:nvSpPr>
        <p:spPr>
          <a:xfrm>
            <a:off x="3689180" y="1208860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2023</a:t>
            </a:r>
          </a:p>
        </p:txBody>
      </p:sp>
    </p:spTree>
    <p:extLst>
      <p:ext uri="{BB962C8B-B14F-4D97-AF65-F5344CB8AC3E}">
        <p14:creationId xmlns:p14="http://schemas.microsoft.com/office/powerpoint/2010/main" val="413471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5">
            <a:extLst>
              <a:ext uri="{FF2B5EF4-FFF2-40B4-BE49-F238E27FC236}">
                <a16:creationId xmlns:a16="http://schemas.microsoft.com/office/drawing/2014/main" id="{59CE42D4-D67F-49AC-FA95-FCCCF07E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RAHOITUS</a:t>
            </a:r>
          </a:p>
        </p:txBody>
      </p:sp>
      <p:sp>
        <p:nvSpPr>
          <p:cNvPr id="4" name="Alatunnisteen paikkamerkki 6">
            <a:extLst>
              <a:ext uri="{FF2B5EF4-FFF2-40B4-BE49-F238E27FC236}">
                <a16:creationId xmlns:a16="http://schemas.microsoft.com/office/drawing/2014/main" id="{7B61E681-F440-0824-EF8F-12A2BB1D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53BD1841-AB6A-8EA6-9FDE-4B427AFC4ED6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537736DB-E1D4-6AE5-CAC5-6A04A7A4DE45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BBDB31F6-BA77-7D31-C2CF-870B37B38C87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orakulmio 7">
            <a:extLst>
              <a:ext uri="{FF2B5EF4-FFF2-40B4-BE49-F238E27FC236}">
                <a16:creationId xmlns:a16="http://schemas.microsoft.com/office/drawing/2014/main" id="{6912EE86-D3E6-2B43-D979-1C47D0DF0072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03BC36B-06DF-D110-0F3A-D5500240DE07}"/>
              </a:ext>
            </a:extLst>
          </p:cNvPr>
          <p:cNvSpPr/>
          <p:nvPr/>
        </p:nvSpPr>
        <p:spPr>
          <a:xfrm>
            <a:off x="228354" y="3952927"/>
            <a:ext cx="28559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on ollut maksuvaikeuksia edellisen 3kk:n aikana.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2023: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7701170B-6A5A-C251-55B4-8D70BCFE0DBF}"/>
              </a:ext>
            </a:extLst>
          </p:cNvPr>
          <p:cNvSpPr/>
          <p:nvPr/>
        </p:nvSpPr>
        <p:spPr>
          <a:xfrm>
            <a:off x="1856726" y="4987112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15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fi-FI" sz="2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2DA10A1A-136B-56E3-F332-0A951980BDAE}"/>
              </a:ext>
            </a:extLst>
          </p:cNvPr>
          <p:cNvSpPr/>
          <p:nvPr/>
        </p:nvSpPr>
        <p:spPr>
          <a:xfrm>
            <a:off x="839416" y="5525721"/>
            <a:ext cx="2201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2023: 15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6863068D-72F4-43CB-81F6-F08486D65E9C}"/>
              </a:ext>
            </a:extLst>
          </p:cNvPr>
          <p:cNvSpPr/>
          <p:nvPr/>
        </p:nvSpPr>
        <p:spPr>
          <a:xfrm>
            <a:off x="1165644" y="5088504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6E492BF6-E0E5-F618-530B-BB15CFB8A6C9}"/>
              </a:ext>
            </a:extLst>
          </p:cNvPr>
          <p:cNvCxnSpPr>
            <a:cxnSpLocks/>
          </p:cNvCxnSpPr>
          <p:nvPr/>
        </p:nvCxnSpPr>
        <p:spPr>
          <a:xfrm>
            <a:off x="3143475" y="1325121"/>
            <a:ext cx="0" cy="45948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Sisällön paikkamerkki 2">
            <a:extLst>
              <a:ext uri="{FF2B5EF4-FFF2-40B4-BE49-F238E27FC236}">
                <a16:creationId xmlns:a16="http://schemas.microsoft.com/office/drawing/2014/main" id="{3D715AFB-A5EC-B8BA-990E-765919468E8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5779792"/>
              </p:ext>
            </p:extLst>
          </p:nvPr>
        </p:nvGraphicFramePr>
        <p:xfrm>
          <a:off x="7065971" y="1449610"/>
          <a:ext cx="2612473" cy="477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Suorakulmio 14">
            <a:extLst>
              <a:ext uri="{FF2B5EF4-FFF2-40B4-BE49-F238E27FC236}">
                <a16:creationId xmlns:a16="http://schemas.microsoft.com/office/drawing/2014/main" id="{51B8F35A-925F-E9DC-79A9-9ADF1E385EED}"/>
              </a:ext>
            </a:extLst>
          </p:cNvPr>
          <p:cNvSpPr/>
          <p:nvPr/>
        </p:nvSpPr>
        <p:spPr>
          <a:xfrm>
            <a:off x="9456721" y="1290779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2023</a:t>
            </a:r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3C91C1E7-4388-7BB4-67A7-622F4097BE73}"/>
              </a:ext>
            </a:extLst>
          </p:cNvPr>
          <p:cNvCxnSpPr>
            <a:cxnSpLocks/>
          </p:cNvCxnSpPr>
          <p:nvPr/>
        </p:nvCxnSpPr>
        <p:spPr>
          <a:xfrm>
            <a:off x="9467569" y="1231605"/>
            <a:ext cx="4879" cy="488022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orakulmio 16">
            <a:extLst>
              <a:ext uri="{FF2B5EF4-FFF2-40B4-BE49-F238E27FC236}">
                <a16:creationId xmlns:a16="http://schemas.microsoft.com/office/drawing/2014/main" id="{20F200FC-F30F-B700-E883-F87665495E38}"/>
              </a:ext>
            </a:extLst>
          </p:cNvPr>
          <p:cNvSpPr/>
          <p:nvPr/>
        </p:nvSpPr>
        <p:spPr>
          <a:xfrm>
            <a:off x="7202178" y="1276393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2023</a:t>
            </a:r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3AB609D2-957F-D305-183D-078D80C6713C}"/>
              </a:ext>
            </a:extLst>
          </p:cNvPr>
          <p:cNvGrpSpPr/>
          <p:nvPr/>
        </p:nvGrpSpPr>
        <p:grpSpPr>
          <a:xfrm>
            <a:off x="7220503" y="5674515"/>
            <a:ext cx="2247066" cy="584775"/>
            <a:chOff x="7664070" y="5942460"/>
            <a:chExt cx="2247066" cy="584775"/>
          </a:xfrm>
        </p:grpSpPr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355C2D19-111C-4DF4-DF78-22AD84CC429B}"/>
                </a:ext>
              </a:extLst>
            </p:cNvPr>
            <p:cNvSpPr/>
            <p:nvPr/>
          </p:nvSpPr>
          <p:spPr>
            <a:xfrm>
              <a:off x="7664070" y="5942460"/>
              <a:ext cx="867574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Saimme</a:t>
              </a:r>
            </a:p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rahoituksen</a:t>
              </a:r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0D737373-BE25-E033-BFAC-B818B4105068}"/>
                </a:ext>
              </a:extLst>
            </p:cNvPr>
            <p:cNvSpPr/>
            <p:nvPr/>
          </p:nvSpPr>
          <p:spPr>
            <a:xfrm>
              <a:off x="8345584" y="5942460"/>
              <a:ext cx="86757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Emme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hakeneet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rahoitusta</a:t>
              </a:r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883733DB-C16D-AC03-99FB-F8327FA82909}"/>
                </a:ext>
              </a:extLst>
            </p:cNvPr>
            <p:cNvSpPr/>
            <p:nvPr/>
          </p:nvSpPr>
          <p:spPr>
            <a:xfrm>
              <a:off x="9043562" y="5942460"/>
              <a:ext cx="8675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Haimme rahoitusta, mutta emme saaneet</a:t>
              </a:r>
            </a:p>
            <a:p>
              <a:pPr lvl="0" algn="r">
                <a:lnSpc>
                  <a:spcPct val="80000"/>
                </a:lnSpc>
                <a:defRPr/>
              </a:pPr>
              <a:endPara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Suorakulmio 21">
            <a:extLst>
              <a:ext uri="{FF2B5EF4-FFF2-40B4-BE49-F238E27FC236}">
                <a16:creationId xmlns:a16="http://schemas.microsoft.com/office/drawing/2014/main" id="{BBDFE1B2-353A-6AD1-A579-2152DF167112}"/>
              </a:ext>
            </a:extLst>
          </p:cNvPr>
          <p:cNvSpPr/>
          <p:nvPr/>
        </p:nvSpPr>
        <p:spPr>
          <a:xfrm>
            <a:off x="3681244" y="1942503"/>
            <a:ext cx="25755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on </a:t>
            </a:r>
            <a:br>
              <a:rPr lang="fi-FI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ollut tarve hankkia rahoitusta viimeisen 12 kk:n aikana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2023: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90C115ED-1F2E-A887-D200-7A0445247034}"/>
              </a:ext>
            </a:extLst>
          </p:cNvPr>
          <p:cNvSpPr/>
          <p:nvPr/>
        </p:nvSpPr>
        <p:spPr>
          <a:xfrm>
            <a:off x="5057246" y="3243306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15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fi-FI" sz="2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0F0AEE5A-90B4-04BE-504D-C786D30D2238}"/>
              </a:ext>
            </a:extLst>
          </p:cNvPr>
          <p:cNvSpPr/>
          <p:nvPr/>
        </p:nvSpPr>
        <p:spPr>
          <a:xfrm>
            <a:off x="4292796" y="3359966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0D72CD38-5777-E635-CCCD-167D6EBF5239}"/>
              </a:ext>
            </a:extLst>
          </p:cNvPr>
          <p:cNvSpPr/>
          <p:nvPr/>
        </p:nvSpPr>
        <p:spPr>
          <a:xfrm>
            <a:off x="4371007" y="3810228"/>
            <a:ext cx="1883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2023: 33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8FA554E4-56AF-1519-C03B-1FB73A3656BA}"/>
              </a:ext>
            </a:extLst>
          </p:cNvPr>
          <p:cNvSpPr/>
          <p:nvPr/>
        </p:nvSpPr>
        <p:spPr>
          <a:xfrm rot="16200000">
            <a:off x="4580140" y="3220275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Rahoituksen saaminen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06419239-86B3-19B3-02E0-D4B8E61DBEF6}"/>
              </a:ext>
            </a:extLst>
          </p:cNvPr>
          <p:cNvGrpSpPr/>
          <p:nvPr/>
        </p:nvGrpSpPr>
        <p:grpSpPr>
          <a:xfrm>
            <a:off x="9520770" y="5638598"/>
            <a:ext cx="2247066" cy="584775"/>
            <a:chOff x="7664070" y="5942460"/>
            <a:chExt cx="2247066" cy="584775"/>
          </a:xfrm>
        </p:grpSpPr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74A4354C-1A40-5965-567A-5A234CAB5412}"/>
                </a:ext>
              </a:extLst>
            </p:cNvPr>
            <p:cNvSpPr/>
            <p:nvPr/>
          </p:nvSpPr>
          <p:spPr>
            <a:xfrm>
              <a:off x="7664070" y="5942460"/>
              <a:ext cx="867574" cy="28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Saimme</a:t>
              </a:r>
            </a:p>
            <a:p>
              <a:pPr lvl="0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rahoituksen</a:t>
              </a: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D4742647-2D04-81C6-6039-D6E751D1B03C}"/>
                </a:ext>
              </a:extLst>
            </p:cNvPr>
            <p:cNvSpPr/>
            <p:nvPr/>
          </p:nvSpPr>
          <p:spPr>
            <a:xfrm>
              <a:off x="8345584" y="5942460"/>
              <a:ext cx="867574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Emme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hakeneet</a:t>
              </a:r>
            </a:p>
            <a:p>
              <a:pPr lvl="0" algn="ct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rahoitusta</a:t>
              </a:r>
            </a:p>
          </p:txBody>
        </p:sp>
        <p:sp>
          <p:nvSpPr>
            <p:cNvPr id="30" name="Suorakulmio 29">
              <a:extLst>
                <a:ext uri="{FF2B5EF4-FFF2-40B4-BE49-F238E27FC236}">
                  <a16:creationId xmlns:a16="http://schemas.microsoft.com/office/drawing/2014/main" id="{B7EC5A96-499A-A117-7100-A9D164D60728}"/>
                </a:ext>
              </a:extLst>
            </p:cNvPr>
            <p:cNvSpPr/>
            <p:nvPr/>
          </p:nvSpPr>
          <p:spPr>
            <a:xfrm>
              <a:off x="9043562" y="5942460"/>
              <a:ext cx="8675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8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Haimme rahoitusta, mutta emme saaneet</a:t>
              </a:r>
            </a:p>
            <a:p>
              <a:pPr lvl="0" algn="r">
                <a:lnSpc>
                  <a:spcPct val="80000"/>
                </a:lnSpc>
                <a:defRPr/>
              </a:pPr>
              <a:endParaRPr lang="fi-FI" sz="8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1" name="Sisällön paikkamerkki 10">
            <a:extLst>
              <a:ext uri="{FF2B5EF4-FFF2-40B4-BE49-F238E27FC236}">
                <a16:creationId xmlns:a16="http://schemas.microsoft.com/office/drawing/2014/main" id="{293B0655-386F-EB69-A740-DF601796AB6D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4561883"/>
              </p:ext>
            </p:extLst>
          </p:nvPr>
        </p:nvGraphicFramePr>
        <p:xfrm>
          <a:off x="1193394" y="3178778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2" name="Sisällön paikkamerkki 10">
            <a:extLst>
              <a:ext uri="{FF2B5EF4-FFF2-40B4-BE49-F238E27FC236}">
                <a16:creationId xmlns:a16="http://schemas.microsoft.com/office/drawing/2014/main" id="{816FFE46-6975-8964-596F-3D61C523AB62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39983170"/>
              </p:ext>
            </p:extLst>
          </p:nvPr>
        </p:nvGraphicFramePr>
        <p:xfrm>
          <a:off x="2491277" y="4686485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3" name="Sisällön paikkamerkki 10">
            <a:extLst>
              <a:ext uri="{FF2B5EF4-FFF2-40B4-BE49-F238E27FC236}">
                <a16:creationId xmlns:a16="http://schemas.microsoft.com/office/drawing/2014/main" id="{CE4BB156-F3E9-CD5A-4918-D5574898E33B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63086003"/>
              </p:ext>
            </p:extLst>
          </p:nvPr>
        </p:nvGraphicFramePr>
        <p:xfrm>
          <a:off x="4442087" y="1200549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4" name="Sisällön paikkamerkki 10">
            <a:extLst>
              <a:ext uri="{FF2B5EF4-FFF2-40B4-BE49-F238E27FC236}">
                <a16:creationId xmlns:a16="http://schemas.microsoft.com/office/drawing/2014/main" id="{DAFE4A02-EDAE-F111-21F0-90AEC0535009}"/>
              </a:ext>
            </a:extLst>
          </p:cNvPr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8000360"/>
              </p:ext>
            </p:extLst>
          </p:nvPr>
        </p:nvGraphicFramePr>
        <p:xfrm>
          <a:off x="5679564" y="2920921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" name="Sisällön paikkamerkki 2">
            <a:extLst>
              <a:ext uri="{FF2B5EF4-FFF2-40B4-BE49-F238E27FC236}">
                <a16:creationId xmlns:a16="http://schemas.microsoft.com/office/drawing/2014/main" id="{A2183659-7701-31B5-6463-122014D0317C}"/>
              </a:ext>
            </a:extLst>
          </p:cNvPr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32010069"/>
              </p:ext>
            </p:extLst>
          </p:nvPr>
        </p:nvGraphicFramePr>
        <p:xfrm>
          <a:off x="9351173" y="1432736"/>
          <a:ext cx="2612473" cy="4774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53700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isällön paikkamerkki 2">
            <a:extLst>
              <a:ext uri="{FF2B5EF4-FFF2-40B4-BE49-F238E27FC236}">
                <a16:creationId xmlns:a16="http://schemas.microsoft.com/office/drawing/2014/main" id="{70FECDB9-ECAA-A654-9C7D-E27E31DFF9B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5768046"/>
              </p:ext>
            </p:extLst>
          </p:nvPr>
        </p:nvGraphicFramePr>
        <p:xfrm>
          <a:off x="9219241" y="1315731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Otsikko 5">
            <a:extLst>
              <a:ext uri="{FF2B5EF4-FFF2-40B4-BE49-F238E27FC236}">
                <a16:creationId xmlns:a16="http://schemas.microsoft.com/office/drawing/2014/main" id="{8E4073D2-FEC7-AE4F-B9B1-F67592A8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RAHOITUSTARPEET</a:t>
            </a:r>
          </a:p>
        </p:txBody>
      </p:sp>
      <p:sp>
        <p:nvSpPr>
          <p:cNvPr id="4" name="Alatunnisteen paikkamerkki 6">
            <a:extLst>
              <a:ext uri="{FF2B5EF4-FFF2-40B4-BE49-F238E27FC236}">
                <a16:creationId xmlns:a16="http://schemas.microsoft.com/office/drawing/2014/main" id="{3A3E82DF-914C-2042-C005-52192A0A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E060B42A-7398-50F6-2885-6994976AFAF6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5B8A4275-093A-D8F6-A90B-B9A8D5583A14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22AF0B70-AEFE-6E73-F21E-397F3B5EEB3C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orakulmio 7">
            <a:extLst>
              <a:ext uri="{FF2B5EF4-FFF2-40B4-BE49-F238E27FC236}">
                <a16:creationId xmlns:a16="http://schemas.microsoft.com/office/drawing/2014/main" id="{76B6EB0C-03BB-5564-F454-FB8BAEFF818E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DBB09B39-0AA3-3B95-80E6-6A08A9161015}"/>
              </a:ext>
            </a:extLst>
          </p:cNvPr>
          <p:cNvGrpSpPr/>
          <p:nvPr/>
        </p:nvGrpSpPr>
        <p:grpSpPr>
          <a:xfrm>
            <a:off x="3929321" y="1534801"/>
            <a:ext cx="5223598" cy="4142171"/>
            <a:chOff x="3929321" y="1534801"/>
            <a:chExt cx="5223598" cy="4142171"/>
          </a:xfrm>
        </p:grpSpPr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F5FF5CA1-632F-F400-5654-396B796FFE59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1534801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uora yhdysviiva 10">
              <a:extLst>
                <a:ext uri="{FF2B5EF4-FFF2-40B4-BE49-F238E27FC236}">
                  <a16:creationId xmlns:a16="http://schemas.microsoft.com/office/drawing/2014/main" id="{5B1EDAB4-BD1F-40AE-C56A-74308F3B49A1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2126540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AE900D6A-F004-DA8D-735D-42A6796806FF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2718279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uora yhdysviiva 12">
              <a:extLst>
                <a:ext uri="{FF2B5EF4-FFF2-40B4-BE49-F238E27FC236}">
                  <a16:creationId xmlns:a16="http://schemas.microsoft.com/office/drawing/2014/main" id="{66DAB6A5-3847-F5A0-CEA7-F14E70596C54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3310018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uora yhdysviiva 13">
              <a:extLst>
                <a:ext uri="{FF2B5EF4-FFF2-40B4-BE49-F238E27FC236}">
                  <a16:creationId xmlns:a16="http://schemas.microsoft.com/office/drawing/2014/main" id="{15609A3A-4BA9-4BE6-BB68-2F89E5913330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3901757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BB5A3E1B-DC59-4489-BD05-80DEA4E54B1E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4493496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2DBBB1F3-4058-0A52-217A-AAE7D8E918DE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5085235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A30B5043-4537-0FFB-4F94-D1047C420313}"/>
                </a:ext>
              </a:extLst>
            </p:cNvPr>
            <p:cNvCxnSpPr>
              <a:cxnSpLocks/>
            </p:cNvCxnSpPr>
            <p:nvPr/>
          </p:nvCxnSpPr>
          <p:spPr>
            <a:xfrm>
              <a:off x="3929321" y="5676972"/>
              <a:ext cx="5223598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FD3A5BDE-DB85-4E31-F59C-749B78364FD3}"/>
              </a:ext>
            </a:extLst>
          </p:cNvPr>
          <p:cNvGrpSpPr/>
          <p:nvPr/>
        </p:nvGrpSpPr>
        <p:grpSpPr>
          <a:xfrm>
            <a:off x="3833023" y="1517194"/>
            <a:ext cx="2963514" cy="4370106"/>
            <a:chOff x="3833023" y="1517194"/>
            <a:chExt cx="2963514" cy="4370106"/>
          </a:xfrm>
        </p:grpSpPr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A012FA13-014A-C206-6AA7-E3ADF0A5E498}"/>
                </a:ext>
              </a:extLst>
            </p:cNvPr>
            <p:cNvSpPr/>
            <p:nvPr/>
          </p:nvSpPr>
          <p:spPr>
            <a:xfrm>
              <a:off x="3839848" y="1517194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Kone- , laite- tai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rakennusinvestointeihin</a:t>
              </a:r>
            </a:p>
          </p:txBody>
        </p:sp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0D0FA5C4-E5E2-EE58-F252-1DAFAAED4759}"/>
                </a:ext>
              </a:extLst>
            </p:cNvPr>
            <p:cNvSpPr/>
            <p:nvPr/>
          </p:nvSpPr>
          <p:spPr>
            <a:xfrm>
              <a:off x="3839848" y="2125315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Käyttöpääoma yrityksen kasvuun tai kansainvälistymiseen</a:t>
              </a:r>
            </a:p>
          </p:txBody>
        </p:sp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BE59F833-618D-29BC-F410-27C92D4CF4EA}"/>
                </a:ext>
              </a:extLst>
            </p:cNvPr>
            <p:cNvSpPr/>
            <p:nvPr/>
          </p:nvSpPr>
          <p:spPr>
            <a:xfrm>
              <a:off x="3833024" y="2740854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Käyttöpääoma suhdanteista/kireästä tilanteesta johtuen</a:t>
              </a:r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791D8166-4CEB-EDE7-3FA0-36D3AD034A56}"/>
                </a:ext>
              </a:extLst>
            </p:cNvPr>
            <p:cNvSpPr/>
            <p:nvPr/>
          </p:nvSpPr>
          <p:spPr>
            <a:xfrm>
              <a:off x="3839848" y="3311325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kehittämishankkeisiin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ml. henkilöstön osaamisen kehittäminen</a:t>
              </a: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03E05E17-1C1C-C712-2CBE-9793CC6B316C}"/>
                </a:ext>
              </a:extLst>
            </p:cNvPr>
            <p:cNvSpPr/>
            <p:nvPr/>
          </p:nvSpPr>
          <p:spPr>
            <a:xfrm>
              <a:off x="3859147" y="3900667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Omistusjärjestelyjen tai yrityskauppojen rahoitukseen</a:t>
              </a: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E8E32502-E11E-AB8C-F42B-0FB1C7378C8D}"/>
                </a:ext>
              </a:extLst>
            </p:cNvPr>
            <p:cNvSpPr/>
            <p:nvPr/>
          </p:nvSpPr>
          <p:spPr>
            <a:xfrm>
              <a:off x="3849028" y="5083663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Vientikauppojen rahoittaminen</a:t>
              </a:r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F57A08CD-892B-90BF-9A7F-0F12274D699A}"/>
                </a:ext>
              </a:extLst>
            </p:cNvPr>
            <p:cNvSpPr/>
            <p:nvPr/>
          </p:nvSpPr>
          <p:spPr>
            <a:xfrm>
              <a:off x="3833023" y="5671856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Muut tarkoitukset</a:t>
              </a: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24A9BACF-6F1D-B9AE-664A-73D30364086E}"/>
                </a:ext>
              </a:extLst>
            </p:cNvPr>
            <p:cNvSpPr/>
            <p:nvPr/>
          </p:nvSpPr>
          <p:spPr>
            <a:xfrm>
              <a:off x="3875916" y="4480533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Tieto- ja viestintätekniikkalaite-,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tai ohjelmisto- tms. investointeihin</a:t>
              </a:r>
            </a:p>
          </p:txBody>
        </p:sp>
      </p:grpSp>
      <p:sp>
        <p:nvSpPr>
          <p:cNvPr id="27" name="Suorakulmio 26">
            <a:extLst>
              <a:ext uri="{FF2B5EF4-FFF2-40B4-BE49-F238E27FC236}">
                <a16:creationId xmlns:a16="http://schemas.microsoft.com/office/drawing/2014/main" id="{68C4A0E6-DB80-74E5-99FF-A0576724CF0B}"/>
              </a:ext>
            </a:extLst>
          </p:cNvPr>
          <p:cNvSpPr/>
          <p:nvPr/>
        </p:nvSpPr>
        <p:spPr>
          <a:xfrm>
            <a:off x="448188" y="2208579"/>
            <a:ext cx="2575561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pk-yrityksistä aikoo hakea ulkopuolista</a:t>
            </a:r>
            <a:b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rahoitusta.</a:t>
            </a:r>
          </a:p>
          <a:p>
            <a:pPr lvl="0" algn="r">
              <a:lnSpc>
                <a:spcPct val="90000"/>
              </a:lnSpc>
              <a:defRPr/>
            </a:pP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2023:   </a:t>
            </a:r>
            <a:r>
              <a:rPr lang="fi-FI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fi-FI" b="1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FC2624DD-9478-6841-4B05-DEDF3270FA4D}"/>
              </a:ext>
            </a:extLst>
          </p:cNvPr>
          <p:cNvSpPr/>
          <p:nvPr/>
        </p:nvSpPr>
        <p:spPr>
          <a:xfrm>
            <a:off x="1913296" y="4493797"/>
            <a:ext cx="209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4000" b="1" spc="-3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lvl="0">
              <a:defRPr/>
            </a:pPr>
            <a:endParaRPr lang="fi-FI" sz="2400" b="1" dirty="0">
              <a:solidFill>
                <a:srgbClr val="5353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D6EAC31F-A6CC-1291-3073-D2305E252CE2}"/>
              </a:ext>
            </a:extLst>
          </p:cNvPr>
          <p:cNvSpPr/>
          <p:nvPr/>
        </p:nvSpPr>
        <p:spPr>
          <a:xfrm>
            <a:off x="1257462" y="5024997"/>
            <a:ext cx="17440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2023: 20</a:t>
            </a:r>
            <a:r>
              <a:rPr lang="fi-FI" sz="10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795548DB-0C3A-E993-2AC9-1934E897D3BD}"/>
              </a:ext>
            </a:extLst>
          </p:cNvPr>
          <p:cNvSpPr/>
          <p:nvPr/>
        </p:nvSpPr>
        <p:spPr>
          <a:xfrm>
            <a:off x="1160199" y="4595189"/>
            <a:ext cx="85677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</a:t>
            </a:r>
            <a:b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</a:t>
            </a:r>
          </a:p>
        </p:txBody>
      </p: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CEE674B8-B1F0-0A38-86C3-0E6C7B75DB78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Sisällön paikkamerkki 2">
            <a:extLst>
              <a:ext uri="{FF2B5EF4-FFF2-40B4-BE49-F238E27FC236}">
                <a16:creationId xmlns:a16="http://schemas.microsoft.com/office/drawing/2014/main" id="{8DB732F4-9D5D-4907-444D-6037D5BC3E72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8652074"/>
              </p:ext>
            </p:extLst>
          </p:nvPr>
        </p:nvGraphicFramePr>
        <p:xfrm>
          <a:off x="6392365" y="13145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3" name="Sisällön paikkamerkki 10">
            <a:extLst>
              <a:ext uri="{FF2B5EF4-FFF2-40B4-BE49-F238E27FC236}">
                <a16:creationId xmlns:a16="http://schemas.microsoft.com/office/drawing/2014/main" id="{48CDA8C1-BE76-9939-53C8-DC2616B097ED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98741053"/>
              </p:ext>
            </p:extLst>
          </p:nvPr>
        </p:nvGraphicFramePr>
        <p:xfrm>
          <a:off x="1257461" y="1399340"/>
          <a:ext cx="2575562" cy="11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4" name="Sisällön paikkamerkki 10">
            <a:extLst>
              <a:ext uri="{FF2B5EF4-FFF2-40B4-BE49-F238E27FC236}">
                <a16:creationId xmlns:a16="http://schemas.microsoft.com/office/drawing/2014/main" id="{8A85E4F2-6B01-37DC-27BB-7BE22F428CA2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3664611"/>
              </p:ext>
            </p:extLst>
          </p:nvPr>
        </p:nvGraphicFramePr>
        <p:xfrm>
          <a:off x="2421578" y="3510518"/>
          <a:ext cx="854901" cy="36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5" name="Suorakulmio 34">
            <a:extLst>
              <a:ext uri="{FF2B5EF4-FFF2-40B4-BE49-F238E27FC236}">
                <a16:creationId xmlns:a16="http://schemas.microsoft.com/office/drawing/2014/main" id="{81D0821E-1BEE-C18D-0D7B-6D59FF473954}"/>
              </a:ext>
            </a:extLst>
          </p:cNvPr>
          <p:cNvSpPr/>
          <p:nvPr/>
        </p:nvSpPr>
        <p:spPr>
          <a:xfrm>
            <a:off x="9152919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Kevät 2023</a:t>
            </a:r>
          </a:p>
        </p:txBody>
      </p:sp>
      <p:sp>
        <p:nvSpPr>
          <p:cNvPr id="36" name="Suorakulmio 35">
            <a:extLst>
              <a:ext uri="{FF2B5EF4-FFF2-40B4-BE49-F238E27FC236}">
                <a16:creationId xmlns:a16="http://schemas.microsoft.com/office/drawing/2014/main" id="{A5925E60-60AF-FBC6-0B36-A99778C2BD5D}"/>
              </a:ext>
            </a:extLst>
          </p:cNvPr>
          <p:cNvSpPr/>
          <p:nvPr/>
        </p:nvSpPr>
        <p:spPr>
          <a:xfrm>
            <a:off x="8314756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2023</a:t>
            </a:r>
          </a:p>
        </p:txBody>
      </p:sp>
      <p:sp>
        <p:nvSpPr>
          <p:cNvPr id="37" name="Suorakulmio 36">
            <a:extLst>
              <a:ext uri="{FF2B5EF4-FFF2-40B4-BE49-F238E27FC236}">
                <a16:creationId xmlns:a16="http://schemas.microsoft.com/office/drawing/2014/main" id="{4CF60A33-EE25-BECA-C4EF-FFC0BE20A7B2}"/>
              </a:ext>
            </a:extLst>
          </p:cNvPr>
          <p:cNvSpPr/>
          <p:nvPr/>
        </p:nvSpPr>
        <p:spPr>
          <a:xfrm rot="16200000">
            <a:off x="1272848" y="3388053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Rahoituksen käyttötarkoitus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 algn="r">
              <a:defRPr/>
            </a:pP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JO/ON HAKENUT/ON TARVE ULKOPUOLISELLE RAHOITUKSELLE</a:t>
            </a:r>
          </a:p>
        </p:txBody>
      </p:sp>
    </p:spTree>
    <p:extLst>
      <p:ext uri="{BB962C8B-B14F-4D97-AF65-F5344CB8AC3E}">
        <p14:creationId xmlns:p14="http://schemas.microsoft.com/office/powerpoint/2010/main" val="357393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isällön paikkamerkki 2">
            <a:extLst>
              <a:ext uri="{FF2B5EF4-FFF2-40B4-BE49-F238E27FC236}">
                <a16:creationId xmlns:a16="http://schemas.microsoft.com/office/drawing/2014/main" id="{2D40BF62-E925-4E20-8D35-AD7B26B54AB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9451741"/>
              </p:ext>
            </p:extLst>
          </p:nvPr>
        </p:nvGraphicFramePr>
        <p:xfrm>
          <a:off x="6392365" y="13145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Otsikko 5">
            <a:extLst>
              <a:ext uri="{FF2B5EF4-FFF2-40B4-BE49-F238E27FC236}">
                <a16:creationId xmlns:a16="http://schemas.microsoft.com/office/drawing/2014/main" id="{4BF66CCC-2959-A231-F610-9E0611D9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DIGITAALISET PALVELUT</a:t>
            </a:r>
          </a:p>
        </p:txBody>
      </p:sp>
      <p:sp>
        <p:nvSpPr>
          <p:cNvPr id="4" name="Alatunnisteen paikkamerkki 6">
            <a:extLst>
              <a:ext uri="{FF2B5EF4-FFF2-40B4-BE49-F238E27FC236}">
                <a16:creationId xmlns:a16="http://schemas.microsoft.com/office/drawing/2014/main" id="{D8CADDCA-B90C-00D9-D97D-925A20EB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BC53BE77-7E77-110B-6321-7C92011E9569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9643DFBE-9615-BCA2-D37B-B3E43B53ECB8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968C60DB-6F75-45B2-0301-EEB1D3A61EB6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orakulmio 7">
            <a:extLst>
              <a:ext uri="{FF2B5EF4-FFF2-40B4-BE49-F238E27FC236}">
                <a16:creationId xmlns:a16="http://schemas.microsoft.com/office/drawing/2014/main" id="{002C2AF6-1354-C778-D156-89DFE088D88C}"/>
              </a:ext>
            </a:extLst>
          </p:cNvPr>
          <p:cNvSpPr/>
          <p:nvPr/>
        </p:nvSpPr>
        <p:spPr>
          <a:xfrm rot="16200000">
            <a:off x="1385286" y="3435206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Käyttää seuraavia palveluita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99D463B6-B4A2-9709-45F8-97E41A71EB72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680DAE97-DC18-4DBD-7656-D8A98CEFCC31}"/>
              </a:ext>
            </a:extLst>
          </p:cNvPr>
          <p:cNvCxnSpPr>
            <a:cxnSpLocks/>
          </p:cNvCxnSpPr>
          <p:nvPr/>
        </p:nvCxnSpPr>
        <p:spPr>
          <a:xfrm>
            <a:off x="3929321" y="15348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70F1E106-43CC-BC71-1374-0FBDE92E1571}"/>
              </a:ext>
            </a:extLst>
          </p:cNvPr>
          <p:cNvCxnSpPr>
            <a:cxnSpLocks/>
          </p:cNvCxnSpPr>
          <p:nvPr/>
        </p:nvCxnSpPr>
        <p:spPr>
          <a:xfrm>
            <a:off x="3929321" y="206090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CEEBB07C-C979-9464-2C01-EBC0363283C7}"/>
              </a:ext>
            </a:extLst>
          </p:cNvPr>
          <p:cNvCxnSpPr>
            <a:cxnSpLocks/>
          </p:cNvCxnSpPr>
          <p:nvPr/>
        </p:nvCxnSpPr>
        <p:spPr>
          <a:xfrm>
            <a:off x="3929321" y="2587013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A3A55A49-1E00-4FD2-C06C-BF3CCF4EA1D2}"/>
              </a:ext>
            </a:extLst>
          </p:cNvPr>
          <p:cNvCxnSpPr>
            <a:cxnSpLocks/>
          </p:cNvCxnSpPr>
          <p:nvPr/>
        </p:nvCxnSpPr>
        <p:spPr>
          <a:xfrm>
            <a:off x="3929321" y="3113119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24E472F-0DDA-E5AD-4270-75ACEAD52CAD}"/>
              </a:ext>
            </a:extLst>
          </p:cNvPr>
          <p:cNvCxnSpPr>
            <a:cxnSpLocks/>
          </p:cNvCxnSpPr>
          <p:nvPr/>
        </p:nvCxnSpPr>
        <p:spPr>
          <a:xfrm>
            <a:off x="3929321" y="3639225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D8A18916-2022-6AAD-0992-4EAC41A0293B}"/>
              </a:ext>
            </a:extLst>
          </p:cNvPr>
          <p:cNvCxnSpPr>
            <a:cxnSpLocks/>
          </p:cNvCxnSpPr>
          <p:nvPr/>
        </p:nvCxnSpPr>
        <p:spPr>
          <a:xfrm>
            <a:off x="3929321" y="416533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5F1910FC-7E54-90B2-4BB0-9255073221FA}"/>
              </a:ext>
            </a:extLst>
          </p:cNvPr>
          <p:cNvCxnSpPr>
            <a:cxnSpLocks/>
          </p:cNvCxnSpPr>
          <p:nvPr/>
        </p:nvCxnSpPr>
        <p:spPr>
          <a:xfrm>
            <a:off x="3929321" y="469143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08867956-84AE-05D2-0E53-D78D41BBEDD3}"/>
              </a:ext>
            </a:extLst>
          </p:cNvPr>
          <p:cNvCxnSpPr>
            <a:cxnSpLocks/>
          </p:cNvCxnSpPr>
          <p:nvPr/>
        </p:nvCxnSpPr>
        <p:spPr>
          <a:xfrm>
            <a:off x="3929321" y="5217543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5567995F-650E-D71F-64C3-BDEB04B067A0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4C317CDA-D800-22E5-FB10-51704BFB595A}"/>
              </a:ext>
            </a:extLst>
          </p:cNvPr>
          <p:cNvCxnSpPr>
            <a:cxnSpLocks/>
          </p:cNvCxnSpPr>
          <p:nvPr/>
        </p:nvCxnSpPr>
        <p:spPr>
          <a:xfrm>
            <a:off x="3929321" y="574364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878303D-1CE4-EF37-DFDB-92EA4EBDA8FA}"/>
              </a:ext>
            </a:extLst>
          </p:cNvPr>
          <p:cNvGrpSpPr/>
          <p:nvPr/>
        </p:nvGrpSpPr>
        <p:grpSpPr>
          <a:xfrm>
            <a:off x="3876269" y="1559894"/>
            <a:ext cx="2920621" cy="4423704"/>
            <a:chOff x="3876269" y="1559894"/>
            <a:chExt cx="2920621" cy="4423704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E444216B-2431-C0B6-AE61-76331D0F04ED}"/>
                </a:ext>
              </a:extLst>
            </p:cNvPr>
            <p:cNvSpPr/>
            <p:nvPr/>
          </p:nvSpPr>
          <p:spPr>
            <a:xfrm>
              <a:off x="3876269" y="155989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omat Internet-kotisivut</a:t>
              </a:r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F833E068-95A0-ACC3-6B0A-D2CD507A3699}"/>
                </a:ext>
              </a:extLst>
            </p:cNvPr>
            <p:cNvSpPr/>
            <p:nvPr/>
          </p:nvSpPr>
          <p:spPr>
            <a:xfrm>
              <a:off x="3876269" y="2058953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Sosiaalinen media </a:t>
              </a: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7090516F-937B-2D2A-0559-9B2765461005}"/>
                </a:ext>
              </a:extLst>
            </p:cNvPr>
            <p:cNvSpPr/>
            <p:nvPr/>
          </p:nvSpPr>
          <p:spPr>
            <a:xfrm>
              <a:off x="3876269" y="2605366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Pilvipalvelut 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4556CCEB-7239-9883-30F2-7DB13EA6D433}"/>
                </a:ext>
              </a:extLst>
            </p:cNvPr>
            <p:cNvSpPr/>
            <p:nvPr/>
          </p:nvSpPr>
          <p:spPr>
            <a:xfrm>
              <a:off x="3876269" y="3121223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Yrityksenne ostot verkossa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EEBD1516-15B7-B54B-CE6B-36E3BEF6828D}"/>
                </a:ext>
              </a:extLst>
            </p:cNvPr>
            <p:cNvSpPr/>
            <p:nvPr/>
          </p:nvSpPr>
          <p:spPr>
            <a:xfrm>
              <a:off x="3876269" y="366277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Verkkokauppa yrityksenne myynnissä</a:t>
              </a: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AA06C40F-EC26-1022-A30A-9A2A9F578C5A}"/>
                </a:ext>
              </a:extLst>
            </p:cNvPr>
            <p:cNvSpPr/>
            <p:nvPr/>
          </p:nvSpPr>
          <p:spPr>
            <a:xfrm>
              <a:off x="3876269" y="4693514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Digitaalisten kanavien ja alustojen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 palvelujen jakelussa ja markkinoinnissa</a:t>
              </a:r>
            </a:p>
          </p:txBody>
        </p:sp>
        <p:sp>
          <p:nvSpPr>
            <p:cNvPr id="27" name="Suorakulmio 26">
              <a:extLst>
                <a:ext uri="{FF2B5EF4-FFF2-40B4-BE49-F238E27FC236}">
                  <a16:creationId xmlns:a16="http://schemas.microsoft.com/office/drawing/2014/main" id="{31D48DF3-AD30-5EBB-B075-D0DE4E4E6A7C}"/>
                </a:ext>
              </a:extLst>
            </p:cNvPr>
            <p:cNvSpPr/>
            <p:nvPr/>
          </p:nvSpPr>
          <p:spPr>
            <a:xfrm>
              <a:off x="3876269" y="5224641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 err="1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</a:t>
              </a: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datan käyttö </a:t>
              </a: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08E55669-B252-77D4-0B94-197DA10DEEAB}"/>
                </a:ext>
              </a:extLst>
            </p:cNvPr>
            <p:cNvSpPr/>
            <p:nvPr/>
          </p:nvSpPr>
          <p:spPr>
            <a:xfrm>
              <a:off x="3876269" y="4186938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Tekoälysovellukset ja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ohjelmistorobotiikka</a:t>
              </a: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19E28A7A-BC9B-27BA-8129-0B2179880575}"/>
                </a:ext>
              </a:extLst>
            </p:cNvPr>
            <p:cNvSpPr/>
            <p:nvPr/>
          </p:nvSpPr>
          <p:spPr>
            <a:xfrm>
              <a:off x="3876269" y="576815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Teollinen Internet</a:t>
              </a:r>
            </a:p>
          </p:txBody>
        </p:sp>
      </p:grpSp>
      <p:graphicFrame>
        <p:nvGraphicFramePr>
          <p:cNvPr id="30" name="Sisällön paikkamerkki 2">
            <a:extLst>
              <a:ext uri="{FF2B5EF4-FFF2-40B4-BE49-F238E27FC236}">
                <a16:creationId xmlns:a16="http://schemas.microsoft.com/office/drawing/2014/main" id="{DFC6E805-7EC4-FA95-3D79-98378D6C0662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9946491"/>
              </p:ext>
            </p:extLst>
          </p:nvPr>
        </p:nvGraphicFramePr>
        <p:xfrm>
          <a:off x="9150320" y="13121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Suorakulmio 30">
            <a:extLst>
              <a:ext uri="{FF2B5EF4-FFF2-40B4-BE49-F238E27FC236}">
                <a16:creationId xmlns:a16="http://schemas.microsoft.com/office/drawing/2014/main" id="{E11EC20D-368E-074B-DB4B-F7E5BAA0D56D}"/>
              </a:ext>
            </a:extLst>
          </p:cNvPr>
          <p:cNvSpPr/>
          <p:nvPr/>
        </p:nvSpPr>
        <p:spPr>
          <a:xfrm>
            <a:off x="395599" y="1470783"/>
            <a:ext cx="26281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Tällä hetkellä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käytössä olevat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digitaaliset työkalut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palvelut</a:t>
            </a: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477CE582-1115-8F2A-BCFB-CD15D018A0DC}"/>
              </a:ext>
            </a:extLst>
          </p:cNvPr>
          <p:cNvSpPr/>
          <p:nvPr/>
        </p:nvSpPr>
        <p:spPr>
          <a:xfrm>
            <a:off x="9152919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2E6F292F-23A9-FE68-24F0-57D138504BA3}"/>
              </a:ext>
            </a:extLst>
          </p:cNvPr>
          <p:cNvSpPr/>
          <p:nvPr/>
        </p:nvSpPr>
        <p:spPr>
          <a:xfrm>
            <a:off x="8314756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2023</a:t>
            </a:r>
          </a:p>
        </p:txBody>
      </p:sp>
    </p:spTree>
    <p:extLst>
      <p:ext uri="{BB962C8B-B14F-4D97-AF65-F5344CB8AC3E}">
        <p14:creationId xmlns:p14="http://schemas.microsoft.com/office/powerpoint/2010/main" val="3378643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isällön paikkamerkki 2">
            <a:extLst>
              <a:ext uri="{FF2B5EF4-FFF2-40B4-BE49-F238E27FC236}">
                <a16:creationId xmlns:a16="http://schemas.microsoft.com/office/drawing/2014/main" id="{61D8EB2C-D8F7-2A0E-83ED-B23D5EDF0048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7338895"/>
              </p:ext>
            </p:extLst>
          </p:nvPr>
        </p:nvGraphicFramePr>
        <p:xfrm>
          <a:off x="6392365" y="13145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Otsikko 5">
            <a:extLst>
              <a:ext uri="{FF2B5EF4-FFF2-40B4-BE49-F238E27FC236}">
                <a16:creationId xmlns:a16="http://schemas.microsoft.com/office/drawing/2014/main" id="{71771F47-D3D3-766E-B007-BFE21DB3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DIGITAALISET PALVELUT</a:t>
            </a:r>
          </a:p>
        </p:txBody>
      </p:sp>
      <p:sp>
        <p:nvSpPr>
          <p:cNvPr id="4" name="Alatunnisteen paikkamerkki 6">
            <a:extLst>
              <a:ext uri="{FF2B5EF4-FFF2-40B4-BE49-F238E27FC236}">
                <a16:creationId xmlns:a16="http://schemas.microsoft.com/office/drawing/2014/main" id="{064B4EBB-E99B-AED1-C65E-C6389181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12324B5A-4839-B68C-AA85-58055660A0CF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CDCC871F-4C03-B28A-1EB0-3F31849B04DD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EA3DEDFA-FF32-71C6-8857-80367B2AC7F8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orakulmio 7">
            <a:extLst>
              <a:ext uri="{FF2B5EF4-FFF2-40B4-BE49-F238E27FC236}">
                <a16:creationId xmlns:a16="http://schemas.microsoft.com/office/drawing/2014/main" id="{6BF26882-F144-E587-0356-D94745F15C31}"/>
              </a:ext>
            </a:extLst>
          </p:cNvPr>
          <p:cNvSpPr/>
          <p:nvPr/>
        </p:nvSpPr>
        <p:spPr>
          <a:xfrm rot="16200000">
            <a:off x="1385286" y="3435206"/>
            <a:ext cx="44485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Käyttää seuraavia palveluita </a:t>
            </a:r>
            <a:r>
              <a:rPr lang="fi-FI" sz="8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2A08C2F5-0C6E-DBAA-A84E-5BF430879AFF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7288999E-B7A0-49C5-8C6F-9746D29F4108}"/>
              </a:ext>
            </a:extLst>
          </p:cNvPr>
          <p:cNvCxnSpPr>
            <a:cxnSpLocks/>
          </p:cNvCxnSpPr>
          <p:nvPr/>
        </p:nvCxnSpPr>
        <p:spPr>
          <a:xfrm>
            <a:off x="3929321" y="153480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984E47A1-65BC-D500-5987-EF123283612A}"/>
              </a:ext>
            </a:extLst>
          </p:cNvPr>
          <p:cNvCxnSpPr>
            <a:cxnSpLocks/>
          </p:cNvCxnSpPr>
          <p:nvPr/>
        </p:nvCxnSpPr>
        <p:spPr>
          <a:xfrm>
            <a:off x="3929321" y="206090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880F02C-A563-18BE-576A-7B0F16176782}"/>
              </a:ext>
            </a:extLst>
          </p:cNvPr>
          <p:cNvCxnSpPr>
            <a:cxnSpLocks/>
          </p:cNvCxnSpPr>
          <p:nvPr/>
        </p:nvCxnSpPr>
        <p:spPr>
          <a:xfrm>
            <a:off x="3929321" y="2587013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4CBAA308-C6DE-8AED-5DD5-9D55CA522DCE}"/>
              </a:ext>
            </a:extLst>
          </p:cNvPr>
          <p:cNvCxnSpPr>
            <a:cxnSpLocks/>
          </p:cNvCxnSpPr>
          <p:nvPr/>
        </p:nvCxnSpPr>
        <p:spPr>
          <a:xfrm>
            <a:off x="3929321" y="3113119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51753036-1E37-AB19-EAC4-CD83E75DA673}"/>
              </a:ext>
            </a:extLst>
          </p:cNvPr>
          <p:cNvCxnSpPr>
            <a:cxnSpLocks/>
          </p:cNvCxnSpPr>
          <p:nvPr/>
        </p:nvCxnSpPr>
        <p:spPr>
          <a:xfrm>
            <a:off x="3929321" y="3639225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00127C24-98A4-C653-1ABC-20E936FD3C02}"/>
              </a:ext>
            </a:extLst>
          </p:cNvPr>
          <p:cNvCxnSpPr>
            <a:cxnSpLocks/>
          </p:cNvCxnSpPr>
          <p:nvPr/>
        </p:nvCxnSpPr>
        <p:spPr>
          <a:xfrm>
            <a:off x="3929321" y="4165331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2A3215A4-BE5C-E4BE-EC36-DFCA114926FE}"/>
              </a:ext>
            </a:extLst>
          </p:cNvPr>
          <p:cNvCxnSpPr>
            <a:cxnSpLocks/>
          </p:cNvCxnSpPr>
          <p:nvPr/>
        </p:nvCxnSpPr>
        <p:spPr>
          <a:xfrm>
            <a:off x="3929321" y="469143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1B4EC8B7-B55D-53A5-2761-B429D29B5D33}"/>
              </a:ext>
            </a:extLst>
          </p:cNvPr>
          <p:cNvCxnSpPr>
            <a:cxnSpLocks/>
          </p:cNvCxnSpPr>
          <p:nvPr/>
        </p:nvCxnSpPr>
        <p:spPr>
          <a:xfrm>
            <a:off x="3929321" y="5217543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DF364F60-BAD5-48D8-D7E9-DAADC8A8FF64}"/>
              </a:ext>
            </a:extLst>
          </p:cNvPr>
          <p:cNvCxnSpPr>
            <a:cxnSpLocks/>
          </p:cNvCxnSpPr>
          <p:nvPr/>
        </p:nvCxnSpPr>
        <p:spPr>
          <a:xfrm>
            <a:off x="3143475" y="1603961"/>
            <a:ext cx="0" cy="431604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2D6E3EF-CA00-6A2F-72BF-3763521C64D7}"/>
              </a:ext>
            </a:extLst>
          </p:cNvPr>
          <p:cNvCxnSpPr>
            <a:cxnSpLocks/>
          </p:cNvCxnSpPr>
          <p:nvPr/>
        </p:nvCxnSpPr>
        <p:spPr>
          <a:xfrm>
            <a:off x="3929321" y="5743647"/>
            <a:ext cx="5223598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Ryhmä 19">
            <a:extLst>
              <a:ext uri="{FF2B5EF4-FFF2-40B4-BE49-F238E27FC236}">
                <a16:creationId xmlns:a16="http://schemas.microsoft.com/office/drawing/2014/main" id="{BFBB2D4B-06C8-488A-22E2-389C0CCBEAC3}"/>
              </a:ext>
            </a:extLst>
          </p:cNvPr>
          <p:cNvGrpSpPr/>
          <p:nvPr/>
        </p:nvGrpSpPr>
        <p:grpSpPr>
          <a:xfrm>
            <a:off x="3876269" y="1559894"/>
            <a:ext cx="2920621" cy="4669925"/>
            <a:chOff x="3876269" y="1559894"/>
            <a:chExt cx="2920621" cy="4669925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D14595FE-B386-FDE1-0897-FD433CC3FFA6}"/>
                </a:ext>
              </a:extLst>
            </p:cNvPr>
            <p:cNvSpPr/>
            <p:nvPr/>
          </p:nvSpPr>
          <p:spPr>
            <a:xfrm>
              <a:off x="3876269" y="155989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Verkkokauppa yrityksenne myynnissä</a:t>
              </a:r>
            </a:p>
          </p:txBody>
        </p:sp>
        <p:sp>
          <p:nvSpPr>
            <p:cNvPr id="22" name="Suorakulmio 21">
              <a:extLst>
                <a:ext uri="{FF2B5EF4-FFF2-40B4-BE49-F238E27FC236}">
                  <a16:creationId xmlns:a16="http://schemas.microsoft.com/office/drawing/2014/main" id="{3CA5A366-DB9C-6889-B3C9-01951D0F61B6}"/>
                </a:ext>
              </a:extLst>
            </p:cNvPr>
            <p:cNvSpPr/>
            <p:nvPr/>
          </p:nvSpPr>
          <p:spPr>
            <a:xfrm>
              <a:off x="3876269" y="2058953"/>
              <a:ext cx="292062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Tekoälysovellukset ja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ohjelmistorobotiikka</a:t>
              </a:r>
            </a:p>
          </p:txBody>
        </p:sp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4E91E715-1BEF-5ED3-30F4-5FF7A6CE2207}"/>
                </a:ext>
              </a:extLst>
            </p:cNvPr>
            <p:cNvSpPr/>
            <p:nvPr/>
          </p:nvSpPr>
          <p:spPr>
            <a:xfrm>
              <a:off x="3876269" y="2605366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Sosiaalinen media </a:t>
              </a:r>
            </a:p>
          </p:txBody>
        </p:sp>
        <p:sp>
          <p:nvSpPr>
            <p:cNvPr id="24" name="Suorakulmio 23">
              <a:extLst>
                <a:ext uri="{FF2B5EF4-FFF2-40B4-BE49-F238E27FC236}">
                  <a16:creationId xmlns:a16="http://schemas.microsoft.com/office/drawing/2014/main" id="{D62DBB12-6313-26C8-2BA4-3A8D2B4C2ED4}"/>
                </a:ext>
              </a:extLst>
            </p:cNvPr>
            <p:cNvSpPr/>
            <p:nvPr/>
          </p:nvSpPr>
          <p:spPr>
            <a:xfrm>
              <a:off x="3876269" y="3121223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Yrityksenne ostot verkossa</a:t>
              </a:r>
            </a:p>
          </p:txBody>
        </p:sp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C66B7444-B7D2-4BE4-EA6C-A13D82EB4AE7}"/>
                </a:ext>
              </a:extLst>
            </p:cNvPr>
            <p:cNvSpPr/>
            <p:nvPr/>
          </p:nvSpPr>
          <p:spPr>
            <a:xfrm>
              <a:off x="3876269" y="366277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omat Internet-kotisivut</a:t>
              </a:r>
            </a:p>
          </p:txBody>
        </p: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E554588A-D470-70EA-A57C-78E5D14EFD28}"/>
                </a:ext>
              </a:extLst>
            </p:cNvPr>
            <p:cNvSpPr/>
            <p:nvPr/>
          </p:nvSpPr>
          <p:spPr>
            <a:xfrm>
              <a:off x="3876269" y="4693514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 err="1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Big</a:t>
              </a: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datan käyttö </a:t>
              </a:r>
            </a:p>
          </p:txBody>
        </p:sp>
        <p:sp>
          <p:nvSpPr>
            <p:cNvPr id="27" name="Suorakulmio 26">
              <a:extLst>
                <a:ext uri="{FF2B5EF4-FFF2-40B4-BE49-F238E27FC236}">
                  <a16:creationId xmlns:a16="http://schemas.microsoft.com/office/drawing/2014/main" id="{04ECBB96-337D-A26E-5830-8DA2A4797772}"/>
                </a:ext>
              </a:extLst>
            </p:cNvPr>
            <p:cNvSpPr/>
            <p:nvPr/>
          </p:nvSpPr>
          <p:spPr>
            <a:xfrm>
              <a:off x="3876269" y="5224641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Teollinen Internet</a:t>
              </a: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DB6DF770-6517-8660-C846-B9D220534613}"/>
                </a:ext>
              </a:extLst>
            </p:cNvPr>
            <p:cNvSpPr/>
            <p:nvPr/>
          </p:nvSpPr>
          <p:spPr>
            <a:xfrm>
              <a:off x="3876269" y="4186938"/>
              <a:ext cx="29206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Pilvipalvelut</a:t>
              </a: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F419EB90-2375-0EAB-570B-BF42DE3AB15F}"/>
                </a:ext>
              </a:extLst>
            </p:cNvPr>
            <p:cNvSpPr/>
            <p:nvPr/>
          </p:nvSpPr>
          <p:spPr>
            <a:xfrm>
              <a:off x="3876269" y="5768154"/>
              <a:ext cx="292062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Digitaalisten kanavien ja alustojen </a:t>
              </a:r>
              <a:b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000" b="1" dirty="0">
                  <a:solidFill>
                    <a:srgbClr val="00A3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käyttö palvelujen jakelussa ja markkinoinnissa</a:t>
              </a:r>
            </a:p>
          </p:txBody>
        </p:sp>
      </p:grpSp>
      <p:graphicFrame>
        <p:nvGraphicFramePr>
          <p:cNvPr id="30" name="Sisällön paikkamerkki 2">
            <a:extLst>
              <a:ext uri="{FF2B5EF4-FFF2-40B4-BE49-F238E27FC236}">
                <a16:creationId xmlns:a16="http://schemas.microsoft.com/office/drawing/2014/main" id="{ADA69D49-C6C9-A5C5-FE98-6BC7B6CBD9C4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7566956"/>
              </p:ext>
            </p:extLst>
          </p:nvPr>
        </p:nvGraphicFramePr>
        <p:xfrm>
          <a:off x="9150320" y="1312164"/>
          <a:ext cx="2864347" cy="489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Suorakulmio 30">
            <a:extLst>
              <a:ext uri="{FF2B5EF4-FFF2-40B4-BE49-F238E27FC236}">
                <a16:creationId xmlns:a16="http://schemas.microsoft.com/office/drawing/2014/main" id="{A7F67663-13AB-7838-12F4-90977A822513}"/>
              </a:ext>
            </a:extLst>
          </p:cNvPr>
          <p:cNvSpPr/>
          <p:nvPr/>
        </p:nvSpPr>
        <p:spPr>
          <a:xfrm>
            <a:off x="395599" y="1470783"/>
            <a:ext cx="2628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Digitaaliset palvelut, joiden käyttöönottoa suunnitellaan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seuraavan </a:t>
            </a:r>
            <a:b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kk aikana</a:t>
            </a:r>
            <a:endParaRPr lang="fi-FI" sz="10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592C9D22-FBD3-BAC4-A890-E5D83C4325EC}"/>
              </a:ext>
            </a:extLst>
          </p:cNvPr>
          <p:cNvSpPr/>
          <p:nvPr/>
        </p:nvSpPr>
        <p:spPr>
          <a:xfrm>
            <a:off x="9152919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A8013C2F-43E9-53AB-6486-08B345D9A099}"/>
              </a:ext>
            </a:extLst>
          </p:cNvPr>
          <p:cNvSpPr/>
          <p:nvPr/>
        </p:nvSpPr>
        <p:spPr>
          <a:xfrm>
            <a:off x="8314756" y="1314564"/>
            <a:ext cx="941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2023</a:t>
            </a:r>
          </a:p>
        </p:txBody>
      </p:sp>
    </p:spTree>
    <p:extLst>
      <p:ext uri="{BB962C8B-B14F-4D97-AF65-F5344CB8AC3E}">
        <p14:creationId xmlns:p14="http://schemas.microsoft.com/office/powerpoint/2010/main" val="131879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6842808C-B5D9-E534-47A2-88532D104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197878"/>
              </p:ext>
            </p:extLst>
          </p:nvPr>
        </p:nvGraphicFramePr>
        <p:xfrm>
          <a:off x="189933" y="1928317"/>
          <a:ext cx="11696483" cy="421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latunnisteen paikkamerkki 6">
            <a:extLst>
              <a:ext uri="{FF2B5EF4-FFF2-40B4-BE49-F238E27FC236}">
                <a16:creationId xmlns:a16="http://schemas.microsoft.com/office/drawing/2014/main" id="{825ED9DD-D41F-783A-0E49-D2823FBE8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5792829F-8707-35D7-DC63-A2F540723B34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66BA831-1166-CEB7-5B9D-3613BC144C4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>
            <a:extLst>
              <a:ext uri="{FF2B5EF4-FFF2-40B4-BE49-F238E27FC236}">
                <a16:creationId xmlns:a16="http://schemas.microsoft.com/office/drawing/2014/main" id="{7A8057CF-02EF-E614-94A8-B17EAEE72D9C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13707110-05EC-E228-8AAE-A2A1169AC697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E27C26A1-7C26-21AF-5786-A91BB6BA097A}"/>
              </a:ext>
            </a:extLst>
          </p:cNvPr>
          <p:cNvSpPr/>
          <p:nvPr/>
        </p:nvSpPr>
        <p:spPr>
          <a:xfrm>
            <a:off x="407453" y="1868902"/>
            <a:ext cx="129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Yrityskuvan vahvistuminen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325E86A4-83E1-82E4-1ACC-79B10306C664}"/>
              </a:ext>
            </a:extLst>
          </p:cNvPr>
          <p:cNvSpPr/>
          <p:nvPr/>
        </p:nvSpPr>
        <p:spPr>
          <a:xfrm>
            <a:off x="1703319" y="1868902"/>
            <a:ext cx="1295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Uusien asiakasryhmien tavoittaminen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C784971-72F5-D82D-6FFE-1F4531A6F8A3}"/>
              </a:ext>
            </a:extLst>
          </p:cNvPr>
          <p:cNvSpPr/>
          <p:nvPr/>
        </p:nvSpPr>
        <p:spPr>
          <a:xfrm>
            <a:off x="2943356" y="1868902"/>
            <a:ext cx="129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Asiakaspalvelun parantuminen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269352-6B43-3429-4275-3323C894672D}"/>
              </a:ext>
            </a:extLst>
          </p:cNvPr>
          <p:cNvSpPr/>
          <p:nvPr/>
        </p:nvSpPr>
        <p:spPr>
          <a:xfrm>
            <a:off x="4226937" y="1868902"/>
            <a:ext cx="129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Kannattavuuden parantuminen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D81DEE6E-947E-BC41-CA76-C5A3ABC59DBB}"/>
              </a:ext>
            </a:extLst>
          </p:cNvPr>
          <p:cNvSpPr/>
          <p:nvPr/>
        </p:nvSpPr>
        <p:spPr>
          <a:xfrm>
            <a:off x="5462850" y="1868902"/>
            <a:ext cx="1295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Liiketoiminta-prosessien tehostuminen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B7F22F1-003E-9B62-62E3-E96B385A4068}"/>
              </a:ext>
            </a:extLst>
          </p:cNvPr>
          <p:cNvSpPr/>
          <p:nvPr/>
        </p:nvSpPr>
        <p:spPr>
          <a:xfrm>
            <a:off x="6762840" y="1868902"/>
            <a:ext cx="1295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Yhteistyön tiivistyminen yhteistyö-kumppanien kanssa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B8CAA82F-7ADB-0B6D-E6C2-96D3942B2C5A}"/>
              </a:ext>
            </a:extLst>
          </p:cNvPr>
          <p:cNvSpPr/>
          <p:nvPr/>
        </p:nvSpPr>
        <p:spPr>
          <a:xfrm>
            <a:off x="8010788" y="1868902"/>
            <a:ext cx="1295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Uusien liiketoiminta-mahdollisuuksien luominen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193E7FF8-31CD-5030-DC72-084CA361A872}"/>
              </a:ext>
            </a:extLst>
          </p:cNvPr>
          <p:cNvSpPr/>
          <p:nvPr/>
        </p:nvSpPr>
        <p:spPr>
          <a:xfrm>
            <a:off x="9294369" y="1868902"/>
            <a:ext cx="12958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Tuotekehityksen tehostuminen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84F94AA8-0DE8-2776-463C-4D81C2837077}"/>
              </a:ext>
            </a:extLst>
          </p:cNvPr>
          <p:cNvSpPr/>
          <p:nvPr/>
        </p:nvSpPr>
        <p:spPr>
          <a:xfrm>
            <a:off x="10577950" y="1868902"/>
            <a:ext cx="1295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Liiketoiminnan kansainvälis-</a:t>
            </a:r>
            <a:r>
              <a:rPr lang="fi-FI" sz="1000" b="1" dirty="0" err="1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tyminen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89564192-D3DF-87A4-FC60-D50273107425}"/>
              </a:ext>
            </a:extLst>
          </p:cNvPr>
          <p:cNvSpPr/>
          <p:nvPr/>
        </p:nvSpPr>
        <p:spPr>
          <a:xfrm>
            <a:off x="10198100" y="1526374"/>
            <a:ext cx="123825" cy="123825"/>
          </a:xfrm>
          <a:prstGeom prst="rect">
            <a:avLst/>
          </a:prstGeom>
          <a:solidFill>
            <a:srgbClr val="8AD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02AF0179-425E-A7B0-B88C-2B14552590A4}"/>
              </a:ext>
            </a:extLst>
          </p:cNvPr>
          <p:cNvSpPr/>
          <p:nvPr/>
        </p:nvSpPr>
        <p:spPr>
          <a:xfrm>
            <a:off x="10201275" y="1359921"/>
            <a:ext cx="123825" cy="123825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01B77181-EC8B-4B3B-BEF8-5AE7D4BFC2AA}"/>
              </a:ext>
            </a:extLst>
          </p:cNvPr>
          <p:cNvSpPr/>
          <p:nvPr/>
        </p:nvSpPr>
        <p:spPr>
          <a:xfrm>
            <a:off x="11220450" y="1526374"/>
            <a:ext cx="123825" cy="123825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3D284E8C-7CF2-9B47-C9AC-4C72E14072B6}"/>
              </a:ext>
            </a:extLst>
          </p:cNvPr>
          <p:cNvSpPr/>
          <p:nvPr/>
        </p:nvSpPr>
        <p:spPr>
          <a:xfrm>
            <a:off x="11223625" y="1359921"/>
            <a:ext cx="123825" cy="123825"/>
          </a:xfrm>
          <a:prstGeom prst="rect">
            <a:avLst/>
          </a:prstGeom>
          <a:solidFill>
            <a:srgbClr val="53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A60F59D9-0594-9493-47EF-BC41EDBFF701}"/>
              </a:ext>
            </a:extLst>
          </p:cNvPr>
          <p:cNvSpPr/>
          <p:nvPr/>
        </p:nvSpPr>
        <p:spPr>
          <a:xfrm>
            <a:off x="11344274" y="1296465"/>
            <a:ext cx="847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2023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D06AF76D-F99C-924C-DF71-C5862A62ADE8}"/>
              </a:ext>
            </a:extLst>
          </p:cNvPr>
          <p:cNvSpPr/>
          <p:nvPr/>
        </p:nvSpPr>
        <p:spPr>
          <a:xfrm>
            <a:off x="11344275" y="1461087"/>
            <a:ext cx="847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AEC4B0DE-8474-C0FE-6BD3-8602295944AC}"/>
              </a:ext>
            </a:extLst>
          </p:cNvPr>
          <p:cNvSpPr/>
          <p:nvPr/>
        </p:nvSpPr>
        <p:spPr>
          <a:xfrm>
            <a:off x="10311251" y="1287290"/>
            <a:ext cx="8996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2023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D7ABEAE1-E668-90CB-E9CA-F10E770AC040}"/>
              </a:ext>
            </a:extLst>
          </p:cNvPr>
          <p:cNvSpPr/>
          <p:nvPr/>
        </p:nvSpPr>
        <p:spPr>
          <a:xfrm>
            <a:off x="10311250" y="1451912"/>
            <a:ext cx="9103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D09B3A0E-7CFE-43AF-70D5-8FD59D9E6468}"/>
              </a:ext>
            </a:extLst>
          </p:cNvPr>
          <p:cNvSpPr txBox="1"/>
          <p:nvPr/>
        </p:nvSpPr>
        <p:spPr>
          <a:xfrm>
            <a:off x="413999" y="1266744"/>
            <a:ext cx="9533306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Merkitykseltään suureksi tai kohtalaisen suureksi arvioidut mahdollisuudet</a:t>
            </a:r>
            <a:endParaRPr lang="fi-FI" sz="9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tsikko 5">
            <a:extLst>
              <a:ext uri="{FF2B5EF4-FFF2-40B4-BE49-F238E27FC236}">
                <a16:creationId xmlns:a16="http://schemas.microsoft.com/office/drawing/2014/main" id="{855E923C-4D63-C67B-F887-D123B947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TOIMINNAN DIGITALISOITUMINEN</a:t>
            </a:r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9B50C54C-EC0F-F853-9186-0C8F853FC99B}"/>
              </a:ext>
            </a:extLst>
          </p:cNvPr>
          <p:cNvCxnSpPr>
            <a:cxnSpLocks/>
          </p:cNvCxnSpPr>
          <p:nvPr/>
        </p:nvCxnSpPr>
        <p:spPr>
          <a:xfrm>
            <a:off x="417619" y="1868902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DA3908A0-97AA-AB31-724D-A34E376B48E1}"/>
              </a:ext>
            </a:extLst>
          </p:cNvPr>
          <p:cNvCxnSpPr>
            <a:cxnSpLocks/>
          </p:cNvCxnSpPr>
          <p:nvPr/>
        </p:nvCxnSpPr>
        <p:spPr>
          <a:xfrm>
            <a:off x="1711865" y="1868901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D3709F8E-FF5C-3990-6A30-D8EBEF28FF0D}"/>
              </a:ext>
            </a:extLst>
          </p:cNvPr>
          <p:cNvCxnSpPr>
            <a:cxnSpLocks/>
          </p:cNvCxnSpPr>
          <p:nvPr/>
        </p:nvCxnSpPr>
        <p:spPr>
          <a:xfrm>
            <a:off x="2970275" y="1868900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08882830-54CC-0730-13CA-2FA9CD3EB6A2}"/>
              </a:ext>
            </a:extLst>
          </p:cNvPr>
          <p:cNvCxnSpPr>
            <a:cxnSpLocks/>
          </p:cNvCxnSpPr>
          <p:nvPr/>
        </p:nvCxnSpPr>
        <p:spPr>
          <a:xfrm>
            <a:off x="4239222" y="1868899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C48624B1-9915-4440-961E-E990B7D02578}"/>
              </a:ext>
            </a:extLst>
          </p:cNvPr>
          <p:cNvCxnSpPr>
            <a:cxnSpLocks/>
          </p:cNvCxnSpPr>
          <p:nvPr/>
        </p:nvCxnSpPr>
        <p:spPr>
          <a:xfrm>
            <a:off x="5522803" y="1868898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29100122-C69A-7226-44D3-380BC10381F3}"/>
              </a:ext>
            </a:extLst>
          </p:cNvPr>
          <p:cNvCxnSpPr>
            <a:cxnSpLocks/>
          </p:cNvCxnSpPr>
          <p:nvPr/>
        </p:nvCxnSpPr>
        <p:spPr>
          <a:xfrm>
            <a:off x="6793695" y="1868898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1A9BFF08-3E07-C5DF-B243-D4B0C4FB00D8}"/>
              </a:ext>
            </a:extLst>
          </p:cNvPr>
          <p:cNvCxnSpPr>
            <a:cxnSpLocks/>
          </p:cNvCxnSpPr>
          <p:nvPr/>
        </p:nvCxnSpPr>
        <p:spPr>
          <a:xfrm>
            <a:off x="8048524" y="1868897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8750F4FD-EB51-3D3B-6C6B-0123431D5267}"/>
              </a:ext>
            </a:extLst>
          </p:cNvPr>
          <p:cNvCxnSpPr>
            <a:cxnSpLocks/>
          </p:cNvCxnSpPr>
          <p:nvPr/>
        </p:nvCxnSpPr>
        <p:spPr>
          <a:xfrm>
            <a:off x="9337799" y="1868896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25886345-8576-5B5D-C0DA-8702C124706F}"/>
              </a:ext>
            </a:extLst>
          </p:cNvPr>
          <p:cNvCxnSpPr>
            <a:cxnSpLocks/>
          </p:cNvCxnSpPr>
          <p:nvPr/>
        </p:nvCxnSpPr>
        <p:spPr>
          <a:xfrm>
            <a:off x="10603148" y="1868895"/>
            <a:ext cx="0" cy="4192043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59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PK-YRITYSBAROMETRIN TOTEUTUS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>
              <a:solidFill>
                <a:srgbClr val="FF0000"/>
              </a:solidFill>
            </a:endParaRPr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F0F514C4-E2D1-43BF-9CEE-CB574A070E6E}"/>
              </a:ext>
            </a:extLst>
          </p:cNvPr>
          <p:cNvGrpSpPr/>
          <p:nvPr/>
        </p:nvGrpSpPr>
        <p:grpSpPr>
          <a:xfrm>
            <a:off x="744417" y="1386392"/>
            <a:ext cx="8985278" cy="1107996"/>
            <a:chOff x="620652" y="1488741"/>
            <a:chExt cx="8023959" cy="1107996"/>
          </a:xfrm>
        </p:grpSpPr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2886D6A2-1514-4FFF-A8BB-44EE28536CE8}"/>
                </a:ext>
              </a:extLst>
            </p:cNvPr>
            <p:cNvSpPr txBox="1"/>
            <p:nvPr/>
          </p:nvSpPr>
          <p:spPr>
            <a:xfrm>
              <a:off x="1411239" y="1488741"/>
              <a:ext cx="72333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TUTKIMUKSEN TARKOITUS</a:t>
              </a:r>
            </a:p>
            <a:p>
              <a:r>
                <a:rPr lang="fi-FI" sz="1300" dirty="0"/>
                <a:t>Pk-yritysbarometrissä on selvitetty suomalaisten pk-yritysten mielikuvia yleisestä suhdannekehityksestä ja oman yrityksen taloudellisesta kehityksestä. Lisäksi on tiedusteltu muun muassa yrityksen kasvuun, kansainvälistymiseen ja rahoitukseen liittyvistä tekijöistä. Tutkimuksen on toteuttanut Taloustutkimus Oy Suomen Yrittäjien, Finnvera Oyj:n sekä työ- ja elinkeinoministeriön toimeksiannosta.</a:t>
              </a:r>
            </a:p>
          </p:txBody>
        </p:sp>
        <p:sp>
          <p:nvSpPr>
            <p:cNvPr id="11" name="Ellipsi 10">
              <a:extLst>
                <a:ext uri="{FF2B5EF4-FFF2-40B4-BE49-F238E27FC236}">
                  <a16:creationId xmlns:a16="http://schemas.microsoft.com/office/drawing/2014/main" id="{975EAEB3-9040-4138-BE09-EBC88BB7B319}"/>
                </a:ext>
              </a:extLst>
            </p:cNvPr>
            <p:cNvSpPr/>
            <p:nvPr/>
          </p:nvSpPr>
          <p:spPr>
            <a:xfrm>
              <a:off x="620652" y="1653932"/>
              <a:ext cx="694418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0D1E111D-3FD3-4E40-B4E2-EEC46E2F4797}"/>
              </a:ext>
            </a:extLst>
          </p:cNvPr>
          <p:cNvGrpSpPr/>
          <p:nvPr/>
        </p:nvGrpSpPr>
        <p:grpSpPr>
          <a:xfrm>
            <a:off x="731223" y="2637555"/>
            <a:ext cx="8364965" cy="1107996"/>
            <a:chOff x="763294" y="2517531"/>
            <a:chExt cx="8364965" cy="1107996"/>
          </a:xfrm>
        </p:grpSpPr>
        <p:sp>
          <p:nvSpPr>
            <p:cNvPr id="14" name="Ellipsi 13">
              <a:extLst>
                <a:ext uri="{FF2B5EF4-FFF2-40B4-BE49-F238E27FC236}">
                  <a16:creationId xmlns:a16="http://schemas.microsoft.com/office/drawing/2014/main" id="{507F0F75-F4C0-4017-9412-1310184855D8}"/>
                </a:ext>
              </a:extLst>
            </p:cNvPr>
            <p:cNvSpPr/>
            <p:nvPr/>
          </p:nvSpPr>
          <p:spPr>
            <a:xfrm>
              <a:off x="763294" y="2644756"/>
              <a:ext cx="777613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7B4B50B7-6280-44C4-9194-18C35EF93E82}"/>
                </a:ext>
              </a:extLst>
            </p:cNvPr>
            <p:cNvSpPr txBox="1"/>
            <p:nvPr/>
          </p:nvSpPr>
          <p:spPr>
            <a:xfrm>
              <a:off x="1623505" y="2517531"/>
              <a:ext cx="75047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TUTKIMUKSEN KOHDERYHMÄ JA OTANTA</a:t>
              </a:r>
            </a:p>
            <a:p>
              <a:r>
                <a:rPr lang="fi-FI" sz="1300" dirty="0"/>
                <a:t>Otantalähteenä on käytetty Tilastokeskuksen toimialaluokitusta TOL 2010, </a:t>
              </a:r>
              <a:r>
                <a:rPr lang="fi-FI" sz="1300" dirty="0" err="1"/>
                <a:t>Bisnoden</a:t>
              </a:r>
              <a:r>
                <a:rPr lang="fi-FI" sz="1300" dirty="0"/>
                <a:t> yritysrekisteriä sekä Suomen Yrittäjien jäsenrekisteriä, joista otanta on tehty kiintiöidyllä satunnaisotannalla. Otoksessa on kiintiöity yritysten toimiala, kokoluokka ja sijainti. Vastaajajoukon muodostaa</a:t>
              </a:r>
              <a:r>
                <a:rPr lang="fi-FI" sz="1300" dirty="0">
                  <a:solidFill>
                    <a:srgbClr val="000000"/>
                  </a:solidFill>
                </a:rPr>
                <a:t> 4573</a:t>
              </a:r>
              <a:r>
                <a:rPr lang="fi-FI" sz="1300" dirty="0"/>
                <a:t> kohderyhmän vaatimukset täyttävää pk-yrityksen edustajaa.</a:t>
              </a:r>
            </a:p>
          </p:txBody>
        </p:sp>
      </p:grpSp>
      <p:grpSp>
        <p:nvGrpSpPr>
          <p:cNvPr id="17" name="Ryhmä 16">
            <a:extLst>
              <a:ext uri="{FF2B5EF4-FFF2-40B4-BE49-F238E27FC236}">
                <a16:creationId xmlns:a16="http://schemas.microsoft.com/office/drawing/2014/main" id="{2FCC564A-58B4-49D7-8613-1F2D5D79F295}"/>
              </a:ext>
            </a:extLst>
          </p:cNvPr>
          <p:cNvGrpSpPr/>
          <p:nvPr/>
        </p:nvGrpSpPr>
        <p:grpSpPr>
          <a:xfrm>
            <a:off x="744417" y="3980486"/>
            <a:ext cx="10782997" cy="777614"/>
            <a:chOff x="817321" y="3774039"/>
            <a:chExt cx="10782997" cy="777614"/>
          </a:xfrm>
        </p:grpSpPr>
        <p:sp>
          <p:nvSpPr>
            <p:cNvPr id="18" name="Ellipsi 17">
              <a:extLst>
                <a:ext uri="{FF2B5EF4-FFF2-40B4-BE49-F238E27FC236}">
                  <a16:creationId xmlns:a16="http://schemas.microsoft.com/office/drawing/2014/main" id="{194B0350-459C-4CDC-A03D-DEE76972719B}"/>
                </a:ext>
              </a:extLst>
            </p:cNvPr>
            <p:cNvSpPr/>
            <p:nvPr/>
          </p:nvSpPr>
          <p:spPr>
            <a:xfrm>
              <a:off x="817321" y="3774039"/>
              <a:ext cx="777614" cy="777614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40C27A32-126E-4CF5-92DB-2CE680E96D4D}"/>
                </a:ext>
              </a:extLst>
            </p:cNvPr>
            <p:cNvSpPr txBox="1"/>
            <p:nvPr/>
          </p:nvSpPr>
          <p:spPr>
            <a:xfrm>
              <a:off x="1648338" y="3827228"/>
              <a:ext cx="99519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TIEDONKERUUMENETELMÄ</a:t>
              </a:r>
            </a:p>
            <a:p>
              <a:r>
                <a:rPr lang="fi-FI" sz="13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Tiedonkeruumenetelmänä on käytetty internetkyselyä. </a:t>
              </a:r>
              <a:br>
                <a:rPr lang="fi-FI" sz="13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3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Vastaajat kutsuttiin kyselyyn sähköpostitse tai puhelimitse. </a:t>
              </a: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F6FBBDAB-9D1D-48E0-A32E-67C438FC6930}"/>
              </a:ext>
            </a:extLst>
          </p:cNvPr>
          <p:cNvGrpSpPr/>
          <p:nvPr/>
        </p:nvGrpSpPr>
        <p:grpSpPr>
          <a:xfrm>
            <a:off x="726737" y="5191173"/>
            <a:ext cx="8129181" cy="777614"/>
            <a:chOff x="773804" y="4952677"/>
            <a:chExt cx="8129181" cy="777614"/>
          </a:xfrm>
        </p:grpSpPr>
        <p:sp>
          <p:nvSpPr>
            <p:cNvPr id="22" name="Ellipsi 21">
              <a:extLst>
                <a:ext uri="{FF2B5EF4-FFF2-40B4-BE49-F238E27FC236}">
                  <a16:creationId xmlns:a16="http://schemas.microsoft.com/office/drawing/2014/main" id="{725D9DE9-E6F5-4C8D-ADFB-45B456D66E69}"/>
                </a:ext>
              </a:extLst>
            </p:cNvPr>
            <p:cNvSpPr/>
            <p:nvPr/>
          </p:nvSpPr>
          <p:spPr>
            <a:xfrm>
              <a:off x="773804" y="4952677"/>
              <a:ext cx="777614" cy="777614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505AE6A0-9122-4E62-8861-E332F0D89869}"/>
                </a:ext>
              </a:extLst>
            </p:cNvPr>
            <p:cNvSpPr txBox="1"/>
            <p:nvPr/>
          </p:nvSpPr>
          <p:spPr>
            <a:xfrm>
              <a:off x="1638501" y="5105228"/>
              <a:ext cx="72644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TIEDONKERUUN AJANKOHTA</a:t>
              </a:r>
            </a:p>
            <a:p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Kesäkuu 2023-Heinäkuu 2023.</a:t>
              </a:r>
            </a:p>
          </p:txBody>
        </p:sp>
      </p:grp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>
            <a:extLst>
              <a:ext uri="{FF2B5EF4-FFF2-40B4-BE49-F238E27FC236}">
                <a16:creationId xmlns:a16="http://schemas.microsoft.com/office/drawing/2014/main" id="{4DB858F5-DB8B-436A-8948-B6C8E0D00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830" y="1693180"/>
            <a:ext cx="478837" cy="5210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8B78A1E1-265D-4FD3-B61E-5EB8F8747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382" y="2920550"/>
            <a:ext cx="461385" cy="46138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9D1CE73-4BA7-4162-8971-E9C19F8BCD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30" y="4141847"/>
            <a:ext cx="447937" cy="47353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DDE6125-5273-49AC-B816-10962D193F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9830" y="5397580"/>
            <a:ext cx="397200" cy="36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7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5">
            <a:extLst>
              <a:ext uri="{FF2B5EF4-FFF2-40B4-BE49-F238E27FC236}">
                <a16:creationId xmlns:a16="http://schemas.microsoft.com/office/drawing/2014/main" id="{D7D8F004-3E7E-3230-B1D7-4AE4ABB2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KASVUTAVOITE JA T&amp;K-TOIMINTA</a:t>
            </a:r>
            <a:endParaRPr lang="fi-FI" dirty="0"/>
          </a:p>
        </p:txBody>
      </p:sp>
      <p:sp>
        <p:nvSpPr>
          <p:cNvPr id="3" name="Alatunnisteen paikkamerkki 6">
            <a:extLst>
              <a:ext uri="{FF2B5EF4-FFF2-40B4-BE49-F238E27FC236}">
                <a16:creationId xmlns:a16="http://schemas.microsoft.com/office/drawing/2014/main" id="{F3D6BD71-AA59-14A1-C21B-F4B0B6DB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609A4BF1-73FC-767A-7851-242A426D5026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A6B67B1F-7608-BD6E-0442-D9B121042BB6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orakulmio 5">
            <a:extLst>
              <a:ext uri="{FF2B5EF4-FFF2-40B4-BE49-F238E27FC236}">
                <a16:creationId xmlns:a16="http://schemas.microsoft.com/office/drawing/2014/main" id="{157C7825-70E8-C137-F3D3-041C3CBA73EC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97B28F4-A355-0E4D-BCB5-C1CCDC05DCEC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9B8D943-9F24-1644-638E-FA53E6ABF493}"/>
              </a:ext>
            </a:extLst>
          </p:cNvPr>
          <p:cNvCxnSpPr>
            <a:cxnSpLocks/>
          </p:cNvCxnSpPr>
          <p:nvPr/>
        </p:nvCxnSpPr>
        <p:spPr>
          <a:xfrm>
            <a:off x="6780007" y="1260929"/>
            <a:ext cx="0" cy="47881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41568032-3C95-8A19-1DFB-513E5D3E8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373623"/>
              </p:ext>
            </p:extLst>
          </p:nvPr>
        </p:nvGraphicFramePr>
        <p:xfrm>
          <a:off x="2833800" y="1580225"/>
          <a:ext cx="3568326" cy="442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Suorakulmio 21">
            <a:extLst>
              <a:ext uri="{FF2B5EF4-FFF2-40B4-BE49-F238E27FC236}">
                <a16:creationId xmlns:a16="http://schemas.microsoft.com/office/drawing/2014/main" id="{7AF116A8-3A0C-911C-B5AE-B5315BD9108D}"/>
              </a:ext>
            </a:extLst>
          </p:cNvPr>
          <p:cNvSpPr/>
          <p:nvPr/>
        </p:nvSpPr>
        <p:spPr>
          <a:xfrm>
            <a:off x="419214" y="1225549"/>
            <a:ext cx="6585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KASVUHAKUINEN/PYRKII SÄILYTTÄMÄÄN ASEMAN: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Mikä oli liikevaihdon kasvutavoitteenne vuonna 2022?</a:t>
            </a:r>
          </a:p>
        </p:txBody>
      </p: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623952EB-AE7E-915F-8A88-8691FA4E5F28}"/>
              </a:ext>
            </a:extLst>
          </p:cNvPr>
          <p:cNvGrpSpPr/>
          <p:nvPr/>
        </p:nvGrpSpPr>
        <p:grpSpPr>
          <a:xfrm>
            <a:off x="110561" y="2265118"/>
            <a:ext cx="2740707" cy="3440824"/>
            <a:chOff x="110561" y="2265118"/>
            <a:chExt cx="2740707" cy="3440824"/>
          </a:xfrm>
        </p:grpSpPr>
        <p:sp>
          <p:nvSpPr>
            <p:cNvPr id="23" name="Suorakulmio 22">
              <a:extLst>
                <a:ext uri="{FF2B5EF4-FFF2-40B4-BE49-F238E27FC236}">
                  <a16:creationId xmlns:a16="http://schemas.microsoft.com/office/drawing/2014/main" id="{B715DB81-1DE2-1514-0B4C-83BDEC031290}"/>
                </a:ext>
              </a:extLst>
            </p:cNvPr>
            <p:cNvSpPr/>
            <p:nvPr/>
          </p:nvSpPr>
          <p:spPr>
            <a:xfrm>
              <a:off x="110561" y="3080723"/>
              <a:ext cx="2740707" cy="257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10-19 %</a:t>
              </a:r>
            </a:p>
          </p:txBody>
        </p:sp>
        <p:sp>
          <p:nvSpPr>
            <p:cNvPr id="28" name="Suorakulmio 27">
              <a:extLst>
                <a:ext uri="{FF2B5EF4-FFF2-40B4-BE49-F238E27FC236}">
                  <a16:creationId xmlns:a16="http://schemas.microsoft.com/office/drawing/2014/main" id="{EF4DEFF1-A9EA-9155-F4CD-C04524345EC8}"/>
                </a:ext>
              </a:extLst>
            </p:cNvPr>
            <p:cNvSpPr/>
            <p:nvPr/>
          </p:nvSpPr>
          <p:spPr>
            <a:xfrm>
              <a:off x="110561" y="2265118"/>
              <a:ext cx="2740707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&lt;10 %</a:t>
              </a:r>
            </a:p>
          </p:txBody>
        </p:sp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3CC2D955-5C7B-38FF-F4DD-B341F1F07870}"/>
                </a:ext>
              </a:extLst>
            </p:cNvPr>
            <p:cNvSpPr/>
            <p:nvPr/>
          </p:nvSpPr>
          <p:spPr>
            <a:xfrm>
              <a:off x="110561" y="3896328"/>
              <a:ext cx="2740707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20-29 %</a:t>
              </a:r>
            </a:p>
          </p:txBody>
        </p:sp>
        <p:sp>
          <p:nvSpPr>
            <p:cNvPr id="30" name="Suorakulmio 29">
              <a:extLst>
                <a:ext uri="{FF2B5EF4-FFF2-40B4-BE49-F238E27FC236}">
                  <a16:creationId xmlns:a16="http://schemas.microsoft.com/office/drawing/2014/main" id="{27FE60A3-3B78-4FD1-8C4A-16253A9723D1}"/>
                </a:ext>
              </a:extLst>
            </p:cNvPr>
            <p:cNvSpPr/>
            <p:nvPr/>
          </p:nvSpPr>
          <p:spPr>
            <a:xfrm>
              <a:off x="110561" y="4682529"/>
              <a:ext cx="2740707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30-49 %</a:t>
              </a:r>
            </a:p>
          </p:txBody>
        </p:sp>
        <p:sp>
          <p:nvSpPr>
            <p:cNvPr id="31" name="Suorakulmio 30">
              <a:extLst>
                <a:ext uri="{FF2B5EF4-FFF2-40B4-BE49-F238E27FC236}">
                  <a16:creationId xmlns:a16="http://schemas.microsoft.com/office/drawing/2014/main" id="{A7B9F6B3-E547-61F0-41BA-3C1F76D2D8D2}"/>
                </a:ext>
              </a:extLst>
            </p:cNvPr>
            <p:cNvSpPr/>
            <p:nvPr/>
          </p:nvSpPr>
          <p:spPr>
            <a:xfrm>
              <a:off x="110561" y="5465876"/>
              <a:ext cx="2740707" cy="240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80000"/>
                </a:lnSpc>
                <a:defRPr/>
              </a:pPr>
              <a:r>
                <a:rPr lang="fi-FI" sz="12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&gt;=50 %</a:t>
              </a:r>
            </a:p>
          </p:txBody>
        </p:sp>
      </p:grpSp>
      <p:graphicFrame>
        <p:nvGraphicFramePr>
          <p:cNvPr id="32" name="Kaavio 31">
            <a:extLst>
              <a:ext uri="{FF2B5EF4-FFF2-40B4-BE49-F238E27FC236}">
                <a16:creationId xmlns:a16="http://schemas.microsoft.com/office/drawing/2014/main" id="{F71051AE-D3C4-78C4-6AB1-5C3010120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118624"/>
              </p:ext>
            </p:extLst>
          </p:nvPr>
        </p:nvGraphicFramePr>
        <p:xfrm>
          <a:off x="6951417" y="1871880"/>
          <a:ext cx="5011080" cy="446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Suorakulmio 32">
            <a:extLst>
              <a:ext uri="{FF2B5EF4-FFF2-40B4-BE49-F238E27FC236}">
                <a16:creationId xmlns:a16="http://schemas.microsoft.com/office/drawing/2014/main" id="{9D8A5F26-8BB0-4963-5EC1-1F95A4A9F46F}"/>
              </a:ext>
            </a:extLst>
          </p:cNvPr>
          <p:cNvSpPr/>
          <p:nvPr/>
        </p:nvSpPr>
        <p:spPr>
          <a:xfrm>
            <a:off x="6890097" y="1225549"/>
            <a:ext cx="50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yrityksessänne </a:t>
            </a:r>
            <a:r>
              <a:rPr lang="fi-FI" b="1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t&amp;k-toimintaa</a:t>
            </a: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436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5">
            <a:extLst>
              <a:ext uri="{FF2B5EF4-FFF2-40B4-BE49-F238E27FC236}">
                <a16:creationId xmlns:a16="http://schemas.microsoft.com/office/drawing/2014/main" id="{D7D8F004-3E7E-3230-B1D7-4AE4ABB2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T&amp;K-TOIMINTA JA MENOT SUHTEESSA LIIKEVAIHTOON</a:t>
            </a:r>
            <a:endParaRPr lang="fi-FI" dirty="0"/>
          </a:p>
        </p:txBody>
      </p:sp>
      <p:sp>
        <p:nvSpPr>
          <p:cNvPr id="3" name="Alatunnisteen paikkamerkki 6">
            <a:extLst>
              <a:ext uri="{FF2B5EF4-FFF2-40B4-BE49-F238E27FC236}">
                <a16:creationId xmlns:a16="http://schemas.microsoft.com/office/drawing/2014/main" id="{F3D6BD71-AA59-14A1-C21B-F4B0B6DB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609A4BF1-73FC-767A-7851-242A426D5026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A6B67B1F-7608-BD6E-0442-D9B121042BB6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orakulmio 5">
            <a:extLst>
              <a:ext uri="{FF2B5EF4-FFF2-40B4-BE49-F238E27FC236}">
                <a16:creationId xmlns:a16="http://schemas.microsoft.com/office/drawing/2014/main" id="{157C7825-70E8-C137-F3D3-041C3CBA73EC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97B28F4-A355-0E4D-BCB5-C1CCDC05DCEC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9B8D943-9F24-1644-638E-FA53E6ABF493}"/>
              </a:ext>
            </a:extLst>
          </p:cNvPr>
          <p:cNvCxnSpPr>
            <a:cxnSpLocks/>
          </p:cNvCxnSpPr>
          <p:nvPr/>
        </p:nvCxnSpPr>
        <p:spPr>
          <a:xfrm>
            <a:off x="6096423" y="1260929"/>
            <a:ext cx="0" cy="47881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Kaavio 31">
            <a:extLst>
              <a:ext uri="{FF2B5EF4-FFF2-40B4-BE49-F238E27FC236}">
                <a16:creationId xmlns:a16="http://schemas.microsoft.com/office/drawing/2014/main" id="{F71051AE-D3C4-78C4-6AB1-5C3010120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795518"/>
              </p:ext>
            </p:extLst>
          </p:nvPr>
        </p:nvGraphicFramePr>
        <p:xfrm>
          <a:off x="488455" y="1871880"/>
          <a:ext cx="5011080" cy="446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Suorakulmio 32">
            <a:extLst>
              <a:ext uri="{FF2B5EF4-FFF2-40B4-BE49-F238E27FC236}">
                <a16:creationId xmlns:a16="http://schemas.microsoft.com/office/drawing/2014/main" id="{9D8A5F26-8BB0-4963-5EC1-1F95A4A9F46F}"/>
              </a:ext>
            </a:extLst>
          </p:cNvPr>
          <p:cNvSpPr/>
          <p:nvPr/>
        </p:nvSpPr>
        <p:spPr>
          <a:xfrm>
            <a:off x="427134" y="1225549"/>
            <a:ext cx="552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YRITYKSESSÄ ON T&amp;K-TOIMINTAA: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Miten </a:t>
            </a:r>
            <a:r>
              <a:rPr lang="fi-FI" b="1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t&amp;k-toimintanne</a:t>
            </a: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järjestetty?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F697614-2BFE-FC83-6297-E6098B69801E}"/>
              </a:ext>
            </a:extLst>
          </p:cNvPr>
          <p:cNvSpPr/>
          <p:nvPr/>
        </p:nvSpPr>
        <p:spPr>
          <a:xfrm>
            <a:off x="6323264" y="1225549"/>
            <a:ext cx="552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YRITYKSESSÄ ON T&amp;K-TOIMINTAA: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Kuinka suuret </a:t>
            </a:r>
            <a:r>
              <a:rPr lang="fi-FI" b="1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t&amp;k-menonne</a:t>
            </a: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olivat suhteessa liikevaihtoonne vuonna 2022?</a:t>
            </a: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95695D27-8C2A-A110-42D8-18B55F4EE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186152"/>
              </p:ext>
            </p:extLst>
          </p:nvPr>
        </p:nvGraphicFramePr>
        <p:xfrm>
          <a:off x="8435610" y="1648016"/>
          <a:ext cx="3568326" cy="442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uorakulmio 12">
            <a:extLst>
              <a:ext uri="{FF2B5EF4-FFF2-40B4-BE49-F238E27FC236}">
                <a16:creationId xmlns:a16="http://schemas.microsoft.com/office/drawing/2014/main" id="{BC59D809-5774-969E-069B-AC96D828F1A4}"/>
              </a:ext>
            </a:extLst>
          </p:cNvPr>
          <p:cNvSpPr/>
          <p:nvPr/>
        </p:nvSpPr>
        <p:spPr>
          <a:xfrm>
            <a:off x="6235932" y="2941224"/>
            <a:ext cx="2217146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0.1–0.9 %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69B3820-7083-58C7-2CC9-3AAE9E4F068A}"/>
              </a:ext>
            </a:extLst>
          </p:cNvPr>
          <p:cNvSpPr/>
          <p:nvPr/>
        </p:nvSpPr>
        <p:spPr>
          <a:xfrm>
            <a:off x="6235932" y="2279641"/>
            <a:ext cx="2217146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91D84E3-C450-5060-4423-0D9A3DB0514C}"/>
              </a:ext>
            </a:extLst>
          </p:cNvPr>
          <p:cNvSpPr/>
          <p:nvPr/>
        </p:nvSpPr>
        <p:spPr>
          <a:xfrm>
            <a:off x="6235932" y="3619940"/>
            <a:ext cx="2217146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1–3 %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1DBA070-5AD8-9B5C-CA2E-62D9111975C9}"/>
              </a:ext>
            </a:extLst>
          </p:cNvPr>
          <p:cNvSpPr/>
          <p:nvPr/>
        </p:nvSpPr>
        <p:spPr>
          <a:xfrm>
            <a:off x="6235932" y="4281523"/>
            <a:ext cx="2217146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3.1–5 %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A010B6A-0801-F42C-FFB6-C62C7E365DF6}"/>
              </a:ext>
            </a:extLst>
          </p:cNvPr>
          <p:cNvSpPr/>
          <p:nvPr/>
        </p:nvSpPr>
        <p:spPr>
          <a:xfrm>
            <a:off x="6235932" y="5604691"/>
            <a:ext cx="2217146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osaa sanoa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3F3E66B4-04E2-4D55-A39B-69FF934157B7}"/>
              </a:ext>
            </a:extLst>
          </p:cNvPr>
          <p:cNvSpPr/>
          <p:nvPr/>
        </p:nvSpPr>
        <p:spPr>
          <a:xfrm>
            <a:off x="6235932" y="4943106"/>
            <a:ext cx="2217146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yli 5 %</a:t>
            </a:r>
          </a:p>
        </p:txBody>
      </p:sp>
    </p:spTree>
    <p:extLst>
      <p:ext uri="{BB962C8B-B14F-4D97-AF65-F5344CB8AC3E}">
        <p14:creationId xmlns:p14="http://schemas.microsoft.com/office/powerpoint/2010/main" val="9177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5">
            <a:extLst>
              <a:ext uri="{FF2B5EF4-FFF2-40B4-BE49-F238E27FC236}">
                <a16:creationId xmlns:a16="http://schemas.microsoft.com/office/drawing/2014/main" id="{D7D8F004-3E7E-3230-B1D7-4AE4ABB2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T&amp;K-TOIMINTA JA JULKINEN TUKI</a:t>
            </a:r>
            <a:endParaRPr lang="fi-FI" dirty="0"/>
          </a:p>
        </p:txBody>
      </p:sp>
      <p:sp>
        <p:nvSpPr>
          <p:cNvPr id="3" name="Alatunnisteen paikkamerkki 6">
            <a:extLst>
              <a:ext uri="{FF2B5EF4-FFF2-40B4-BE49-F238E27FC236}">
                <a16:creationId xmlns:a16="http://schemas.microsoft.com/office/drawing/2014/main" id="{F3D6BD71-AA59-14A1-C21B-F4B0B6DB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609A4BF1-73FC-767A-7851-242A426D5026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A6B67B1F-7608-BD6E-0442-D9B121042BB6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orakulmio 5">
            <a:extLst>
              <a:ext uri="{FF2B5EF4-FFF2-40B4-BE49-F238E27FC236}">
                <a16:creationId xmlns:a16="http://schemas.microsoft.com/office/drawing/2014/main" id="{157C7825-70E8-C137-F3D3-041C3CBA73EC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97B28F4-A355-0E4D-BCB5-C1CCDC05DCEC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9B8D943-9F24-1644-638E-FA53E6ABF493}"/>
              </a:ext>
            </a:extLst>
          </p:cNvPr>
          <p:cNvCxnSpPr>
            <a:cxnSpLocks/>
          </p:cNvCxnSpPr>
          <p:nvPr/>
        </p:nvCxnSpPr>
        <p:spPr>
          <a:xfrm>
            <a:off x="6096423" y="1260929"/>
            <a:ext cx="0" cy="47881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orakulmio 32">
            <a:extLst>
              <a:ext uri="{FF2B5EF4-FFF2-40B4-BE49-F238E27FC236}">
                <a16:creationId xmlns:a16="http://schemas.microsoft.com/office/drawing/2014/main" id="{9D8A5F26-8BB0-4963-5EC1-1F95A4A9F46F}"/>
              </a:ext>
            </a:extLst>
          </p:cNvPr>
          <p:cNvSpPr/>
          <p:nvPr/>
        </p:nvSpPr>
        <p:spPr>
          <a:xfrm>
            <a:off x="427134" y="1225549"/>
            <a:ext cx="552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YRITYKSESSÄ ON T&amp;K-TOIMINTAA: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Oletteko hakeneet julkista tukea </a:t>
            </a:r>
            <a:r>
              <a:rPr lang="fi-FI" b="1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t&amp;k-toimintaan</a:t>
            </a: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viimeisen 12 kuukauden aikana?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F697614-2BFE-FC83-6297-E6098B69801E}"/>
              </a:ext>
            </a:extLst>
          </p:cNvPr>
          <p:cNvSpPr/>
          <p:nvPr/>
        </p:nvSpPr>
        <p:spPr>
          <a:xfrm>
            <a:off x="6323264" y="1225549"/>
            <a:ext cx="552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YRITYKSESSÄ ON T&amp;K-TOIMINTAA: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Oletteko saaneet julkista tukea </a:t>
            </a:r>
            <a:r>
              <a:rPr lang="fi-FI" b="1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t&amp;k-toimintaan</a:t>
            </a: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viimeisen 12 kuukauden aikana?</a:t>
            </a:r>
          </a:p>
        </p:txBody>
      </p: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0ADE6281-96A7-3565-56B5-74592C5F9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657551"/>
              </p:ext>
            </p:extLst>
          </p:nvPr>
        </p:nvGraphicFramePr>
        <p:xfrm>
          <a:off x="2506793" y="1914894"/>
          <a:ext cx="3568326" cy="415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uorakulmio 11">
            <a:extLst>
              <a:ext uri="{FF2B5EF4-FFF2-40B4-BE49-F238E27FC236}">
                <a16:creationId xmlns:a16="http://schemas.microsoft.com/office/drawing/2014/main" id="{F455052F-1AA8-9E85-7149-1FF99C445C2D}"/>
              </a:ext>
            </a:extLst>
          </p:cNvPr>
          <p:cNvSpPr/>
          <p:nvPr/>
        </p:nvSpPr>
        <p:spPr>
          <a:xfrm>
            <a:off x="307115" y="3301775"/>
            <a:ext cx="2217146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Finlandista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04B2B779-1C1B-1ABF-E540-5FC4C37278B6}"/>
              </a:ext>
            </a:extLst>
          </p:cNvPr>
          <p:cNvSpPr/>
          <p:nvPr/>
        </p:nvSpPr>
        <p:spPr>
          <a:xfrm>
            <a:off x="307115" y="2412808"/>
            <a:ext cx="22171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Paikallis- tai alueviranomaisilta </a:t>
            </a:r>
            <a:b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(ml. ELY-keskukset)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1D403A81-84F0-8C0E-CE38-B973797E6194}"/>
              </a:ext>
            </a:extLst>
          </p:cNvPr>
          <p:cNvSpPr/>
          <p:nvPr/>
        </p:nvSpPr>
        <p:spPr>
          <a:xfrm>
            <a:off x="307115" y="3906657"/>
            <a:ext cx="22171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Muuta valtion rahoitusta (muut kuin Business Finland)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A629AAFC-9AF4-9488-D1C3-6E7C01264D7A}"/>
              </a:ext>
            </a:extLst>
          </p:cNvPr>
          <p:cNvSpPr/>
          <p:nvPr/>
        </p:nvSpPr>
        <p:spPr>
          <a:xfrm>
            <a:off x="307115" y="4697968"/>
            <a:ext cx="221714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EU:n Horisontti Eurooppa -ohjelmasta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FDD3F1CA-A932-6727-1583-C62A66D6C695}"/>
              </a:ext>
            </a:extLst>
          </p:cNvPr>
          <p:cNvSpPr/>
          <p:nvPr/>
        </p:nvSpPr>
        <p:spPr>
          <a:xfrm>
            <a:off x="307115" y="5453767"/>
            <a:ext cx="221714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Muuta kansainvälistä rahoitusta</a:t>
            </a:r>
          </a:p>
        </p:txBody>
      </p:sp>
      <p:graphicFrame>
        <p:nvGraphicFramePr>
          <p:cNvPr id="26" name="Kaavio 25">
            <a:extLst>
              <a:ext uri="{FF2B5EF4-FFF2-40B4-BE49-F238E27FC236}">
                <a16:creationId xmlns:a16="http://schemas.microsoft.com/office/drawing/2014/main" id="{BB521BA9-36F0-CF63-6EFF-D2137144B1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454807"/>
              </p:ext>
            </p:extLst>
          </p:nvPr>
        </p:nvGraphicFramePr>
        <p:xfrm>
          <a:off x="8375633" y="1920756"/>
          <a:ext cx="3568326" cy="415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uorakulmio 26">
            <a:extLst>
              <a:ext uri="{FF2B5EF4-FFF2-40B4-BE49-F238E27FC236}">
                <a16:creationId xmlns:a16="http://schemas.microsoft.com/office/drawing/2014/main" id="{3B48A6B2-EF03-A86B-BA7D-037B4A9EEEFE}"/>
              </a:ext>
            </a:extLst>
          </p:cNvPr>
          <p:cNvSpPr/>
          <p:nvPr/>
        </p:nvSpPr>
        <p:spPr>
          <a:xfrm>
            <a:off x="6175955" y="3307637"/>
            <a:ext cx="2217146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Finlandista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93FAE936-B95B-9949-8D22-45FECD0A2175}"/>
              </a:ext>
            </a:extLst>
          </p:cNvPr>
          <p:cNvSpPr/>
          <p:nvPr/>
        </p:nvSpPr>
        <p:spPr>
          <a:xfrm>
            <a:off x="6175955" y="2418670"/>
            <a:ext cx="22171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Paikallis- tai alueviranomaisilta </a:t>
            </a:r>
            <a:b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(ml. ELY-keskukset)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F9E18406-6A1C-9909-7847-B435823B2CD9}"/>
              </a:ext>
            </a:extLst>
          </p:cNvPr>
          <p:cNvSpPr/>
          <p:nvPr/>
        </p:nvSpPr>
        <p:spPr>
          <a:xfrm>
            <a:off x="6175955" y="3912519"/>
            <a:ext cx="22171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Muuta valtion rahoitusta (muut kuin Business Finland)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B1BFCCF6-7E4D-688D-F14C-2AD8256F4D20}"/>
              </a:ext>
            </a:extLst>
          </p:cNvPr>
          <p:cNvSpPr/>
          <p:nvPr/>
        </p:nvSpPr>
        <p:spPr>
          <a:xfrm>
            <a:off x="6175955" y="4703830"/>
            <a:ext cx="221714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EU:n Horisontti Eurooppa -ohjelmasta</a:t>
            </a:r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58011FD2-7631-ADCF-1307-8620685CC395}"/>
              </a:ext>
            </a:extLst>
          </p:cNvPr>
          <p:cNvSpPr/>
          <p:nvPr/>
        </p:nvSpPr>
        <p:spPr>
          <a:xfrm>
            <a:off x="6175955" y="5459629"/>
            <a:ext cx="221714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Muuta kansainvälistä rahoitusta</a:t>
            </a:r>
          </a:p>
        </p:txBody>
      </p:sp>
    </p:spTree>
    <p:extLst>
      <p:ext uri="{BB962C8B-B14F-4D97-AF65-F5344CB8AC3E}">
        <p14:creationId xmlns:p14="http://schemas.microsoft.com/office/powerpoint/2010/main" val="2976544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5">
            <a:extLst>
              <a:ext uri="{FF2B5EF4-FFF2-40B4-BE49-F238E27FC236}">
                <a16:creationId xmlns:a16="http://schemas.microsoft.com/office/drawing/2014/main" id="{D7D8F004-3E7E-3230-B1D7-4AE4ABB2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T&amp;K-TOIMINNAN KEHITYS</a:t>
            </a:r>
            <a:endParaRPr lang="fi-FI" dirty="0"/>
          </a:p>
        </p:txBody>
      </p:sp>
      <p:sp>
        <p:nvSpPr>
          <p:cNvPr id="3" name="Alatunnisteen paikkamerkki 6">
            <a:extLst>
              <a:ext uri="{FF2B5EF4-FFF2-40B4-BE49-F238E27FC236}">
                <a16:creationId xmlns:a16="http://schemas.microsoft.com/office/drawing/2014/main" id="{F3D6BD71-AA59-14A1-C21B-F4B0B6DB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609A4BF1-73FC-767A-7851-242A426D5026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A6B67B1F-7608-BD6E-0442-D9B121042BB6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orakulmio 5">
            <a:extLst>
              <a:ext uri="{FF2B5EF4-FFF2-40B4-BE49-F238E27FC236}">
                <a16:creationId xmlns:a16="http://schemas.microsoft.com/office/drawing/2014/main" id="{157C7825-70E8-C137-F3D3-041C3CBA73EC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97B28F4-A355-0E4D-BCB5-C1CCDC05DCEC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9B8D943-9F24-1644-638E-FA53E6ABF493}"/>
              </a:ext>
            </a:extLst>
          </p:cNvPr>
          <p:cNvCxnSpPr>
            <a:cxnSpLocks/>
          </p:cNvCxnSpPr>
          <p:nvPr/>
        </p:nvCxnSpPr>
        <p:spPr>
          <a:xfrm>
            <a:off x="6096423" y="1260929"/>
            <a:ext cx="0" cy="47881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Kaavio 31">
            <a:extLst>
              <a:ext uri="{FF2B5EF4-FFF2-40B4-BE49-F238E27FC236}">
                <a16:creationId xmlns:a16="http://schemas.microsoft.com/office/drawing/2014/main" id="{F71051AE-D3C4-78C4-6AB1-5C3010120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282421"/>
              </p:ext>
            </p:extLst>
          </p:nvPr>
        </p:nvGraphicFramePr>
        <p:xfrm>
          <a:off x="488455" y="1871880"/>
          <a:ext cx="5011080" cy="446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Suorakulmio 32">
            <a:extLst>
              <a:ext uri="{FF2B5EF4-FFF2-40B4-BE49-F238E27FC236}">
                <a16:creationId xmlns:a16="http://schemas.microsoft.com/office/drawing/2014/main" id="{9D8A5F26-8BB0-4963-5EC1-1F95A4A9F46F}"/>
              </a:ext>
            </a:extLst>
          </p:cNvPr>
          <p:cNvSpPr/>
          <p:nvPr/>
        </p:nvSpPr>
        <p:spPr>
          <a:xfrm>
            <a:off x="427134" y="1225549"/>
            <a:ext cx="552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Aiotteko lisätä </a:t>
            </a:r>
            <a:r>
              <a:rPr lang="fi-FI" b="1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t&amp;k-toimintaanne</a:t>
            </a: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vuonna 2023 suhteessa vuoteen 2022?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F697614-2BFE-FC83-6297-E6098B69801E}"/>
              </a:ext>
            </a:extLst>
          </p:cNvPr>
          <p:cNvSpPr/>
          <p:nvPr/>
        </p:nvSpPr>
        <p:spPr>
          <a:xfrm>
            <a:off x="6323264" y="1225549"/>
            <a:ext cx="552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Aiotteko hakea julkista tukea </a:t>
            </a:r>
            <a:r>
              <a:rPr lang="fi-FI" b="1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t&amp;k-toimintaan</a:t>
            </a: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seuraavan 12 kuukauden aikana?</a:t>
            </a: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95695D27-8C2A-A110-42D8-18B55F4EE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667395"/>
              </p:ext>
            </p:extLst>
          </p:nvPr>
        </p:nvGraphicFramePr>
        <p:xfrm>
          <a:off x="8435610" y="1648016"/>
          <a:ext cx="3568326" cy="442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uorakulmio 12">
            <a:extLst>
              <a:ext uri="{FF2B5EF4-FFF2-40B4-BE49-F238E27FC236}">
                <a16:creationId xmlns:a16="http://schemas.microsoft.com/office/drawing/2014/main" id="{BC59D809-5774-969E-069B-AC96D828F1A4}"/>
              </a:ext>
            </a:extLst>
          </p:cNvPr>
          <p:cNvSpPr/>
          <p:nvPr/>
        </p:nvSpPr>
        <p:spPr>
          <a:xfrm>
            <a:off x="6235932" y="2941224"/>
            <a:ext cx="2217146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Finlandista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69B3820-7083-58C7-2CC9-3AAE9E4F068A}"/>
              </a:ext>
            </a:extLst>
          </p:cNvPr>
          <p:cNvSpPr/>
          <p:nvPr/>
        </p:nvSpPr>
        <p:spPr>
          <a:xfrm>
            <a:off x="6235932" y="2146475"/>
            <a:ext cx="22171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Paikallis- tai alueviranomaisilta (ml. ELY-keskukset)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791D84E3-C450-5060-4423-0D9A3DB0514C}"/>
              </a:ext>
            </a:extLst>
          </p:cNvPr>
          <p:cNvSpPr/>
          <p:nvPr/>
        </p:nvSpPr>
        <p:spPr>
          <a:xfrm>
            <a:off x="6235932" y="3469020"/>
            <a:ext cx="22171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Muuta valtion rahoitusta (muut kuin Business Finland)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1DBA070-5AD8-9B5C-CA2E-62D9111975C9}"/>
              </a:ext>
            </a:extLst>
          </p:cNvPr>
          <p:cNvSpPr/>
          <p:nvPr/>
        </p:nvSpPr>
        <p:spPr>
          <a:xfrm>
            <a:off x="6235932" y="4210499"/>
            <a:ext cx="221714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EU:n Horisontti Eurooppa -ohjelmasta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A010B6A-0801-F42C-FFB6-C62C7E365DF6}"/>
              </a:ext>
            </a:extLst>
          </p:cNvPr>
          <p:cNvSpPr/>
          <p:nvPr/>
        </p:nvSpPr>
        <p:spPr>
          <a:xfrm>
            <a:off x="6235932" y="5604691"/>
            <a:ext cx="2217146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mitään näistä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3F3E66B4-04E2-4D55-A39B-69FF934157B7}"/>
              </a:ext>
            </a:extLst>
          </p:cNvPr>
          <p:cNvSpPr/>
          <p:nvPr/>
        </p:nvSpPr>
        <p:spPr>
          <a:xfrm>
            <a:off x="6235932" y="4889838"/>
            <a:ext cx="221714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Muuta kansainvälistä rahoitusta</a:t>
            </a:r>
          </a:p>
        </p:txBody>
      </p:sp>
    </p:spTree>
    <p:extLst>
      <p:ext uri="{BB962C8B-B14F-4D97-AF65-F5344CB8AC3E}">
        <p14:creationId xmlns:p14="http://schemas.microsoft.com/office/powerpoint/2010/main" val="2146402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5">
            <a:extLst>
              <a:ext uri="{FF2B5EF4-FFF2-40B4-BE49-F238E27FC236}">
                <a16:creationId xmlns:a16="http://schemas.microsoft.com/office/drawing/2014/main" id="{D7D8F004-3E7E-3230-B1D7-4AE4ABB2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T&amp;K-TOIMINTA JA VEROTUS</a:t>
            </a:r>
            <a:endParaRPr lang="fi-FI" dirty="0"/>
          </a:p>
        </p:txBody>
      </p:sp>
      <p:sp>
        <p:nvSpPr>
          <p:cNvPr id="3" name="Alatunnisteen paikkamerkki 6">
            <a:extLst>
              <a:ext uri="{FF2B5EF4-FFF2-40B4-BE49-F238E27FC236}">
                <a16:creationId xmlns:a16="http://schemas.microsoft.com/office/drawing/2014/main" id="{F3D6BD71-AA59-14A1-C21B-F4B0B6DB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609A4BF1-73FC-767A-7851-242A426D5026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A6B67B1F-7608-BD6E-0442-D9B121042BB6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orakulmio 5">
            <a:extLst>
              <a:ext uri="{FF2B5EF4-FFF2-40B4-BE49-F238E27FC236}">
                <a16:creationId xmlns:a16="http://schemas.microsoft.com/office/drawing/2014/main" id="{157C7825-70E8-C137-F3D3-041C3CBA73EC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97B28F4-A355-0E4D-BCB5-C1CCDC05DCEC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Kaavio 31">
            <a:extLst>
              <a:ext uri="{FF2B5EF4-FFF2-40B4-BE49-F238E27FC236}">
                <a16:creationId xmlns:a16="http://schemas.microsoft.com/office/drawing/2014/main" id="{F71051AE-D3C4-78C4-6AB1-5C3010120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11438"/>
              </p:ext>
            </p:extLst>
          </p:nvPr>
        </p:nvGraphicFramePr>
        <p:xfrm>
          <a:off x="488454" y="1871880"/>
          <a:ext cx="7226241" cy="446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Suorakulmio 32">
            <a:extLst>
              <a:ext uri="{FF2B5EF4-FFF2-40B4-BE49-F238E27FC236}">
                <a16:creationId xmlns:a16="http://schemas.microsoft.com/office/drawing/2014/main" id="{9D8A5F26-8BB0-4963-5EC1-1F95A4A9F46F}"/>
              </a:ext>
            </a:extLst>
          </p:cNvPr>
          <p:cNvSpPr/>
          <p:nvPr/>
        </p:nvSpPr>
        <p:spPr>
          <a:xfrm>
            <a:off x="427134" y="1225549"/>
            <a:ext cx="552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Oletteko hyödyntäneet tai aiotteko hyödyntää </a:t>
            </a:r>
            <a:r>
              <a:rPr lang="fi-FI" b="1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t&amp;k-toiminnan</a:t>
            </a: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lisävähennyksiä verotuksessa?</a:t>
            </a:r>
          </a:p>
        </p:txBody>
      </p:sp>
    </p:spTree>
    <p:extLst>
      <p:ext uri="{BB962C8B-B14F-4D97-AF65-F5344CB8AC3E}">
        <p14:creationId xmlns:p14="http://schemas.microsoft.com/office/powerpoint/2010/main" val="3641303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5">
            <a:extLst>
              <a:ext uri="{FF2B5EF4-FFF2-40B4-BE49-F238E27FC236}">
                <a16:creationId xmlns:a16="http://schemas.microsoft.com/office/drawing/2014/main" id="{D7D8F004-3E7E-3230-B1D7-4AE4ABB2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TOIMET JA KEHITTÄMISTARPEET</a:t>
            </a:r>
            <a:endParaRPr lang="fi-FI" dirty="0"/>
          </a:p>
        </p:txBody>
      </p:sp>
      <p:sp>
        <p:nvSpPr>
          <p:cNvPr id="3" name="Alatunnisteen paikkamerkki 6">
            <a:extLst>
              <a:ext uri="{FF2B5EF4-FFF2-40B4-BE49-F238E27FC236}">
                <a16:creationId xmlns:a16="http://schemas.microsoft.com/office/drawing/2014/main" id="{F3D6BD71-AA59-14A1-C21B-F4B0B6DB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609A4BF1-73FC-767A-7851-242A426D5026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A6B67B1F-7608-BD6E-0442-D9B121042BB6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orakulmio 5">
            <a:extLst>
              <a:ext uri="{FF2B5EF4-FFF2-40B4-BE49-F238E27FC236}">
                <a16:creationId xmlns:a16="http://schemas.microsoft.com/office/drawing/2014/main" id="{157C7825-70E8-C137-F3D3-041C3CBA73EC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97B28F4-A355-0E4D-BCB5-C1CCDC05DCEC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9B8D943-9F24-1644-638E-FA53E6ABF493}"/>
              </a:ext>
            </a:extLst>
          </p:cNvPr>
          <p:cNvCxnSpPr>
            <a:cxnSpLocks/>
          </p:cNvCxnSpPr>
          <p:nvPr/>
        </p:nvCxnSpPr>
        <p:spPr>
          <a:xfrm>
            <a:off x="6096423" y="1260929"/>
            <a:ext cx="0" cy="47881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orakulmio 32">
            <a:extLst>
              <a:ext uri="{FF2B5EF4-FFF2-40B4-BE49-F238E27FC236}">
                <a16:creationId xmlns:a16="http://schemas.microsoft.com/office/drawing/2014/main" id="{9D8A5F26-8BB0-4963-5EC1-1F95A4A9F46F}"/>
              </a:ext>
            </a:extLst>
          </p:cNvPr>
          <p:cNvSpPr/>
          <p:nvPr/>
        </p:nvSpPr>
        <p:spPr>
          <a:xfrm>
            <a:off x="427134" y="1225549"/>
            <a:ext cx="552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yrityksenne viimeisten 12 kk aikana tehnyt seuraavia toimia?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F697614-2BFE-FC83-6297-E6098B69801E}"/>
              </a:ext>
            </a:extLst>
          </p:cNvPr>
          <p:cNvSpPr/>
          <p:nvPr/>
        </p:nvSpPr>
        <p:spPr>
          <a:xfrm>
            <a:off x="6323264" y="1225549"/>
            <a:ext cx="552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Millä osaamisalueilla on innovaatiotoimintanne kannalta eniten kehittämistarvetta?</a:t>
            </a:r>
          </a:p>
        </p:txBody>
      </p: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0ADE6281-96A7-3565-56B5-74592C5F9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733710"/>
              </p:ext>
            </p:extLst>
          </p:nvPr>
        </p:nvGraphicFramePr>
        <p:xfrm>
          <a:off x="2890609" y="1402674"/>
          <a:ext cx="3184509" cy="466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Suorakulmio 19">
            <a:extLst>
              <a:ext uri="{FF2B5EF4-FFF2-40B4-BE49-F238E27FC236}">
                <a16:creationId xmlns:a16="http://schemas.microsoft.com/office/drawing/2014/main" id="{1D403A81-84F0-8C0E-CE38-B973797E6194}"/>
              </a:ext>
            </a:extLst>
          </p:cNvPr>
          <p:cNvSpPr/>
          <p:nvPr/>
        </p:nvSpPr>
        <p:spPr>
          <a:xfrm>
            <a:off x="23915" y="3972650"/>
            <a:ext cx="28227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Lanseerannut uusia tuotteita tai palveluita</a:t>
            </a: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A629AAFC-9AF4-9488-D1C3-6E7C01264D7A}"/>
              </a:ext>
            </a:extLst>
          </p:cNvPr>
          <p:cNvSpPr/>
          <p:nvPr/>
        </p:nvSpPr>
        <p:spPr>
          <a:xfrm>
            <a:off x="23915" y="4877450"/>
            <a:ext cx="282271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Laajentunut uusille markkinoille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FDD3F1CA-A932-6727-1583-C62A66D6C695}"/>
              </a:ext>
            </a:extLst>
          </p:cNvPr>
          <p:cNvSpPr/>
          <p:nvPr/>
        </p:nvSpPr>
        <p:spPr>
          <a:xfrm>
            <a:off x="23915" y="5657955"/>
            <a:ext cx="28227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Laajentanut toimintaa uusille toimialoille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7F4E623-3BE2-9F83-69A3-D83EDEDE0B9A}"/>
              </a:ext>
            </a:extLst>
          </p:cNvPr>
          <p:cNvSpPr/>
          <p:nvPr/>
        </p:nvSpPr>
        <p:spPr>
          <a:xfrm>
            <a:off x="23915" y="3613469"/>
            <a:ext cx="282271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Palkannut uutta henkilöstöä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6BFA190-2B72-217C-1B8A-C1CB916CCDE3}"/>
              </a:ext>
            </a:extLst>
          </p:cNvPr>
          <p:cNvSpPr/>
          <p:nvPr/>
        </p:nvSpPr>
        <p:spPr>
          <a:xfrm>
            <a:off x="23915" y="4402855"/>
            <a:ext cx="28227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Ottanut käyttöön uusia teknologioita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B933C6DC-DDD8-DC99-5A25-E98402C14161}"/>
              </a:ext>
            </a:extLst>
          </p:cNvPr>
          <p:cNvSpPr/>
          <p:nvPr/>
        </p:nvSpPr>
        <p:spPr>
          <a:xfrm>
            <a:off x="23915" y="5245509"/>
            <a:ext cx="28227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Ottanut käyttöön uusia liiketoimintamalleja</a:t>
            </a:r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24D67DFF-D518-A0DA-578A-872D9B4F6A89}"/>
              </a:ext>
            </a:extLst>
          </p:cNvPr>
          <p:cNvSpPr/>
          <p:nvPr/>
        </p:nvSpPr>
        <p:spPr>
          <a:xfrm>
            <a:off x="23915" y="2348018"/>
            <a:ext cx="282271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Kouluttanut henkilöstöä</a:t>
            </a:r>
          </a:p>
        </p:txBody>
      </p:sp>
      <p:sp>
        <p:nvSpPr>
          <p:cNvPr id="42" name="Suorakulmio 41">
            <a:extLst>
              <a:ext uri="{FF2B5EF4-FFF2-40B4-BE49-F238E27FC236}">
                <a16:creationId xmlns:a16="http://schemas.microsoft.com/office/drawing/2014/main" id="{4EF2235C-FDCC-299E-2774-F8EA31EFAC71}"/>
              </a:ext>
            </a:extLst>
          </p:cNvPr>
          <p:cNvSpPr/>
          <p:nvPr/>
        </p:nvSpPr>
        <p:spPr>
          <a:xfrm>
            <a:off x="23915" y="3128526"/>
            <a:ext cx="28227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Organisoinut työtä uudella tavalla mm. toimintatapoja kehittämällä</a:t>
            </a:r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A3CA8757-0E8A-A80B-0BA7-7DBD7051828D}"/>
              </a:ext>
            </a:extLst>
          </p:cNvPr>
          <p:cNvSpPr/>
          <p:nvPr/>
        </p:nvSpPr>
        <p:spPr>
          <a:xfrm>
            <a:off x="23915" y="1926691"/>
            <a:ext cx="282271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Investoinut koneisiin tai laitteisiin</a:t>
            </a:r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65DEB8F5-6069-30A9-C32F-D17FFB3CAF0C}"/>
              </a:ext>
            </a:extLst>
          </p:cNvPr>
          <p:cNvSpPr/>
          <p:nvPr/>
        </p:nvSpPr>
        <p:spPr>
          <a:xfrm>
            <a:off x="23915" y="2627301"/>
            <a:ext cx="282271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Investoinut ohjelmistoihin, tietojärjestelmiin tai muuhun liiketoiminnan digitalisaatioon</a:t>
            </a:r>
          </a:p>
        </p:txBody>
      </p:sp>
      <p:graphicFrame>
        <p:nvGraphicFramePr>
          <p:cNvPr id="45" name="Kaavio 44">
            <a:extLst>
              <a:ext uri="{FF2B5EF4-FFF2-40B4-BE49-F238E27FC236}">
                <a16:creationId xmlns:a16="http://schemas.microsoft.com/office/drawing/2014/main" id="{F8C2C4F9-A597-E9B0-7960-B553E81DA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301173"/>
              </p:ext>
            </p:extLst>
          </p:nvPr>
        </p:nvGraphicFramePr>
        <p:xfrm>
          <a:off x="8986014" y="1400443"/>
          <a:ext cx="3184509" cy="4667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Suorakulmio 45">
            <a:extLst>
              <a:ext uri="{FF2B5EF4-FFF2-40B4-BE49-F238E27FC236}">
                <a16:creationId xmlns:a16="http://schemas.microsoft.com/office/drawing/2014/main" id="{5385FC75-D069-359C-A869-6DDAB7E76594}"/>
              </a:ext>
            </a:extLst>
          </p:cNvPr>
          <p:cNvSpPr/>
          <p:nvPr/>
        </p:nvSpPr>
        <p:spPr>
          <a:xfrm>
            <a:off x="6119320" y="4294234"/>
            <a:ext cx="282271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Asiakaslähtöinen </a:t>
            </a:r>
            <a:r>
              <a:rPr lang="fi-FI" sz="1200" b="1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tki</a:t>
            </a: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-toiminta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4400F8A4-5ED3-1FA1-7EAE-A3FE6F7FA398}"/>
              </a:ext>
            </a:extLst>
          </p:cNvPr>
          <p:cNvSpPr/>
          <p:nvPr/>
        </p:nvSpPr>
        <p:spPr>
          <a:xfrm>
            <a:off x="6119320" y="5169344"/>
            <a:ext cx="28227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Vähähiilisten ratkaisujen kehittäminen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0CB3FE81-6580-224C-4201-404641698FEA}"/>
              </a:ext>
            </a:extLst>
          </p:cNvPr>
          <p:cNvSpPr/>
          <p:nvPr/>
        </p:nvSpPr>
        <p:spPr>
          <a:xfrm>
            <a:off x="6119320" y="5637970"/>
            <a:ext cx="28227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Aineettomien oikeuksien hallinta ja hyödyntäminen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A238A18F-0312-5C20-C2F9-17D843189FD4}"/>
              </a:ext>
            </a:extLst>
          </p:cNvPr>
          <p:cNvSpPr/>
          <p:nvPr/>
        </p:nvSpPr>
        <p:spPr>
          <a:xfrm>
            <a:off x="6119320" y="3763460"/>
            <a:ext cx="28227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 err="1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T&amp;k</a:t>
            </a: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teknologian kehittäminen ja hyödyntäminen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38252322-2BC8-AA00-73BC-75AEE52D9C3D}"/>
              </a:ext>
            </a:extLst>
          </p:cNvPr>
          <p:cNvSpPr/>
          <p:nvPr/>
        </p:nvSpPr>
        <p:spPr>
          <a:xfrm>
            <a:off x="6119320" y="4691838"/>
            <a:ext cx="28227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Innovaatiotoiminnan johtaminen ja organisointi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D4BABA4D-B7A2-24AC-5D85-DD577A14683E}"/>
              </a:ext>
            </a:extLst>
          </p:cNvPr>
          <p:cNvSpPr/>
          <p:nvPr/>
        </p:nvSpPr>
        <p:spPr>
          <a:xfrm>
            <a:off x="6119320" y="2357576"/>
            <a:ext cx="28227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Liiketoimintaosaaminen, uudet liiketoimintamallit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22F2EA0E-3A94-ABE8-C77C-4E89597A8A14}"/>
              </a:ext>
            </a:extLst>
          </p:cNvPr>
          <p:cNvSpPr/>
          <p:nvPr/>
        </p:nvSpPr>
        <p:spPr>
          <a:xfrm>
            <a:off x="6119320" y="3356978"/>
            <a:ext cx="282271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Luovan työn osaaminen</a:t>
            </a: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C2768D9B-BBAC-ADEB-D7FB-FA35DEE55FFC}"/>
              </a:ext>
            </a:extLst>
          </p:cNvPr>
          <p:cNvSpPr/>
          <p:nvPr/>
        </p:nvSpPr>
        <p:spPr>
          <a:xfrm>
            <a:off x="6119320" y="1951094"/>
            <a:ext cx="282271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Yhteistyö- ja verkosto-osaaminen</a:t>
            </a: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6DD6E946-5992-4399-684A-7D809414F2DD}"/>
              </a:ext>
            </a:extLst>
          </p:cNvPr>
          <p:cNvSpPr/>
          <p:nvPr/>
        </p:nvSpPr>
        <p:spPr>
          <a:xfrm>
            <a:off x="6119320" y="2817326"/>
            <a:ext cx="282271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Digitalisaation ja datan hyödyntäminen</a:t>
            </a:r>
          </a:p>
        </p:txBody>
      </p:sp>
    </p:spTree>
    <p:extLst>
      <p:ext uri="{BB962C8B-B14F-4D97-AF65-F5344CB8AC3E}">
        <p14:creationId xmlns:p14="http://schemas.microsoft.com/office/powerpoint/2010/main" val="3721503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5">
            <a:extLst>
              <a:ext uri="{FF2B5EF4-FFF2-40B4-BE49-F238E27FC236}">
                <a16:creationId xmlns:a16="http://schemas.microsoft.com/office/drawing/2014/main" id="{D7D8F004-3E7E-3230-B1D7-4AE4ABB2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VENÄJÄN HYÖKKÄYS UKRAINAAN</a:t>
            </a:r>
            <a:endParaRPr lang="fi-FI" dirty="0"/>
          </a:p>
        </p:txBody>
      </p:sp>
      <p:sp>
        <p:nvSpPr>
          <p:cNvPr id="3" name="Alatunnisteen paikkamerkki 6">
            <a:extLst>
              <a:ext uri="{FF2B5EF4-FFF2-40B4-BE49-F238E27FC236}">
                <a16:creationId xmlns:a16="http://schemas.microsoft.com/office/drawing/2014/main" id="{F3D6BD71-AA59-14A1-C21B-F4B0B6DB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4" name="Suora yhdysviiva 3">
            <a:extLst>
              <a:ext uri="{FF2B5EF4-FFF2-40B4-BE49-F238E27FC236}">
                <a16:creationId xmlns:a16="http://schemas.microsoft.com/office/drawing/2014/main" id="{609A4BF1-73FC-767A-7851-242A426D5026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A6B67B1F-7608-BD6E-0442-D9B121042BB6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orakulmio 5">
            <a:extLst>
              <a:ext uri="{FF2B5EF4-FFF2-40B4-BE49-F238E27FC236}">
                <a16:creationId xmlns:a16="http://schemas.microsoft.com/office/drawing/2014/main" id="{157C7825-70E8-C137-F3D3-041C3CBA73EC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897B28F4-A355-0E4D-BCB5-C1CCDC05DCEC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69B8D943-9F24-1644-638E-FA53E6ABF493}"/>
              </a:ext>
            </a:extLst>
          </p:cNvPr>
          <p:cNvCxnSpPr>
            <a:cxnSpLocks/>
          </p:cNvCxnSpPr>
          <p:nvPr/>
        </p:nvCxnSpPr>
        <p:spPr>
          <a:xfrm>
            <a:off x="6096423" y="1260929"/>
            <a:ext cx="0" cy="478811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orakulmio 32">
            <a:extLst>
              <a:ext uri="{FF2B5EF4-FFF2-40B4-BE49-F238E27FC236}">
                <a16:creationId xmlns:a16="http://schemas.microsoft.com/office/drawing/2014/main" id="{9D8A5F26-8BB0-4963-5EC1-1F95A4A9F46F}"/>
              </a:ext>
            </a:extLst>
          </p:cNvPr>
          <p:cNvSpPr/>
          <p:nvPr/>
        </p:nvSpPr>
        <p:spPr>
          <a:xfrm>
            <a:off x="427134" y="1225549"/>
            <a:ext cx="5529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Venäjän hyökkäys Ukrainaan vaikuttanut yrityksenne liiketoimintaan ja / tai tuotantoon?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F697614-2BFE-FC83-6297-E6098B69801E}"/>
              </a:ext>
            </a:extLst>
          </p:cNvPr>
          <p:cNvSpPr/>
          <p:nvPr/>
        </p:nvSpPr>
        <p:spPr>
          <a:xfrm>
            <a:off x="6323264" y="1225549"/>
            <a:ext cx="55297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VAIKUTTANUT KIELTEISESTI:</a:t>
            </a:r>
            <a:br>
              <a:rPr lang="fi-FI" sz="6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600" b="1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Mihin kielteiset vaikutukset liiketoiminnassa / tuotannossa ovat kohdistuneet?</a:t>
            </a:r>
          </a:p>
        </p:txBody>
      </p:sp>
      <p:graphicFrame>
        <p:nvGraphicFramePr>
          <p:cNvPr id="45" name="Kaavio 44">
            <a:extLst>
              <a:ext uri="{FF2B5EF4-FFF2-40B4-BE49-F238E27FC236}">
                <a16:creationId xmlns:a16="http://schemas.microsoft.com/office/drawing/2014/main" id="{F8C2C4F9-A597-E9B0-7960-B553E81DA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360944"/>
              </p:ext>
            </p:extLst>
          </p:nvPr>
        </p:nvGraphicFramePr>
        <p:xfrm>
          <a:off x="8986014" y="1723063"/>
          <a:ext cx="3184509" cy="434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Suorakulmio 51">
            <a:extLst>
              <a:ext uri="{FF2B5EF4-FFF2-40B4-BE49-F238E27FC236}">
                <a16:creationId xmlns:a16="http://schemas.microsoft.com/office/drawing/2014/main" id="{D4BABA4D-B7A2-24AC-5D85-DD577A14683E}"/>
              </a:ext>
            </a:extLst>
          </p:cNvPr>
          <p:cNvSpPr/>
          <p:nvPr/>
        </p:nvSpPr>
        <p:spPr>
          <a:xfrm>
            <a:off x="6119320" y="2198298"/>
            <a:ext cx="2822714" cy="39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Kysyntä markkinoilla on heikentynyt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22F2EA0E-3A94-ABE8-C77C-4E89597A8A14}"/>
              </a:ext>
            </a:extLst>
          </p:cNvPr>
          <p:cNvSpPr/>
          <p:nvPr/>
        </p:nvSpPr>
        <p:spPr>
          <a:xfrm>
            <a:off x="6119320" y="3244892"/>
            <a:ext cx="2822714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Tuotantokustannuksiin</a:t>
            </a: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6DD6E946-5992-4399-684A-7D809414F2DD}"/>
              </a:ext>
            </a:extLst>
          </p:cNvPr>
          <p:cNvSpPr/>
          <p:nvPr/>
        </p:nvSpPr>
        <p:spPr>
          <a:xfrm>
            <a:off x="6119320" y="2687543"/>
            <a:ext cx="2822714" cy="39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Yleinen epävarmuus on vähentänyt investointeja tai investointiaikeita</a:t>
            </a: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97997928-137E-A20A-0C9D-577A3BE21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088953"/>
              </p:ext>
            </p:extLst>
          </p:nvPr>
        </p:nvGraphicFramePr>
        <p:xfrm>
          <a:off x="475320" y="1847809"/>
          <a:ext cx="5011080" cy="4467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uorakulmio 11">
            <a:extLst>
              <a:ext uri="{FF2B5EF4-FFF2-40B4-BE49-F238E27FC236}">
                <a16:creationId xmlns:a16="http://schemas.microsoft.com/office/drawing/2014/main" id="{577C9A1D-0791-9169-3BB5-A8702A439A0F}"/>
              </a:ext>
            </a:extLst>
          </p:cNvPr>
          <p:cNvSpPr/>
          <p:nvPr/>
        </p:nvSpPr>
        <p:spPr>
          <a:xfrm>
            <a:off x="10198100" y="1526374"/>
            <a:ext cx="123825" cy="123825"/>
          </a:xfrm>
          <a:prstGeom prst="rect">
            <a:avLst/>
          </a:prstGeom>
          <a:solidFill>
            <a:srgbClr val="8AD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DDB76176-8A9E-FAAE-AE27-3A8806AF07E0}"/>
              </a:ext>
            </a:extLst>
          </p:cNvPr>
          <p:cNvSpPr/>
          <p:nvPr/>
        </p:nvSpPr>
        <p:spPr>
          <a:xfrm>
            <a:off x="10201275" y="1359921"/>
            <a:ext cx="123825" cy="123825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0344C5E-17D6-2558-C638-4D4874E7AB11}"/>
              </a:ext>
            </a:extLst>
          </p:cNvPr>
          <p:cNvSpPr/>
          <p:nvPr/>
        </p:nvSpPr>
        <p:spPr>
          <a:xfrm>
            <a:off x="11220450" y="1526374"/>
            <a:ext cx="123825" cy="123825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BA8CA73F-9EE1-7763-1553-EA9186285CAE}"/>
              </a:ext>
            </a:extLst>
          </p:cNvPr>
          <p:cNvSpPr/>
          <p:nvPr/>
        </p:nvSpPr>
        <p:spPr>
          <a:xfrm>
            <a:off x="11223625" y="1359921"/>
            <a:ext cx="123825" cy="123825"/>
          </a:xfrm>
          <a:prstGeom prst="rect">
            <a:avLst/>
          </a:prstGeom>
          <a:solidFill>
            <a:srgbClr val="53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25C5AAC-B4B5-2C60-65E2-9D1D9F4A4358}"/>
              </a:ext>
            </a:extLst>
          </p:cNvPr>
          <p:cNvSpPr/>
          <p:nvPr/>
        </p:nvSpPr>
        <p:spPr>
          <a:xfrm>
            <a:off x="11344274" y="1296465"/>
            <a:ext cx="847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2023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27EDDAFB-F4EC-0E30-25D1-DF9333295B18}"/>
              </a:ext>
            </a:extLst>
          </p:cNvPr>
          <p:cNvSpPr/>
          <p:nvPr/>
        </p:nvSpPr>
        <p:spPr>
          <a:xfrm>
            <a:off x="11344275" y="1461087"/>
            <a:ext cx="8477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2CF9A2F6-9BDA-E5DC-46F0-B5EB59F8C84A}"/>
              </a:ext>
            </a:extLst>
          </p:cNvPr>
          <p:cNvSpPr/>
          <p:nvPr/>
        </p:nvSpPr>
        <p:spPr>
          <a:xfrm>
            <a:off x="10311251" y="1287290"/>
            <a:ext cx="8996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2023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ACA3605B-0BAF-2802-4331-49A813973E8C}"/>
              </a:ext>
            </a:extLst>
          </p:cNvPr>
          <p:cNvSpPr/>
          <p:nvPr/>
        </p:nvSpPr>
        <p:spPr>
          <a:xfrm>
            <a:off x="10311250" y="1451912"/>
            <a:ext cx="9103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000" dirty="0">
                <a:solidFill>
                  <a:srgbClr val="8AD5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Syksy 2022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BC1E7FA0-C216-C3FD-E6E3-5A8DDC13C1CD}"/>
              </a:ext>
            </a:extLst>
          </p:cNvPr>
          <p:cNvSpPr/>
          <p:nvPr/>
        </p:nvSpPr>
        <p:spPr>
          <a:xfrm>
            <a:off x="6119320" y="3737758"/>
            <a:ext cx="2822714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Tuotantoketjuihin</a:t>
            </a:r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3075CA76-49D3-33AB-6BC9-5AE988E5BBFC}"/>
              </a:ext>
            </a:extLst>
          </p:cNvPr>
          <p:cNvSpPr/>
          <p:nvPr/>
        </p:nvSpPr>
        <p:spPr>
          <a:xfrm>
            <a:off x="6119320" y="4713561"/>
            <a:ext cx="2822714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Markkinaosuus on kutistunut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D638F758-73F9-ACE3-DFAE-894EB5C9FE61}"/>
              </a:ext>
            </a:extLst>
          </p:cNvPr>
          <p:cNvSpPr/>
          <p:nvPr/>
        </p:nvSpPr>
        <p:spPr>
          <a:xfrm>
            <a:off x="6119320" y="4232901"/>
            <a:ext cx="2822714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Logistiikka</a:t>
            </a: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E6F246F6-FDE8-9DB9-4E25-42678B9C6FD0}"/>
              </a:ext>
            </a:extLst>
          </p:cNvPr>
          <p:cNvSpPr/>
          <p:nvPr/>
        </p:nvSpPr>
        <p:spPr>
          <a:xfrm>
            <a:off x="6119320" y="5682423"/>
            <a:ext cx="2822714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Tytäryhtiöiden toimintaan venäjällä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F07B6296-CAB0-FB3F-6825-510A583ECE2D}"/>
              </a:ext>
            </a:extLst>
          </p:cNvPr>
          <p:cNvSpPr/>
          <p:nvPr/>
        </p:nvSpPr>
        <p:spPr>
          <a:xfrm>
            <a:off x="6119320" y="5201763"/>
            <a:ext cx="2822714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Henkilöstön sopeuttamistarpeeseen</a:t>
            </a:r>
          </a:p>
        </p:txBody>
      </p:sp>
    </p:spTree>
    <p:extLst>
      <p:ext uri="{BB962C8B-B14F-4D97-AF65-F5344CB8AC3E}">
        <p14:creationId xmlns:p14="http://schemas.microsoft.com/office/powerpoint/2010/main" val="3171521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7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9" y="-1"/>
            <a:ext cx="11248353" cy="1479167"/>
          </a:xfrm>
        </p:spPr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PK-YRITYSBAROMETRIN RAPORTOINNISTA JA TULOSTEN TULKINNASTA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Pk-yritysbarometri, syksy 2023 alueraportti, 14.9.2023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5554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6EFFEFFD-A54E-4457-B6B5-5E8469806C19}"/>
              </a:ext>
            </a:extLst>
          </p:cNvPr>
          <p:cNvGrpSpPr/>
          <p:nvPr/>
        </p:nvGrpSpPr>
        <p:grpSpPr>
          <a:xfrm>
            <a:off x="744417" y="2078593"/>
            <a:ext cx="7794466" cy="1107996"/>
            <a:chOff x="620652" y="1587658"/>
            <a:chExt cx="6960550" cy="1107996"/>
          </a:xfrm>
        </p:grpSpPr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5D349B9A-5AEA-4D48-AFDA-10281E9E59F4}"/>
                </a:ext>
              </a:extLst>
            </p:cNvPr>
            <p:cNvSpPr txBox="1"/>
            <p:nvPr/>
          </p:nvSpPr>
          <p:spPr>
            <a:xfrm>
              <a:off x="1411239" y="1587658"/>
              <a:ext cx="616996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TUTKIMUKSEN RAPORTOINTI</a:t>
              </a:r>
            </a:p>
            <a:p>
              <a:r>
                <a:rPr lang="fi-FI" sz="1300" dirty="0"/>
                <a:t>Tässä raportissa on esitetty Savon Yrittäjät tulosyhteenveto syksyn 2023 Pk-yritysbarometrin päätuloksista. Alueen tuloksia on verrattu pääosin koko maan tuloksiin ja suhdannenäkymien osalta myös lähialueiden tuloksiin. Tutkimustuloksissa aineisto on painotettu vastaamaan yritysten todellista toimiala- ja aluejakaumaa. </a:t>
              </a:r>
            </a:p>
          </p:txBody>
        </p:sp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355A46AE-B39F-4449-A2D2-AF969DB4483E}"/>
                </a:ext>
              </a:extLst>
            </p:cNvPr>
            <p:cNvSpPr/>
            <p:nvPr/>
          </p:nvSpPr>
          <p:spPr>
            <a:xfrm>
              <a:off x="620652" y="1653932"/>
              <a:ext cx="694418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17B4A01C-A159-4BED-8FD4-2E4E91F35CFB}"/>
              </a:ext>
            </a:extLst>
          </p:cNvPr>
          <p:cNvGrpSpPr/>
          <p:nvPr/>
        </p:nvGrpSpPr>
        <p:grpSpPr>
          <a:xfrm>
            <a:off x="744417" y="3520985"/>
            <a:ext cx="8387629" cy="1308050"/>
            <a:chOff x="620652" y="1587658"/>
            <a:chExt cx="7490252" cy="1308050"/>
          </a:xfrm>
        </p:grpSpPr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4F93597D-2F3B-4A4D-8BED-E085F9E060E5}"/>
                </a:ext>
              </a:extLst>
            </p:cNvPr>
            <p:cNvSpPr txBox="1"/>
            <p:nvPr/>
          </p:nvSpPr>
          <p:spPr>
            <a:xfrm>
              <a:off x="1411238" y="1587658"/>
              <a:ext cx="6699666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400" b="1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TULOSTEN TULKINTA</a:t>
              </a:r>
            </a:p>
            <a:p>
              <a:r>
                <a:rPr lang="fi-FI" sz="1300" dirty="0"/>
                <a:t>Tutkimustuloksissa esiintyy muutamissa kohdissa käsite saldoluku. Se kuvaa kyseisten kysymysten kohdalla positiivisista ja negatiivisista vastauksista laskettua prosenttilukujen erotusta. Esimerkiksi: Pk-yritysten yleiset suhdannenäkymät seuraavan vuoden aikana paranee 39,4 %, huononee 8,6 % saldoluku = +30,8 % ~31 %. HUOM. kaikissa laskelmissa käytetään tarkkoja, pyöristämättömiä lukuja, vaikka raportissa luvut esitetään kokonaisina ilman desimaaleja.</a:t>
              </a:r>
            </a:p>
          </p:txBody>
        </p:sp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320EA3D8-1D79-48BC-ABD7-B35252F5B831}"/>
                </a:ext>
              </a:extLst>
            </p:cNvPr>
            <p:cNvSpPr/>
            <p:nvPr/>
          </p:nvSpPr>
          <p:spPr>
            <a:xfrm>
              <a:off x="620652" y="1653932"/>
              <a:ext cx="694418" cy="777613"/>
            </a:xfrm>
            <a:prstGeom prst="ellipse">
              <a:avLst/>
            </a:prstGeom>
            <a:solidFill>
              <a:srgbClr val="00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uva 1">
            <a:extLst>
              <a:ext uri="{FF2B5EF4-FFF2-40B4-BE49-F238E27FC236}">
                <a16:creationId xmlns:a16="http://schemas.microsoft.com/office/drawing/2014/main" id="{5976FA0F-F917-4984-91A3-123E790C2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918" y="2280714"/>
            <a:ext cx="462486" cy="46248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AA58908-8022-483B-8A7C-2A924065D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918" y="3727194"/>
            <a:ext cx="444382" cy="4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4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1C859C75-9858-4CE0-B816-9FAC2592B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734795"/>
              </p:ext>
            </p:extLst>
          </p:nvPr>
        </p:nvGraphicFramePr>
        <p:xfrm>
          <a:off x="2213589" y="1852468"/>
          <a:ext cx="5194934" cy="200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6" name="Ryhmä 35">
            <a:extLst>
              <a:ext uri="{FF2B5EF4-FFF2-40B4-BE49-F238E27FC236}">
                <a16:creationId xmlns:a16="http://schemas.microsoft.com/office/drawing/2014/main" id="{649FE13F-9AF2-4F0C-9A36-0BA5B10D077D}"/>
              </a:ext>
            </a:extLst>
          </p:cNvPr>
          <p:cNvGrpSpPr/>
          <p:nvPr/>
        </p:nvGrpSpPr>
        <p:grpSpPr>
          <a:xfrm>
            <a:off x="8053598" y="1736155"/>
            <a:ext cx="3839315" cy="1552174"/>
            <a:chOff x="7359869" y="1862224"/>
            <a:chExt cx="3839315" cy="1552174"/>
          </a:xfrm>
        </p:grpSpPr>
        <p:grpSp>
          <p:nvGrpSpPr>
            <p:cNvPr id="35" name="Ryhmä 34">
              <a:extLst>
                <a:ext uri="{FF2B5EF4-FFF2-40B4-BE49-F238E27FC236}">
                  <a16:creationId xmlns:a16="http://schemas.microsoft.com/office/drawing/2014/main" id="{293D079B-7ABA-449F-BE2D-2B89E7DC18D3}"/>
                </a:ext>
              </a:extLst>
            </p:cNvPr>
            <p:cNvGrpSpPr/>
            <p:nvPr/>
          </p:nvGrpSpPr>
          <p:grpSpPr>
            <a:xfrm>
              <a:off x="7359869" y="1862224"/>
              <a:ext cx="3839315" cy="1552174"/>
              <a:chOff x="7359869" y="1862224"/>
              <a:chExt cx="3839315" cy="1552174"/>
            </a:xfrm>
          </p:grpSpPr>
          <p:graphicFrame>
            <p:nvGraphicFramePr>
              <p:cNvPr id="96" name="Kaavio 95">
                <a:extLst>
                  <a:ext uri="{FF2B5EF4-FFF2-40B4-BE49-F238E27FC236}">
                    <a16:creationId xmlns:a16="http://schemas.microsoft.com/office/drawing/2014/main" id="{13E377CC-3B77-4536-9E48-D3003689DB0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42387019"/>
                  </p:ext>
                </p:extLst>
              </p:nvPr>
            </p:nvGraphicFramePr>
            <p:xfrm>
              <a:off x="7359869" y="2030616"/>
              <a:ext cx="2591218" cy="13837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8" name="Suorakulmio 97">
                <a:extLst>
                  <a:ext uri="{FF2B5EF4-FFF2-40B4-BE49-F238E27FC236}">
                    <a16:creationId xmlns:a16="http://schemas.microsoft.com/office/drawing/2014/main" id="{02398F72-C81A-422A-9B31-63037735A257}"/>
                  </a:ext>
                </a:extLst>
              </p:cNvPr>
              <p:cNvSpPr/>
              <p:nvPr/>
            </p:nvSpPr>
            <p:spPr>
              <a:xfrm>
                <a:off x="9497447" y="2468705"/>
                <a:ext cx="17017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80000"/>
                  </a:lnSpc>
                  <a:defRPr/>
                </a:pPr>
                <a:r>
                  <a:rPr lang="fi-FI" sz="10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yrityksistä on vientiä </a:t>
                </a:r>
                <a:br>
                  <a:rPr lang="fi-FI" sz="10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10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tai kansainvälistä toimintaa</a:t>
                </a:r>
              </a:p>
            </p:txBody>
          </p:sp>
          <p:grpSp>
            <p:nvGrpSpPr>
              <p:cNvPr id="34" name="Ryhmä 33">
                <a:extLst>
                  <a:ext uri="{FF2B5EF4-FFF2-40B4-BE49-F238E27FC236}">
                    <a16:creationId xmlns:a16="http://schemas.microsoft.com/office/drawing/2014/main" id="{74961A6A-1A82-4242-80A9-CD860807C117}"/>
                  </a:ext>
                </a:extLst>
              </p:cNvPr>
              <p:cNvGrpSpPr/>
              <p:nvPr/>
            </p:nvGrpSpPr>
            <p:grpSpPr>
              <a:xfrm>
                <a:off x="9311191" y="2867741"/>
                <a:ext cx="1437500" cy="381440"/>
                <a:chOff x="9326200" y="2921668"/>
                <a:chExt cx="1437500" cy="381440"/>
              </a:xfrm>
            </p:grpSpPr>
            <p:sp>
              <p:nvSpPr>
                <p:cNvPr id="99" name="Otsikko 4">
                  <a:extLst>
                    <a:ext uri="{FF2B5EF4-FFF2-40B4-BE49-F238E27FC236}">
                      <a16:creationId xmlns:a16="http://schemas.microsoft.com/office/drawing/2014/main" id="{F3CC7047-A359-4EF6-B77E-51400138954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913787" y="2921668"/>
                  <a:ext cx="849913" cy="38144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400" spc="-15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</a:t>
                  </a:r>
                  <a:r>
                    <a:rPr lang="fi-FI" sz="1400" spc="-15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i-FI" sz="2400" spc="-15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</a:p>
              </p:txBody>
            </p:sp>
            <p:sp>
              <p:nvSpPr>
                <p:cNvPr id="100" name="Suorakulmio 99">
                  <a:extLst>
                    <a:ext uri="{FF2B5EF4-FFF2-40B4-BE49-F238E27FC236}">
                      <a16:creationId xmlns:a16="http://schemas.microsoft.com/office/drawing/2014/main" id="{9A7DFEBE-617E-4306-88F2-681EA9288546}"/>
                    </a:ext>
                  </a:extLst>
                </p:cNvPr>
                <p:cNvSpPr/>
                <p:nvPr/>
              </p:nvSpPr>
              <p:spPr>
                <a:xfrm>
                  <a:off x="9326200" y="2962494"/>
                  <a:ext cx="711497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0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Koko</a:t>
                  </a:r>
                </a:p>
                <a:p>
                  <a:pPr lvl="0" algn="r">
                    <a:lnSpc>
                      <a:spcPct val="80000"/>
                    </a:lnSpc>
                    <a:defRPr/>
                  </a:pPr>
                  <a:r>
                    <a:rPr lang="fi-FI" sz="10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maa</a:t>
                  </a:r>
                </a:p>
              </p:txBody>
            </p:sp>
          </p:grpSp>
          <p:sp>
            <p:nvSpPr>
              <p:cNvPr id="14" name="Suorakulmio 13">
                <a:extLst>
                  <a:ext uri="{FF2B5EF4-FFF2-40B4-BE49-F238E27FC236}">
                    <a16:creationId xmlns:a16="http://schemas.microsoft.com/office/drawing/2014/main" id="{A3D74BF0-F435-4D7D-99EC-3217B5A504DD}"/>
                  </a:ext>
                </a:extLst>
              </p:cNvPr>
              <p:cNvSpPr/>
              <p:nvPr/>
            </p:nvSpPr>
            <p:spPr>
              <a:xfrm>
                <a:off x="8383117" y="1862224"/>
                <a:ext cx="13456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i-FI" sz="12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Savon Yrittäjät </a:t>
                </a:r>
                <a:endParaRPr lang="fi-FI" sz="1200" b="1" dirty="0"/>
              </a:p>
            </p:txBody>
          </p:sp>
        </p:grpSp>
        <p:cxnSp>
          <p:nvCxnSpPr>
            <p:cNvPr id="111" name="Suora yhdysviiva 110">
              <a:extLst>
                <a:ext uri="{FF2B5EF4-FFF2-40B4-BE49-F238E27FC236}">
                  <a16:creationId xmlns:a16="http://schemas.microsoft.com/office/drawing/2014/main" id="{4B1164A3-5BC8-40EB-B7D8-60644D992E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1877" y="2161101"/>
              <a:ext cx="947615" cy="1"/>
            </a:xfrm>
            <a:prstGeom prst="line">
              <a:avLst/>
            </a:prstGeom>
            <a:ln w="12700">
              <a:solidFill>
                <a:srgbClr val="00A3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4" name="Kaavio 63">
            <a:extLst>
              <a:ext uri="{FF2B5EF4-FFF2-40B4-BE49-F238E27FC236}">
                <a16:creationId xmlns:a16="http://schemas.microsoft.com/office/drawing/2014/main" id="{59B7689F-4CEF-452A-A530-483C56696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776850"/>
              </p:ext>
            </p:extLst>
          </p:nvPr>
        </p:nvGraphicFramePr>
        <p:xfrm>
          <a:off x="4892119" y="3479857"/>
          <a:ext cx="7099982" cy="247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8DA994F7-9399-4E01-91B5-59A63073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VASTAAJAYRITYSTEN TAUSTATIEDOT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B1C0EB3-AC1A-4FBE-BADD-DCFAB8F6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F1135DF-0099-4057-9D15-0A0F63083B9A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000DBC5-DD01-465B-AF60-65348AB08F29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442641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uorakulmio 11">
            <a:extLst>
              <a:ext uri="{FF2B5EF4-FFF2-40B4-BE49-F238E27FC236}">
                <a16:creationId xmlns:a16="http://schemas.microsoft.com/office/drawing/2014/main" id="{5DD179BA-5506-4854-BA3A-0AE65D0FD124}"/>
              </a:ext>
            </a:extLst>
          </p:cNvPr>
          <p:cNvSpPr/>
          <p:nvPr/>
        </p:nvSpPr>
        <p:spPr>
          <a:xfrm>
            <a:off x="514434" y="1349320"/>
            <a:ext cx="3070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Päätoimiala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2CC5644D-1EB8-4829-BFB5-1F0BDF8C4DCD}"/>
              </a:ext>
            </a:extLst>
          </p:cNvPr>
          <p:cNvCxnSpPr>
            <a:cxnSpLocks/>
          </p:cNvCxnSpPr>
          <p:nvPr/>
        </p:nvCxnSpPr>
        <p:spPr>
          <a:xfrm>
            <a:off x="604774" y="1660833"/>
            <a:ext cx="4051066" cy="0"/>
          </a:xfrm>
          <a:prstGeom prst="line">
            <a:avLst/>
          </a:prstGeom>
          <a:ln w="15875" cmpd="thickThin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CE0CF7F-8392-4B29-B0B1-55EF263C4BE4}"/>
              </a:ext>
            </a:extLst>
          </p:cNvPr>
          <p:cNvSpPr/>
          <p:nvPr/>
        </p:nvSpPr>
        <p:spPr>
          <a:xfrm>
            <a:off x="514434" y="3835017"/>
            <a:ext cx="307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Liikevaihto vuonna 2022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>
              <a:defRPr/>
            </a:pPr>
            <a:endParaRPr lang="fi-FI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E5A34FEF-260D-4D91-9698-CACE884D430E}"/>
              </a:ext>
            </a:extLst>
          </p:cNvPr>
          <p:cNvCxnSpPr>
            <a:cxnSpLocks/>
          </p:cNvCxnSpPr>
          <p:nvPr/>
        </p:nvCxnSpPr>
        <p:spPr>
          <a:xfrm>
            <a:off x="604774" y="4119197"/>
            <a:ext cx="4051066" cy="0"/>
          </a:xfrm>
          <a:prstGeom prst="line">
            <a:avLst/>
          </a:prstGeom>
          <a:ln w="15875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Suorakulmio 41">
            <a:extLst>
              <a:ext uri="{FF2B5EF4-FFF2-40B4-BE49-F238E27FC236}">
                <a16:creationId xmlns:a16="http://schemas.microsoft.com/office/drawing/2014/main" id="{56CB9F02-3AC2-44B8-9AE3-BB5CFF24D167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n=210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 n=4573</a:t>
            </a:r>
          </a:p>
        </p:txBody>
      </p:sp>
      <p:graphicFrame>
        <p:nvGraphicFramePr>
          <p:cNvPr id="44" name="Kaavio 43">
            <a:extLst>
              <a:ext uri="{FF2B5EF4-FFF2-40B4-BE49-F238E27FC236}">
                <a16:creationId xmlns:a16="http://schemas.microsoft.com/office/drawing/2014/main" id="{41DD35E7-19D7-4838-9090-92444337E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630691"/>
              </p:ext>
            </p:extLst>
          </p:nvPr>
        </p:nvGraphicFramePr>
        <p:xfrm>
          <a:off x="497332" y="1747111"/>
          <a:ext cx="4239980" cy="19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6" name="Kaavio 45">
            <a:extLst>
              <a:ext uri="{FF2B5EF4-FFF2-40B4-BE49-F238E27FC236}">
                <a16:creationId xmlns:a16="http://schemas.microsoft.com/office/drawing/2014/main" id="{D8EA0C90-C94B-4DB9-8CD3-ED0E8A6BC1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764175"/>
              </p:ext>
            </p:extLst>
          </p:nvPr>
        </p:nvGraphicFramePr>
        <p:xfrm>
          <a:off x="497332" y="4158398"/>
          <a:ext cx="4848750" cy="19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3" name="Ryhmä 22">
            <a:extLst>
              <a:ext uri="{FF2B5EF4-FFF2-40B4-BE49-F238E27FC236}">
                <a16:creationId xmlns:a16="http://schemas.microsoft.com/office/drawing/2014/main" id="{7C32D7C3-E831-4586-9B53-8D1B209131B0}"/>
              </a:ext>
            </a:extLst>
          </p:cNvPr>
          <p:cNvGrpSpPr/>
          <p:nvPr/>
        </p:nvGrpSpPr>
        <p:grpSpPr>
          <a:xfrm>
            <a:off x="5006689" y="1349426"/>
            <a:ext cx="3335980" cy="311513"/>
            <a:chOff x="4853532" y="1339978"/>
            <a:chExt cx="3335980" cy="311513"/>
          </a:xfrm>
        </p:grpSpPr>
        <p:sp>
          <p:nvSpPr>
            <p:cNvPr id="43" name="Suorakulmio 42">
              <a:extLst>
                <a:ext uri="{FF2B5EF4-FFF2-40B4-BE49-F238E27FC236}">
                  <a16:creationId xmlns:a16="http://schemas.microsoft.com/office/drawing/2014/main" id="{85EBECB6-D50A-4CB7-A232-B892163E1919}"/>
                </a:ext>
              </a:extLst>
            </p:cNvPr>
            <p:cNvSpPr/>
            <p:nvPr/>
          </p:nvSpPr>
          <p:spPr>
            <a:xfrm>
              <a:off x="4853532" y="1339978"/>
              <a:ext cx="33359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Yrityksen kasvuhakuisuus </a:t>
              </a:r>
              <a:r>
                <a:rPr lang="fi-FI" sz="8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(%)</a:t>
              </a:r>
            </a:p>
          </p:txBody>
        </p:sp>
        <p:cxnSp>
          <p:nvCxnSpPr>
            <p:cNvPr id="45" name="Suora yhdysviiva 44">
              <a:extLst>
                <a:ext uri="{FF2B5EF4-FFF2-40B4-BE49-F238E27FC236}">
                  <a16:creationId xmlns:a16="http://schemas.microsoft.com/office/drawing/2014/main" id="{AD602910-FF9E-4545-8490-3AB0D85D1CBF}"/>
                </a:ext>
              </a:extLst>
            </p:cNvPr>
            <p:cNvCxnSpPr>
              <a:cxnSpLocks/>
            </p:cNvCxnSpPr>
            <p:nvPr/>
          </p:nvCxnSpPr>
          <p:spPr>
            <a:xfrm>
              <a:off x="4943872" y="1651491"/>
              <a:ext cx="2980301" cy="0"/>
            </a:xfrm>
            <a:prstGeom prst="line">
              <a:avLst/>
            </a:prstGeom>
            <a:ln w="15875" cmpd="thickThin">
              <a:solidFill>
                <a:srgbClr val="00A3D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uorakulmio 61">
            <a:extLst>
              <a:ext uri="{FF2B5EF4-FFF2-40B4-BE49-F238E27FC236}">
                <a16:creationId xmlns:a16="http://schemas.microsoft.com/office/drawing/2014/main" id="{4D0D5B03-38D1-4FDB-A7BA-4DA4266DBF40}"/>
              </a:ext>
            </a:extLst>
          </p:cNvPr>
          <p:cNvSpPr/>
          <p:nvPr/>
        </p:nvSpPr>
        <p:spPr>
          <a:xfrm>
            <a:off x="5006689" y="3845807"/>
            <a:ext cx="3673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Yrityksen perustamisvuosi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>
              <a:defRPr/>
            </a:pPr>
            <a:endParaRPr lang="fi-FI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uora yhdysviiva 62">
            <a:extLst>
              <a:ext uri="{FF2B5EF4-FFF2-40B4-BE49-F238E27FC236}">
                <a16:creationId xmlns:a16="http://schemas.microsoft.com/office/drawing/2014/main" id="{937103FA-4774-49B2-A7DD-1E3DE6906361}"/>
              </a:ext>
            </a:extLst>
          </p:cNvPr>
          <p:cNvCxnSpPr>
            <a:cxnSpLocks/>
          </p:cNvCxnSpPr>
          <p:nvPr/>
        </p:nvCxnSpPr>
        <p:spPr>
          <a:xfrm>
            <a:off x="5097030" y="4129842"/>
            <a:ext cx="4051066" cy="0"/>
          </a:xfrm>
          <a:prstGeom prst="line">
            <a:avLst/>
          </a:prstGeom>
          <a:ln w="15875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Ryhmä 83">
            <a:extLst>
              <a:ext uri="{FF2B5EF4-FFF2-40B4-BE49-F238E27FC236}">
                <a16:creationId xmlns:a16="http://schemas.microsoft.com/office/drawing/2014/main" id="{936D83F5-FCB7-4268-BF00-8781106C0169}"/>
              </a:ext>
            </a:extLst>
          </p:cNvPr>
          <p:cNvGrpSpPr/>
          <p:nvPr/>
        </p:nvGrpSpPr>
        <p:grpSpPr>
          <a:xfrm>
            <a:off x="5106220" y="5952862"/>
            <a:ext cx="6671781" cy="285012"/>
            <a:chOff x="5106220" y="5952862"/>
            <a:chExt cx="6671781" cy="285012"/>
          </a:xfrm>
        </p:grpSpPr>
        <p:cxnSp>
          <p:nvCxnSpPr>
            <p:cNvPr id="65" name="Suora yhdysviiva 64">
              <a:extLst>
                <a:ext uri="{FF2B5EF4-FFF2-40B4-BE49-F238E27FC236}">
                  <a16:creationId xmlns:a16="http://schemas.microsoft.com/office/drawing/2014/main" id="{D1902EC1-93B3-4F9C-9E1A-8FFBFC765016}"/>
                </a:ext>
              </a:extLst>
            </p:cNvPr>
            <p:cNvCxnSpPr/>
            <p:nvPr/>
          </p:nvCxnSpPr>
          <p:spPr>
            <a:xfrm>
              <a:off x="5106220" y="5952862"/>
              <a:ext cx="6671781" cy="0"/>
            </a:xfrm>
            <a:prstGeom prst="line">
              <a:avLst/>
            </a:prstGeom>
            <a:ln>
              <a:solidFill>
                <a:srgbClr val="53535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uora yhdysviiva 67">
              <a:extLst>
                <a:ext uri="{FF2B5EF4-FFF2-40B4-BE49-F238E27FC236}">
                  <a16:creationId xmlns:a16="http://schemas.microsoft.com/office/drawing/2014/main" id="{BA919CE5-1D48-4903-9DE9-19EF09232B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0032" y="5954367"/>
              <a:ext cx="0" cy="70459"/>
            </a:xfrm>
            <a:prstGeom prst="line">
              <a:avLst/>
            </a:prstGeom>
            <a:ln>
              <a:solidFill>
                <a:srgbClr val="53535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uora yhdysviiva 73">
              <a:extLst>
                <a:ext uri="{FF2B5EF4-FFF2-40B4-BE49-F238E27FC236}">
                  <a16:creationId xmlns:a16="http://schemas.microsoft.com/office/drawing/2014/main" id="{29C5D6F6-BB8B-43EF-B594-F56285A079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2264" y="5952862"/>
              <a:ext cx="0" cy="70459"/>
            </a:xfrm>
            <a:prstGeom prst="line">
              <a:avLst/>
            </a:prstGeom>
            <a:ln>
              <a:solidFill>
                <a:srgbClr val="53535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uora yhdysviiva 79">
              <a:extLst>
                <a:ext uri="{FF2B5EF4-FFF2-40B4-BE49-F238E27FC236}">
                  <a16:creationId xmlns:a16="http://schemas.microsoft.com/office/drawing/2014/main" id="{43762CEB-7C23-469D-BD67-3AFF17455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2483" y="5952862"/>
              <a:ext cx="0" cy="70459"/>
            </a:xfrm>
            <a:prstGeom prst="line">
              <a:avLst/>
            </a:prstGeom>
            <a:ln>
              <a:solidFill>
                <a:srgbClr val="53535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Suorakulmio 80">
              <a:extLst>
                <a:ext uri="{FF2B5EF4-FFF2-40B4-BE49-F238E27FC236}">
                  <a16:creationId xmlns:a16="http://schemas.microsoft.com/office/drawing/2014/main" id="{97544ADC-E70F-492F-978F-B7296D853745}"/>
                </a:ext>
              </a:extLst>
            </p:cNvPr>
            <p:cNvSpPr/>
            <p:nvPr/>
          </p:nvSpPr>
          <p:spPr>
            <a:xfrm>
              <a:off x="6448218" y="5985132"/>
              <a:ext cx="605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1990</a:t>
              </a:r>
              <a:endParaRPr lang="fi-FI" sz="1000" dirty="0"/>
            </a:p>
          </p:txBody>
        </p:sp>
        <p:sp>
          <p:nvSpPr>
            <p:cNvPr id="82" name="Suorakulmio 81">
              <a:extLst>
                <a:ext uri="{FF2B5EF4-FFF2-40B4-BE49-F238E27FC236}">
                  <a16:creationId xmlns:a16="http://schemas.microsoft.com/office/drawing/2014/main" id="{A0E63C9C-09D3-4A4E-82A7-0B5C0744EDA0}"/>
                </a:ext>
              </a:extLst>
            </p:cNvPr>
            <p:cNvSpPr/>
            <p:nvPr/>
          </p:nvSpPr>
          <p:spPr>
            <a:xfrm>
              <a:off x="8164709" y="5991653"/>
              <a:ext cx="605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endParaRPr lang="fi-FI" sz="1000" dirty="0"/>
            </a:p>
          </p:txBody>
        </p:sp>
        <p:sp>
          <p:nvSpPr>
            <p:cNvPr id="83" name="Suorakulmio 82">
              <a:extLst>
                <a:ext uri="{FF2B5EF4-FFF2-40B4-BE49-F238E27FC236}">
                  <a16:creationId xmlns:a16="http://schemas.microsoft.com/office/drawing/2014/main" id="{26D39CCC-8283-4F71-A8F7-DE204FF15764}"/>
                </a:ext>
              </a:extLst>
            </p:cNvPr>
            <p:cNvSpPr/>
            <p:nvPr/>
          </p:nvSpPr>
          <p:spPr>
            <a:xfrm>
              <a:off x="9860204" y="5978192"/>
              <a:ext cx="60508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1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fi-FI" sz="1000" dirty="0"/>
            </a:p>
          </p:txBody>
        </p:sp>
      </p:grpSp>
      <p:sp>
        <p:nvSpPr>
          <p:cNvPr id="85" name="Suorakulmio 84">
            <a:extLst>
              <a:ext uri="{FF2B5EF4-FFF2-40B4-BE49-F238E27FC236}">
                <a16:creationId xmlns:a16="http://schemas.microsoft.com/office/drawing/2014/main" id="{CDAE9055-8E73-4D11-93FB-6E9E0D41EEC1}"/>
              </a:ext>
            </a:extLst>
          </p:cNvPr>
          <p:cNvSpPr/>
          <p:nvPr/>
        </p:nvSpPr>
        <p:spPr>
          <a:xfrm>
            <a:off x="8342669" y="1372228"/>
            <a:ext cx="30706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Vientiyritysten osuus </a:t>
            </a:r>
            <a:r>
              <a:rPr lang="fi-FI" sz="800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  <a:p>
            <a:pPr lvl="0">
              <a:defRPr/>
            </a:pPr>
            <a:endParaRPr lang="fi-FI" sz="1400" dirty="0">
              <a:solidFill>
                <a:srgbClr val="3F3F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Suora yhdysviiva 85">
            <a:extLst>
              <a:ext uri="{FF2B5EF4-FFF2-40B4-BE49-F238E27FC236}">
                <a16:creationId xmlns:a16="http://schemas.microsoft.com/office/drawing/2014/main" id="{745E62AF-5665-40C7-98D3-C9F9E856244E}"/>
              </a:ext>
            </a:extLst>
          </p:cNvPr>
          <p:cNvCxnSpPr>
            <a:cxnSpLocks/>
          </p:cNvCxnSpPr>
          <p:nvPr/>
        </p:nvCxnSpPr>
        <p:spPr>
          <a:xfrm>
            <a:off x="8442110" y="1656408"/>
            <a:ext cx="3087219" cy="0"/>
          </a:xfrm>
          <a:prstGeom prst="line">
            <a:avLst/>
          </a:prstGeom>
          <a:ln w="15875">
            <a:solidFill>
              <a:srgbClr val="00A3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Ryhmä 30">
            <a:extLst>
              <a:ext uri="{FF2B5EF4-FFF2-40B4-BE49-F238E27FC236}">
                <a16:creationId xmlns:a16="http://schemas.microsoft.com/office/drawing/2014/main" id="{48B615C9-472C-465D-8ECE-710A6E0CD718}"/>
              </a:ext>
            </a:extLst>
          </p:cNvPr>
          <p:cNvGrpSpPr/>
          <p:nvPr/>
        </p:nvGrpSpPr>
        <p:grpSpPr>
          <a:xfrm>
            <a:off x="5035825" y="1937863"/>
            <a:ext cx="2076178" cy="533847"/>
            <a:chOff x="5609805" y="2020157"/>
            <a:chExt cx="2076178" cy="533847"/>
          </a:xfrm>
        </p:grpSpPr>
        <p:grpSp>
          <p:nvGrpSpPr>
            <p:cNvPr id="29" name="Ryhmä 28">
              <a:extLst>
                <a:ext uri="{FF2B5EF4-FFF2-40B4-BE49-F238E27FC236}">
                  <a16:creationId xmlns:a16="http://schemas.microsoft.com/office/drawing/2014/main" id="{8F3E0536-B329-4BC8-B5CD-852FF6C76F48}"/>
                </a:ext>
              </a:extLst>
            </p:cNvPr>
            <p:cNvGrpSpPr/>
            <p:nvPr/>
          </p:nvGrpSpPr>
          <p:grpSpPr>
            <a:xfrm>
              <a:off x="5609805" y="2020157"/>
              <a:ext cx="2076178" cy="469031"/>
              <a:chOff x="5609805" y="2020157"/>
              <a:chExt cx="2076178" cy="469031"/>
            </a:xfrm>
          </p:grpSpPr>
          <p:sp>
            <p:nvSpPr>
              <p:cNvPr id="66" name="Suorakulmio 65">
                <a:extLst>
                  <a:ext uri="{FF2B5EF4-FFF2-40B4-BE49-F238E27FC236}">
                    <a16:creationId xmlns:a16="http://schemas.microsoft.com/office/drawing/2014/main" id="{6D6D19BD-EC81-4914-BB15-5124189A4A39}"/>
                  </a:ext>
                </a:extLst>
              </p:cNvPr>
              <p:cNvSpPr/>
              <p:nvPr/>
            </p:nvSpPr>
            <p:spPr>
              <a:xfrm>
                <a:off x="6533855" y="2020157"/>
                <a:ext cx="1152128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Voimakkaasti </a:t>
                </a:r>
                <a:b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sp>
            <p:nvSpPr>
              <p:cNvPr id="69" name="Suorakulmio 68">
                <a:extLst>
                  <a:ext uri="{FF2B5EF4-FFF2-40B4-BE49-F238E27FC236}">
                    <a16:creationId xmlns:a16="http://schemas.microsoft.com/office/drawing/2014/main" id="{DD0AB6CD-A958-427F-BD14-F0C656767398}"/>
                  </a:ext>
                </a:extLst>
              </p:cNvPr>
              <p:cNvSpPr/>
              <p:nvPr/>
            </p:nvSpPr>
            <p:spPr>
              <a:xfrm>
                <a:off x="5609805" y="2118602"/>
                <a:ext cx="1152128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cxnSp>
            <p:nvCxnSpPr>
              <p:cNvPr id="70" name="Suora yhdysviiva 69">
                <a:extLst>
                  <a:ext uri="{FF2B5EF4-FFF2-40B4-BE49-F238E27FC236}">
                    <a16:creationId xmlns:a16="http://schemas.microsoft.com/office/drawing/2014/main" id="{EC372A65-3185-42D0-A9DC-D39BAF1EA7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91296" y="2122479"/>
                <a:ext cx="0" cy="366709"/>
              </a:xfrm>
              <a:prstGeom prst="line">
                <a:avLst/>
              </a:prstGeom>
              <a:ln w="12700">
                <a:solidFill>
                  <a:srgbClr val="00A3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uora yhdysviiva 78">
              <a:extLst>
                <a:ext uri="{FF2B5EF4-FFF2-40B4-BE49-F238E27FC236}">
                  <a16:creationId xmlns:a16="http://schemas.microsoft.com/office/drawing/2014/main" id="{200007B7-DF4A-4E42-99DA-3015BD40EF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60534" y="2037007"/>
              <a:ext cx="0" cy="516997"/>
            </a:xfrm>
            <a:prstGeom prst="line">
              <a:avLst/>
            </a:prstGeom>
            <a:ln w="12700">
              <a:solidFill>
                <a:srgbClr val="00A3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Ryhmä 102">
            <a:extLst>
              <a:ext uri="{FF2B5EF4-FFF2-40B4-BE49-F238E27FC236}">
                <a16:creationId xmlns:a16="http://schemas.microsoft.com/office/drawing/2014/main" id="{33CFAE72-DCEF-40B9-9E4C-665CA7834C17}"/>
              </a:ext>
            </a:extLst>
          </p:cNvPr>
          <p:cNvGrpSpPr/>
          <p:nvPr/>
        </p:nvGrpSpPr>
        <p:grpSpPr>
          <a:xfrm>
            <a:off x="5259764" y="2841550"/>
            <a:ext cx="1878131" cy="609253"/>
            <a:chOff x="5773848" y="1986100"/>
            <a:chExt cx="1878131" cy="609253"/>
          </a:xfrm>
        </p:grpSpPr>
        <p:grpSp>
          <p:nvGrpSpPr>
            <p:cNvPr id="104" name="Ryhmä 103">
              <a:extLst>
                <a:ext uri="{FF2B5EF4-FFF2-40B4-BE49-F238E27FC236}">
                  <a16:creationId xmlns:a16="http://schemas.microsoft.com/office/drawing/2014/main" id="{14819962-816B-4C77-A48B-5A29B71389FB}"/>
                </a:ext>
              </a:extLst>
            </p:cNvPr>
            <p:cNvGrpSpPr/>
            <p:nvPr/>
          </p:nvGrpSpPr>
          <p:grpSpPr>
            <a:xfrm>
              <a:off x="5773848" y="1986100"/>
              <a:ext cx="1878131" cy="609253"/>
              <a:chOff x="5773848" y="1986100"/>
              <a:chExt cx="1878131" cy="609253"/>
            </a:xfrm>
          </p:grpSpPr>
          <p:sp>
            <p:nvSpPr>
              <p:cNvPr id="106" name="Suorakulmio 105">
                <a:extLst>
                  <a:ext uri="{FF2B5EF4-FFF2-40B4-BE49-F238E27FC236}">
                    <a16:creationId xmlns:a16="http://schemas.microsoft.com/office/drawing/2014/main" id="{958B9515-CD86-4509-BC56-6D1AB14D3388}"/>
                  </a:ext>
                </a:extLst>
              </p:cNvPr>
              <p:cNvSpPr/>
              <p:nvPr/>
            </p:nvSpPr>
            <p:spPr>
              <a:xfrm>
                <a:off x="6499851" y="1986100"/>
                <a:ext cx="1152128" cy="28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Voimakkaasti </a:t>
                </a:r>
                <a:b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sp>
            <p:nvSpPr>
              <p:cNvPr id="107" name="Suorakulmio 106">
                <a:extLst>
                  <a:ext uri="{FF2B5EF4-FFF2-40B4-BE49-F238E27FC236}">
                    <a16:creationId xmlns:a16="http://schemas.microsoft.com/office/drawing/2014/main" id="{59606B28-0AF9-4530-89A3-BF2E70F1E9C8}"/>
                  </a:ext>
                </a:extLst>
              </p:cNvPr>
              <p:cNvSpPr/>
              <p:nvPr/>
            </p:nvSpPr>
            <p:spPr>
              <a:xfrm>
                <a:off x="5773848" y="2066603"/>
                <a:ext cx="1152128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80000"/>
                  </a:lnSpc>
                  <a:defRPr/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Kasvuhakuiset</a:t>
                </a:r>
              </a:p>
            </p:txBody>
          </p:sp>
          <p:cxnSp>
            <p:nvCxnSpPr>
              <p:cNvPr id="108" name="Suora yhdysviiva 107">
                <a:extLst>
                  <a:ext uri="{FF2B5EF4-FFF2-40B4-BE49-F238E27FC236}">
                    <a16:creationId xmlns:a16="http://schemas.microsoft.com/office/drawing/2014/main" id="{DB1EB973-6FA1-4EEB-B727-9300927F87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8680" y="2102570"/>
                <a:ext cx="0" cy="492783"/>
              </a:xfrm>
              <a:prstGeom prst="line">
                <a:avLst/>
              </a:prstGeom>
              <a:ln w="12700">
                <a:solidFill>
                  <a:srgbClr val="3F3F3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Suora yhdysviiva 104">
              <a:extLst>
                <a:ext uri="{FF2B5EF4-FFF2-40B4-BE49-F238E27FC236}">
                  <a16:creationId xmlns:a16="http://schemas.microsoft.com/office/drawing/2014/main" id="{6FB0D1BA-75AB-4E10-B6DF-99F4B17D1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3990" y="1999941"/>
              <a:ext cx="0" cy="516997"/>
            </a:xfrm>
            <a:prstGeom prst="line">
              <a:avLst/>
            </a:prstGeom>
            <a:ln w="12700">
              <a:solidFill>
                <a:srgbClr val="3F3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BEF94AD2-AAAA-4DF2-BE53-78BD43EF8689}"/>
              </a:ext>
            </a:extLst>
          </p:cNvPr>
          <p:cNvSpPr/>
          <p:nvPr/>
        </p:nvSpPr>
        <p:spPr>
          <a:xfrm>
            <a:off x="7074220" y="2223968"/>
            <a:ext cx="1661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</a:t>
            </a:r>
            <a:endParaRPr lang="fi-FI" sz="1200" b="1" dirty="0"/>
          </a:p>
        </p:txBody>
      </p:sp>
      <p:sp>
        <p:nvSpPr>
          <p:cNvPr id="110" name="Suorakulmio 109">
            <a:extLst>
              <a:ext uri="{FF2B5EF4-FFF2-40B4-BE49-F238E27FC236}">
                <a16:creationId xmlns:a16="http://schemas.microsoft.com/office/drawing/2014/main" id="{E5BE00C2-3D8B-45E1-A766-3EEFB8E84728}"/>
              </a:ext>
            </a:extLst>
          </p:cNvPr>
          <p:cNvSpPr/>
          <p:nvPr/>
        </p:nvSpPr>
        <p:spPr>
          <a:xfrm>
            <a:off x="7074220" y="3401819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  <a:endParaRPr lang="fi-FI" sz="1200" b="1" dirty="0">
              <a:solidFill>
                <a:srgbClr val="3F3F3F"/>
              </a:solidFill>
            </a:endParaRPr>
          </a:p>
        </p:txBody>
      </p:sp>
      <p:graphicFrame>
        <p:nvGraphicFramePr>
          <p:cNvPr id="3" name="Sisällön paikkamerkki 10">
            <a:extLst>
              <a:ext uri="{FF2B5EF4-FFF2-40B4-BE49-F238E27FC236}">
                <a16:creationId xmlns:a16="http://schemas.microsoft.com/office/drawing/2014/main" id="{8A675F8D-88F5-4FBF-A030-7AC7DDAF1D8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8512176"/>
              </p:ext>
            </p:extLst>
          </p:nvPr>
        </p:nvGraphicFramePr>
        <p:xfrm>
          <a:off x="10280016" y="1681866"/>
          <a:ext cx="1467727" cy="60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7439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22DC002-BA94-4002-A783-3B450F365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000" y="1340768"/>
            <a:ext cx="9144000" cy="2400000"/>
          </a:xfrm>
        </p:spPr>
        <p:txBody>
          <a:bodyPr/>
          <a:lstStyle/>
          <a:p>
            <a:r>
              <a:rPr lang="fi-FI" dirty="0"/>
              <a:t>Tulokset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B840FAB-3944-4A3F-8815-15A3CC56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815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SUHDANNENÄKYMÄT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ACA89D07-EF87-41AA-9182-0AA9277AC958}"/>
              </a:ext>
            </a:extLst>
          </p:cNvPr>
          <p:cNvSpPr/>
          <p:nvPr/>
        </p:nvSpPr>
        <p:spPr>
          <a:xfrm>
            <a:off x="413999" y="1238189"/>
            <a:ext cx="5930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Yleinen suhdannenäkymä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1D63B3AA-76F6-4002-8832-D905C27E592A}"/>
              </a:ext>
            </a:extLst>
          </p:cNvPr>
          <p:cNvSpPr/>
          <p:nvPr/>
        </p:nvSpPr>
        <p:spPr>
          <a:xfrm>
            <a:off x="6184095" y="4876927"/>
            <a:ext cx="5482501" cy="982454"/>
          </a:xfrm>
          <a:prstGeom prst="rect">
            <a:avLst/>
          </a:prstGeom>
          <a:solidFill>
            <a:srgbClr val="00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graphicFrame>
        <p:nvGraphicFramePr>
          <p:cNvPr id="54" name="Sisällön paikkamerkki 2">
            <a:extLst>
              <a:ext uri="{FF2B5EF4-FFF2-40B4-BE49-F238E27FC236}">
                <a16:creationId xmlns:a16="http://schemas.microsoft.com/office/drawing/2014/main" id="{F4A40C75-4AAB-4FB2-BF72-56F0ECFD00B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0027179"/>
              </p:ext>
            </p:extLst>
          </p:nvPr>
        </p:nvGraphicFramePr>
        <p:xfrm>
          <a:off x="5939488" y="1618080"/>
          <a:ext cx="5701429" cy="298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Suorakulmio 54">
            <a:extLst>
              <a:ext uri="{FF2B5EF4-FFF2-40B4-BE49-F238E27FC236}">
                <a16:creationId xmlns:a16="http://schemas.microsoft.com/office/drawing/2014/main" id="{B55758BF-4AF5-4A3D-9837-CB269C385A11}"/>
              </a:ext>
            </a:extLst>
          </p:cNvPr>
          <p:cNvSpPr/>
          <p:nvPr/>
        </p:nvSpPr>
        <p:spPr>
          <a:xfrm>
            <a:off x="6184095" y="1461455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1/2005–2/2023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95F11558-5355-48A0-8AC9-B3C8655447B4}"/>
              </a:ext>
            </a:extLst>
          </p:cNvPr>
          <p:cNvSpPr/>
          <p:nvPr/>
        </p:nvSpPr>
        <p:spPr>
          <a:xfrm>
            <a:off x="11203219" y="1912270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pic>
        <p:nvPicPr>
          <p:cNvPr id="2" name="Kuva 1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0027271A-BBAD-CC1E-FC84-C8BB933852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3" t="32267" b="12658"/>
          <a:stretch/>
        </p:blipFill>
        <p:spPr>
          <a:xfrm>
            <a:off x="1640155" y="2086946"/>
            <a:ext cx="2694867" cy="3690029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C88205DB-3596-27C9-24E6-DAD57D06CCE8}"/>
              </a:ext>
            </a:extLst>
          </p:cNvPr>
          <p:cNvGrpSpPr/>
          <p:nvPr/>
        </p:nvGrpSpPr>
        <p:grpSpPr>
          <a:xfrm>
            <a:off x="554759" y="1187416"/>
            <a:ext cx="5313737" cy="4802567"/>
            <a:chOff x="554759" y="1187416"/>
            <a:chExt cx="5313737" cy="4802567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FC8DB5D5-A9BE-7D99-5AA2-DF9E380513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22" r="14436" b="5167"/>
            <a:stretch/>
          </p:blipFill>
          <p:spPr>
            <a:xfrm>
              <a:off x="4759440" y="1187416"/>
              <a:ext cx="881218" cy="1827533"/>
            </a:xfrm>
            <a:prstGeom prst="rect">
              <a:avLst/>
            </a:prstGeom>
          </p:spPr>
        </p:pic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AC4A5017-582C-5798-0039-9DD15481CC9F}"/>
                </a:ext>
              </a:extLst>
            </p:cNvPr>
            <p:cNvGrpSpPr/>
            <p:nvPr/>
          </p:nvGrpSpPr>
          <p:grpSpPr>
            <a:xfrm>
              <a:off x="554759" y="2463790"/>
              <a:ext cx="5253099" cy="3058463"/>
              <a:chOff x="1086602" y="3206678"/>
              <a:chExt cx="4531573" cy="2638375"/>
            </a:xfrm>
          </p:grpSpPr>
          <p:sp>
            <p:nvSpPr>
              <p:cNvPr id="21" name="Suorakulmio 20">
                <a:extLst>
                  <a:ext uri="{FF2B5EF4-FFF2-40B4-BE49-F238E27FC236}">
                    <a16:creationId xmlns:a16="http://schemas.microsoft.com/office/drawing/2014/main" id="{C5302DC6-5CCC-AF74-B719-42C68680CB96}"/>
                  </a:ext>
                </a:extLst>
              </p:cNvPr>
              <p:cNvSpPr/>
              <p:nvPr/>
            </p:nvSpPr>
            <p:spPr>
              <a:xfrm>
                <a:off x="3308623" y="4377209"/>
                <a:ext cx="1998596" cy="265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4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SAVON YRITTÄJÄT</a:t>
                </a:r>
              </a:p>
            </p:txBody>
          </p:sp>
          <p:sp>
            <p:nvSpPr>
              <p:cNvPr id="22" name="Otsikko 4">
                <a:extLst>
                  <a:ext uri="{FF2B5EF4-FFF2-40B4-BE49-F238E27FC236}">
                    <a16:creationId xmlns:a16="http://schemas.microsoft.com/office/drawing/2014/main" id="{64DA9931-482B-AB85-2678-C415E12BA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0421" y="4573423"/>
                <a:ext cx="877384" cy="49710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-6</a:t>
                </a:r>
              </a:p>
            </p:txBody>
          </p: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AFA37BCA-AAFF-0B6F-2322-5B55458EB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4750" y="4614601"/>
                <a:ext cx="2080794" cy="0"/>
              </a:xfrm>
              <a:prstGeom prst="line">
                <a:avLst/>
              </a:prstGeom>
              <a:ln w="12700" cmpd="sng">
                <a:solidFill>
                  <a:srgbClr val="00A3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uora yhdysviiva 23">
                <a:extLst>
                  <a:ext uri="{FF2B5EF4-FFF2-40B4-BE49-F238E27FC236}">
                    <a16:creationId xmlns:a16="http://schemas.microsoft.com/office/drawing/2014/main" id="{6F720217-9B62-8B2D-5200-C4BC8A448B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6024" y="3595827"/>
                <a:ext cx="168620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uorakulmio 27">
                <a:extLst>
                  <a:ext uri="{FF2B5EF4-FFF2-40B4-BE49-F238E27FC236}">
                    <a16:creationId xmlns:a16="http://schemas.microsoft.com/office/drawing/2014/main" id="{0CECC4B5-011D-999F-EFC6-CA0EDDEA73E4}"/>
                  </a:ext>
                </a:extLst>
              </p:cNvPr>
              <p:cNvSpPr/>
              <p:nvPr/>
            </p:nvSpPr>
            <p:spPr>
              <a:xfrm>
                <a:off x="1109224" y="3206678"/>
                <a:ext cx="1493648" cy="39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Pohjois-Pohjanmaan Yrittäjät</a:t>
                </a:r>
              </a:p>
            </p:txBody>
          </p:sp>
          <p:sp>
            <p:nvSpPr>
              <p:cNvPr id="29" name="Otsikko 4">
                <a:extLst>
                  <a:ext uri="{FF2B5EF4-FFF2-40B4-BE49-F238E27FC236}">
                    <a16:creationId xmlns:a16="http://schemas.microsoft.com/office/drawing/2014/main" id="{4EF79D38-685D-106C-18CD-0087581899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6602" y="3595827"/>
                <a:ext cx="681573" cy="4880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-6</a:t>
                </a:r>
              </a:p>
            </p:txBody>
          </p:sp>
          <p:cxnSp>
            <p:nvCxnSpPr>
              <p:cNvPr id="30" name="Suora yhdysviiva 29">
                <a:extLst>
                  <a:ext uri="{FF2B5EF4-FFF2-40B4-BE49-F238E27FC236}">
                    <a16:creationId xmlns:a16="http://schemas.microsoft.com/office/drawing/2014/main" id="{D4546615-B22D-F326-C80C-1609DBF5A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6297" y="5378478"/>
                <a:ext cx="1589041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Suorakulmio 30">
                <a:extLst>
                  <a:ext uri="{FF2B5EF4-FFF2-40B4-BE49-F238E27FC236}">
                    <a16:creationId xmlns:a16="http://schemas.microsoft.com/office/drawing/2014/main" id="{15AF10D0-0772-778C-ACC2-299ED98A0977}"/>
                  </a:ext>
                </a:extLst>
              </p:cNvPr>
              <p:cNvSpPr/>
              <p:nvPr/>
            </p:nvSpPr>
            <p:spPr>
              <a:xfrm>
                <a:off x="4037659" y="4998550"/>
                <a:ext cx="1352201" cy="39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Pohjois-Karjalan Yrittäjät</a:t>
                </a:r>
              </a:p>
            </p:txBody>
          </p:sp>
          <p:sp>
            <p:nvSpPr>
              <p:cNvPr id="32" name="Otsikko 4">
                <a:extLst>
                  <a:ext uri="{FF2B5EF4-FFF2-40B4-BE49-F238E27FC236}">
                    <a16:creationId xmlns:a16="http://schemas.microsoft.com/office/drawing/2014/main" id="{9C040740-F934-7114-9081-F21A3AF69C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602" y="5357040"/>
                <a:ext cx="681573" cy="4880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-5</a:t>
                </a:r>
              </a:p>
            </p:txBody>
          </p:sp>
        </p:grpSp>
        <p:sp>
          <p:nvSpPr>
            <p:cNvPr id="9" name="Otsikko 4">
              <a:extLst>
                <a:ext uri="{FF2B5EF4-FFF2-40B4-BE49-F238E27FC236}">
                  <a16:creationId xmlns:a16="http://schemas.microsoft.com/office/drawing/2014/main" id="{F7C9DAAE-5CB2-FABB-8E4E-54522DAAFBB9}"/>
                </a:ext>
              </a:extLst>
            </p:cNvPr>
            <p:cNvSpPr txBox="1">
              <a:spLocks/>
            </p:cNvSpPr>
            <p:nvPr/>
          </p:nvSpPr>
          <p:spPr>
            <a:xfrm>
              <a:off x="3233456" y="1728682"/>
              <a:ext cx="1325736" cy="7333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4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-6</a:t>
              </a:r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A66BD12F-7B28-6D59-8328-82AF9984FE1A}"/>
                </a:ext>
              </a:extLst>
            </p:cNvPr>
            <p:cNvSpPr/>
            <p:nvPr/>
          </p:nvSpPr>
          <p:spPr>
            <a:xfrm>
              <a:off x="4070670" y="1546257"/>
              <a:ext cx="17978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cxnSp>
          <p:nvCxnSpPr>
            <p:cNvPr id="11" name="Suora yhdysviiva 10">
              <a:extLst>
                <a:ext uri="{FF2B5EF4-FFF2-40B4-BE49-F238E27FC236}">
                  <a16:creationId xmlns:a16="http://schemas.microsoft.com/office/drawing/2014/main" id="{478183C7-0AB6-AEA2-A3D6-4397E0AC7C00}"/>
                </a:ext>
              </a:extLst>
            </p:cNvPr>
            <p:cNvCxnSpPr>
              <a:cxnSpLocks/>
            </p:cNvCxnSpPr>
            <p:nvPr/>
          </p:nvCxnSpPr>
          <p:spPr>
            <a:xfrm>
              <a:off x="4158832" y="1831719"/>
              <a:ext cx="1128698" cy="0"/>
            </a:xfrm>
            <a:prstGeom prst="line">
              <a:avLst/>
            </a:prstGeom>
            <a:ln w="12700" cmpd="sng">
              <a:solidFill>
                <a:srgbClr val="3F3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96628253-E4F9-C5B7-740E-C006BB9C673E}"/>
                </a:ext>
              </a:extLst>
            </p:cNvPr>
            <p:cNvCxnSpPr>
              <a:cxnSpLocks/>
            </p:cNvCxnSpPr>
            <p:nvPr/>
          </p:nvCxnSpPr>
          <p:spPr>
            <a:xfrm>
              <a:off x="699247" y="4885435"/>
              <a:ext cx="1647372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D2EAC389-AEE3-98BB-8DC4-8AA1C6C23CCC}"/>
                </a:ext>
              </a:extLst>
            </p:cNvPr>
            <p:cNvSpPr/>
            <p:nvPr/>
          </p:nvSpPr>
          <p:spPr>
            <a:xfrm>
              <a:off x="608710" y="4437893"/>
              <a:ext cx="15675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Keski-Suomen Yrittäjät</a:t>
              </a:r>
            </a:p>
          </p:txBody>
        </p:sp>
        <p:sp>
          <p:nvSpPr>
            <p:cNvPr id="14" name="Otsikko 4">
              <a:extLst>
                <a:ext uri="{FF2B5EF4-FFF2-40B4-BE49-F238E27FC236}">
                  <a16:creationId xmlns:a16="http://schemas.microsoft.com/office/drawing/2014/main" id="{653B56B7-2373-7B82-53D9-3D954BA5E458}"/>
                </a:ext>
              </a:extLst>
            </p:cNvPr>
            <p:cNvSpPr txBox="1">
              <a:spLocks/>
            </p:cNvSpPr>
            <p:nvPr/>
          </p:nvSpPr>
          <p:spPr>
            <a:xfrm>
              <a:off x="585524" y="4885435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6A21BB3D-468C-7372-B0DB-02159933387D}"/>
                </a:ext>
              </a:extLst>
            </p:cNvPr>
            <p:cNvCxnSpPr>
              <a:cxnSpLocks/>
            </p:cNvCxnSpPr>
            <p:nvPr/>
          </p:nvCxnSpPr>
          <p:spPr>
            <a:xfrm>
              <a:off x="2775035" y="5470363"/>
              <a:ext cx="1842051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11F93D30-662F-0ABF-1BF5-57712524FFCB}"/>
                </a:ext>
              </a:extLst>
            </p:cNvPr>
            <p:cNvSpPr/>
            <p:nvPr/>
          </p:nvSpPr>
          <p:spPr>
            <a:xfrm>
              <a:off x="3112573" y="5039779"/>
              <a:ext cx="15675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Etelä-Savon</a:t>
              </a:r>
            </a:p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Yrittäjät</a:t>
              </a:r>
            </a:p>
          </p:txBody>
        </p:sp>
        <p:sp>
          <p:nvSpPr>
            <p:cNvPr id="17" name="Otsikko 4">
              <a:extLst>
                <a:ext uri="{FF2B5EF4-FFF2-40B4-BE49-F238E27FC236}">
                  <a16:creationId xmlns:a16="http://schemas.microsoft.com/office/drawing/2014/main" id="{CDE5471F-9CF9-0185-07AA-BC9237AD9D69}"/>
                </a:ext>
              </a:extLst>
            </p:cNvPr>
            <p:cNvSpPr txBox="1">
              <a:spLocks/>
            </p:cNvSpPr>
            <p:nvPr/>
          </p:nvSpPr>
          <p:spPr>
            <a:xfrm>
              <a:off x="4312021" y="5424268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C3EAAA85-5DC0-0DB7-61CD-61F1B074D962}"/>
                </a:ext>
              </a:extLst>
            </p:cNvPr>
            <p:cNvCxnSpPr>
              <a:cxnSpLocks/>
            </p:cNvCxnSpPr>
            <p:nvPr/>
          </p:nvCxnSpPr>
          <p:spPr>
            <a:xfrm>
              <a:off x="3187496" y="3336827"/>
              <a:ext cx="1842051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E74CDB9C-1057-C8DB-4DEC-38D634B509B9}"/>
                </a:ext>
              </a:extLst>
            </p:cNvPr>
            <p:cNvSpPr/>
            <p:nvPr/>
          </p:nvSpPr>
          <p:spPr>
            <a:xfrm>
              <a:off x="3552028" y="3080851"/>
              <a:ext cx="1567501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Kainuun Yrittäjät</a:t>
              </a:r>
            </a:p>
          </p:txBody>
        </p:sp>
        <p:sp>
          <p:nvSpPr>
            <p:cNvPr id="20" name="Otsikko 4">
              <a:extLst>
                <a:ext uri="{FF2B5EF4-FFF2-40B4-BE49-F238E27FC236}">
                  <a16:creationId xmlns:a16="http://schemas.microsoft.com/office/drawing/2014/main" id="{944C5E05-59E0-D3A9-C4B3-822AD8D51C37}"/>
                </a:ext>
              </a:extLst>
            </p:cNvPr>
            <p:cNvSpPr txBox="1">
              <a:spLocks/>
            </p:cNvSpPr>
            <p:nvPr/>
          </p:nvSpPr>
          <p:spPr>
            <a:xfrm>
              <a:off x="4276078" y="3336360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-12</a:t>
              </a:r>
            </a:p>
          </p:txBody>
        </p:sp>
      </p:grpSp>
      <p:pic>
        <p:nvPicPr>
          <p:cNvPr id="33" name="Kuva 32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AB1F4DA9-7937-51F0-756C-FB6A7A20F0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13" t="32267" b="12658"/>
          <a:stretch/>
        </p:blipFill>
        <p:spPr>
          <a:xfrm>
            <a:off x="4987420" y="1784277"/>
            <a:ext cx="710435" cy="946700"/>
          </a:xfrm>
          <a:prstGeom prst="rect">
            <a:avLst/>
          </a:prstGeom>
        </p:spPr>
      </p:pic>
      <p:sp>
        <p:nvSpPr>
          <p:cNvPr id="34" name="Suorakulmio 33">
            <a:extLst>
              <a:ext uri="{FF2B5EF4-FFF2-40B4-BE49-F238E27FC236}">
                <a16:creationId xmlns:a16="http://schemas.microsoft.com/office/drawing/2014/main" id="{9E8E47C5-EE42-A4AD-C6E0-E7F66C47FD47}"/>
              </a:ext>
            </a:extLst>
          </p:cNvPr>
          <p:cNvSpPr/>
          <p:nvPr/>
        </p:nvSpPr>
        <p:spPr>
          <a:xfrm>
            <a:off x="6212471" y="4897853"/>
            <a:ext cx="5341476" cy="8463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i-FI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Huomioita tuloksista</a:t>
            </a:r>
          </a:p>
          <a:p>
            <a:pPr lvl="0">
              <a:defRPr/>
            </a:pPr>
            <a:r>
              <a:rPr lang="fi-F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pk-yrittäjien yleinen suhdannenäkymä on koko maan keskitasoa.  Arviot liikevaihdosta ylittävät sekä koko maan että lähialueiden keskimääräisen tason.</a:t>
            </a:r>
          </a:p>
        </p:txBody>
      </p:sp>
    </p:spTree>
    <p:extLst>
      <p:ext uri="{BB962C8B-B14F-4D97-AF65-F5344CB8AC3E}">
        <p14:creationId xmlns:p14="http://schemas.microsoft.com/office/powerpoint/2010/main" val="336609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PK-YRITYKSET JA TYÖLLISYYS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Sisällön paikkamerkki 2">
            <a:extLst>
              <a:ext uri="{FF2B5EF4-FFF2-40B4-BE49-F238E27FC236}">
                <a16:creationId xmlns:a16="http://schemas.microsoft.com/office/drawing/2014/main" id="{45C80558-F0D6-4B9C-A0CC-5BD57EA34CE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4827673"/>
              </p:ext>
            </p:extLst>
          </p:nvPr>
        </p:nvGraphicFramePr>
        <p:xfrm>
          <a:off x="6089771" y="1879260"/>
          <a:ext cx="5703942" cy="430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Suorakulmio 49">
            <a:extLst>
              <a:ext uri="{FF2B5EF4-FFF2-40B4-BE49-F238E27FC236}">
                <a16:creationId xmlns:a16="http://schemas.microsoft.com/office/drawing/2014/main" id="{9CC12364-FAD2-4803-8324-8A7EB0B6087B}"/>
              </a:ext>
            </a:extLst>
          </p:cNvPr>
          <p:cNvSpPr/>
          <p:nvPr/>
        </p:nvSpPr>
        <p:spPr>
          <a:xfrm>
            <a:off x="6268992" y="1691047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 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1/2005–2/2023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B17F5C60-27AF-42E5-80D6-D9D77EA9782E}"/>
              </a:ext>
            </a:extLst>
          </p:cNvPr>
          <p:cNvSpPr/>
          <p:nvPr/>
        </p:nvSpPr>
        <p:spPr>
          <a:xfrm>
            <a:off x="11091846" y="2153157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C584167E-A9D7-4E6A-94A5-C19662D457AC}"/>
              </a:ext>
            </a:extLst>
          </p:cNvPr>
          <p:cNvSpPr/>
          <p:nvPr/>
        </p:nvSpPr>
        <p:spPr>
          <a:xfrm>
            <a:off x="413999" y="1238189"/>
            <a:ext cx="5930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 henkilökunnan määrästä vuoden päästä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pic>
        <p:nvPicPr>
          <p:cNvPr id="3" name="Kuva 2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116398D9-C57A-B8A4-55DD-3D85406752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3" t="32267" b="12658"/>
          <a:stretch/>
        </p:blipFill>
        <p:spPr>
          <a:xfrm>
            <a:off x="1640155" y="2086946"/>
            <a:ext cx="2694867" cy="3690029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80F7A224-BBCC-10EC-5F49-89A59ACAE4EF}"/>
              </a:ext>
            </a:extLst>
          </p:cNvPr>
          <p:cNvGrpSpPr/>
          <p:nvPr/>
        </p:nvGrpSpPr>
        <p:grpSpPr>
          <a:xfrm>
            <a:off x="554759" y="1187416"/>
            <a:ext cx="5313737" cy="4802567"/>
            <a:chOff x="554759" y="1187416"/>
            <a:chExt cx="5313737" cy="4802567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E1E0ED9A-A802-2ED7-C8F7-D7C05F75D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22" r="14436" b="5167"/>
            <a:stretch/>
          </p:blipFill>
          <p:spPr>
            <a:xfrm>
              <a:off x="4759440" y="1187416"/>
              <a:ext cx="881218" cy="1827533"/>
            </a:xfrm>
            <a:prstGeom prst="rect">
              <a:avLst/>
            </a:prstGeom>
          </p:spPr>
        </p:pic>
        <p:grpSp>
          <p:nvGrpSpPr>
            <p:cNvPr id="8" name="Ryhmä 7">
              <a:extLst>
                <a:ext uri="{FF2B5EF4-FFF2-40B4-BE49-F238E27FC236}">
                  <a16:creationId xmlns:a16="http://schemas.microsoft.com/office/drawing/2014/main" id="{389A795E-2821-9F8A-8AFF-C0AD94F663C7}"/>
                </a:ext>
              </a:extLst>
            </p:cNvPr>
            <p:cNvGrpSpPr/>
            <p:nvPr/>
          </p:nvGrpSpPr>
          <p:grpSpPr>
            <a:xfrm>
              <a:off x="554759" y="2463790"/>
              <a:ext cx="5253099" cy="3058463"/>
              <a:chOff x="1086602" y="3206678"/>
              <a:chExt cx="4531573" cy="2638375"/>
            </a:xfrm>
          </p:grpSpPr>
          <p:sp>
            <p:nvSpPr>
              <p:cNvPr id="21" name="Suorakulmio 20">
                <a:extLst>
                  <a:ext uri="{FF2B5EF4-FFF2-40B4-BE49-F238E27FC236}">
                    <a16:creationId xmlns:a16="http://schemas.microsoft.com/office/drawing/2014/main" id="{501C7772-C0BE-9815-F86C-C1E76AFD9012}"/>
                  </a:ext>
                </a:extLst>
              </p:cNvPr>
              <p:cNvSpPr/>
              <p:nvPr/>
            </p:nvSpPr>
            <p:spPr>
              <a:xfrm>
                <a:off x="3308623" y="4377209"/>
                <a:ext cx="1998596" cy="265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4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SAVON YRITTÄJÄT</a:t>
                </a:r>
              </a:p>
            </p:txBody>
          </p:sp>
          <p:sp>
            <p:nvSpPr>
              <p:cNvPr id="22" name="Otsikko 4">
                <a:extLst>
                  <a:ext uri="{FF2B5EF4-FFF2-40B4-BE49-F238E27FC236}">
                    <a16:creationId xmlns:a16="http://schemas.microsoft.com/office/drawing/2014/main" id="{B17310DF-57B9-BCAC-7974-BF613448F5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70421" y="4573423"/>
                <a:ext cx="877384" cy="49710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  <p:cxnSp>
            <p:nvCxnSpPr>
              <p:cNvPr id="23" name="Suora yhdysviiva 22">
                <a:extLst>
                  <a:ext uri="{FF2B5EF4-FFF2-40B4-BE49-F238E27FC236}">
                    <a16:creationId xmlns:a16="http://schemas.microsoft.com/office/drawing/2014/main" id="{97345A16-C13B-F978-0811-4BAAAC74A3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44750" y="4614601"/>
                <a:ext cx="2080794" cy="0"/>
              </a:xfrm>
              <a:prstGeom prst="line">
                <a:avLst/>
              </a:prstGeom>
              <a:ln w="12700" cmpd="sng">
                <a:solidFill>
                  <a:srgbClr val="00A3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uora yhdysviiva 23">
                <a:extLst>
                  <a:ext uri="{FF2B5EF4-FFF2-40B4-BE49-F238E27FC236}">
                    <a16:creationId xmlns:a16="http://schemas.microsoft.com/office/drawing/2014/main" id="{EBF8EF9F-E2B5-7639-2FA3-04BAAE842C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6024" y="3595827"/>
                <a:ext cx="168620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Suorakulmio 25">
                <a:extLst>
                  <a:ext uri="{FF2B5EF4-FFF2-40B4-BE49-F238E27FC236}">
                    <a16:creationId xmlns:a16="http://schemas.microsoft.com/office/drawing/2014/main" id="{65C3F789-F26B-40B5-1EBB-194E666C9E5D}"/>
                  </a:ext>
                </a:extLst>
              </p:cNvPr>
              <p:cNvSpPr/>
              <p:nvPr/>
            </p:nvSpPr>
            <p:spPr>
              <a:xfrm>
                <a:off x="1109224" y="3206678"/>
                <a:ext cx="1493648" cy="39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Pohjois-Pohjanmaan Yrittäjät</a:t>
                </a:r>
              </a:p>
            </p:txBody>
          </p:sp>
          <p:sp>
            <p:nvSpPr>
              <p:cNvPr id="28" name="Otsikko 4">
                <a:extLst>
                  <a:ext uri="{FF2B5EF4-FFF2-40B4-BE49-F238E27FC236}">
                    <a16:creationId xmlns:a16="http://schemas.microsoft.com/office/drawing/2014/main" id="{CFEE1DDA-C152-294B-80A6-0C519958D9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6602" y="3595827"/>
                <a:ext cx="681573" cy="4880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29" name="Suora yhdysviiva 28">
                <a:extLst>
                  <a:ext uri="{FF2B5EF4-FFF2-40B4-BE49-F238E27FC236}">
                    <a16:creationId xmlns:a16="http://schemas.microsoft.com/office/drawing/2014/main" id="{DD2CE3DD-ABAF-7EFC-7912-DB560D3D2F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6297" y="5378478"/>
                <a:ext cx="1589041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Suorakulmio 29">
                <a:extLst>
                  <a:ext uri="{FF2B5EF4-FFF2-40B4-BE49-F238E27FC236}">
                    <a16:creationId xmlns:a16="http://schemas.microsoft.com/office/drawing/2014/main" id="{BA481844-7E96-F29E-F531-0D17B42450B0}"/>
                  </a:ext>
                </a:extLst>
              </p:cNvPr>
              <p:cNvSpPr/>
              <p:nvPr/>
            </p:nvSpPr>
            <p:spPr>
              <a:xfrm>
                <a:off x="4037659" y="4998550"/>
                <a:ext cx="1352201" cy="398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Pohjois-Karjalan Yrittäjät</a:t>
                </a:r>
              </a:p>
            </p:txBody>
          </p:sp>
          <p:sp>
            <p:nvSpPr>
              <p:cNvPr id="31" name="Otsikko 4">
                <a:extLst>
                  <a:ext uri="{FF2B5EF4-FFF2-40B4-BE49-F238E27FC236}">
                    <a16:creationId xmlns:a16="http://schemas.microsoft.com/office/drawing/2014/main" id="{32EFDBCD-D700-2EA7-4714-C287E11495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6602" y="5357040"/>
                <a:ext cx="681573" cy="4880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9" name="Otsikko 4">
              <a:extLst>
                <a:ext uri="{FF2B5EF4-FFF2-40B4-BE49-F238E27FC236}">
                  <a16:creationId xmlns:a16="http://schemas.microsoft.com/office/drawing/2014/main" id="{C92AFDF4-FC7C-C084-B505-44C5C3B87DA2}"/>
                </a:ext>
              </a:extLst>
            </p:cNvPr>
            <p:cNvSpPr txBox="1">
              <a:spLocks/>
            </p:cNvSpPr>
            <p:nvPr/>
          </p:nvSpPr>
          <p:spPr>
            <a:xfrm>
              <a:off x="3233456" y="1728682"/>
              <a:ext cx="1325736" cy="73338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i-FI" sz="40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CE9B1208-21C3-CF8F-AD6B-2F43B3AEE1CD}"/>
                </a:ext>
              </a:extLst>
            </p:cNvPr>
            <p:cNvSpPr/>
            <p:nvPr/>
          </p:nvSpPr>
          <p:spPr>
            <a:xfrm>
              <a:off x="4070670" y="1546257"/>
              <a:ext cx="17978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cxnSp>
          <p:nvCxnSpPr>
            <p:cNvPr id="11" name="Suora yhdysviiva 10">
              <a:extLst>
                <a:ext uri="{FF2B5EF4-FFF2-40B4-BE49-F238E27FC236}">
                  <a16:creationId xmlns:a16="http://schemas.microsoft.com/office/drawing/2014/main" id="{F68C2B12-4B7C-4ADC-9A79-D4C6E72F9ED7}"/>
                </a:ext>
              </a:extLst>
            </p:cNvPr>
            <p:cNvCxnSpPr>
              <a:cxnSpLocks/>
            </p:cNvCxnSpPr>
            <p:nvPr/>
          </p:nvCxnSpPr>
          <p:spPr>
            <a:xfrm>
              <a:off x="4158832" y="1831719"/>
              <a:ext cx="1128698" cy="0"/>
            </a:xfrm>
            <a:prstGeom prst="line">
              <a:avLst/>
            </a:prstGeom>
            <a:ln w="12700" cmpd="sng">
              <a:solidFill>
                <a:srgbClr val="3F3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04808A64-74B7-DF83-D5C2-4956ADF4E78D}"/>
                </a:ext>
              </a:extLst>
            </p:cNvPr>
            <p:cNvCxnSpPr>
              <a:cxnSpLocks/>
            </p:cNvCxnSpPr>
            <p:nvPr/>
          </p:nvCxnSpPr>
          <p:spPr>
            <a:xfrm>
              <a:off x="699247" y="4885435"/>
              <a:ext cx="1647372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4F838D27-4657-5B55-485E-D1CD9AE9563F}"/>
                </a:ext>
              </a:extLst>
            </p:cNvPr>
            <p:cNvSpPr/>
            <p:nvPr/>
          </p:nvSpPr>
          <p:spPr>
            <a:xfrm>
              <a:off x="608710" y="4437893"/>
              <a:ext cx="15675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Keski-Suomen Yrittäjät</a:t>
              </a:r>
            </a:p>
          </p:txBody>
        </p:sp>
        <p:sp>
          <p:nvSpPr>
            <p:cNvPr id="14" name="Otsikko 4">
              <a:extLst>
                <a:ext uri="{FF2B5EF4-FFF2-40B4-BE49-F238E27FC236}">
                  <a16:creationId xmlns:a16="http://schemas.microsoft.com/office/drawing/2014/main" id="{6F1DE6C5-208F-DFD4-12ED-FB6E40487A26}"/>
                </a:ext>
              </a:extLst>
            </p:cNvPr>
            <p:cNvSpPr txBox="1">
              <a:spLocks/>
            </p:cNvSpPr>
            <p:nvPr/>
          </p:nvSpPr>
          <p:spPr>
            <a:xfrm>
              <a:off x="585524" y="4885435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5F052E21-CD24-7828-FB28-BC9072CB2937}"/>
                </a:ext>
              </a:extLst>
            </p:cNvPr>
            <p:cNvCxnSpPr>
              <a:cxnSpLocks/>
            </p:cNvCxnSpPr>
            <p:nvPr/>
          </p:nvCxnSpPr>
          <p:spPr>
            <a:xfrm>
              <a:off x="2775035" y="5470363"/>
              <a:ext cx="1842051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8F4FA7A-643C-058A-50E8-C599AB5F217D}"/>
                </a:ext>
              </a:extLst>
            </p:cNvPr>
            <p:cNvSpPr/>
            <p:nvPr/>
          </p:nvSpPr>
          <p:spPr>
            <a:xfrm>
              <a:off x="3112573" y="5039779"/>
              <a:ext cx="15675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Etelä-Savon</a:t>
              </a:r>
            </a:p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Yrittäjät</a:t>
              </a:r>
            </a:p>
          </p:txBody>
        </p:sp>
        <p:sp>
          <p:nvSpPr>
            <p:cNvPr id="17" name="Otsikko 4">
              <a:extLst>
                <a:ext uri="{FF2B5EF4-FFF2-40B4-BE49-F238E27FC236}">
                  <a16:creationId xmlns:a16="http://schemas.microsoft.com/office/drawing/2014/main" id="{6D11D321-6CBF-68A9-97E5-2404272BA13A}"/>
                </a:ext>
              </a:extLst>
            </p:cNvPr>
            <p:cNvSpPr txBox="1">
              <a:spLocks/>
            </p:cNvSpPr>
            <p:nvPr/>
          </p:nvSpPr>
          <p:spPr>
            <a:xfrm>
              <a:off x="4312021" y="5424268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BBC01B34-4031-5C0D-5DD0-ADF3774A8507}"/>
                </a:ext>
              </a:extLst>
            </p:cNvPr>
            <p:cNvCxnSpPr>
              <a:cxnSpLocks/>
            </p:cNvCxnSpPr>
            <p:nvPr/>
          </p:nvCxnSpPr>
          <p:spPr>
            <a:xfrm>
              <a:off x="3187496" y="3336827"/>
              <a:ext cx="1842051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6B981C7F-3D5C-CF34-B95F-61EF3792B0AD}"/>
                </a:ext>
              </a:extLst>
            </p:cNvPr>
            <p:cNvSpPr/>
            <p:nvPr/>
          </p:nvSpPr>
          <p:spPr>
            <a:xfrm>
              <a:off x="3552028" y="3080851"/>
              <a:ext cx="1567501" cy="277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Kainuun Yrittäjät</a:t>
              </a:r>
            </a:p>
          </p:txBody>
        </p:sp>
        <p:sp>
          <p:nvSpPr>
            <p:cNvPr id="20" name="Otsikko 4">
              <a:extLst>
                <a:ext uri="{FF2B5EF4-FFF2-40B4-BE49-F238E27FC236}">
                  <a16:creationId xmlns:a16="http://schemas.microsoft.com/office/drawing/2014/main" id="{42940F4F-BBF8-87A9-5727-F82450D2C334}"/>
                </a:ext>
              </a:extLst>
            </p:cNvPr>
            <p:cNvSpPr txBox="1">
              <a:spLocks/>
            </p:cNvSpPr>
            <p:nvPr/>
          </p:nvSpPr>
          <p:spPr>
            <a:xfrm>
              <a:off x="4714990" y="3311976"/>
              <a:ext cx="790094" cy="5657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391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i-FI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-6</a:t>
              </a:r>
            </a:p>
          </p:txBody>
        </p:sp>
      </p:grpSp>
      <p:pic>
        <p:nvPicPr>
          <p:cNvPr id="32" name="Kuva 31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656CF31-E050-10E6-7327-A85A29CE80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13" t="32267" b="12658"/>
          <a:stretch/>
        </p:blipFill>
        <p:spPr>
          <a:xfrm>
            <a:off x="4987420" y="1784277"/>
            <a:ext cx="710435" cy="9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74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Sisällön paikkamerkki 2">
            <a:extLst>
              <a:ext uri="{FF2B5EF4-FFF2-40B4-BE49-F238E27FC236}">
                <a16:creationId xmlns:a16="http://schemas.microsoft.com/office/drawing/2014/main" id="{60A99092-46A6-4109-8E9D-FF79A4F96B1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5485639"/>
              </p:ext>
            </p:extLst>
          </p:nvPr>
        </p:nvGraphicFramePr>
        <p:xfrm>
          <a:off x="6304020" y="1303487"/>
          <a:ext cx="5616827" cy="256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LIIKEVAIHTO JA KANNATTAVUUS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ACA89D07-EF87-41AA-9182-0AA9277AC958}"/>
              </a:ext>
            </a:extLst>
          </p:cNvPr>
          <p:cNvSpPr/>
          <p:nvPr/>
        </p:nvSpPr>
        <p:spPr>
          <a:xfrm>
            <a:off x="373688" y="1233606"/>
            <a:ext cx="5930333" cy="68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 liikevaihdosta ja kannattavuudesta 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 vuonna </a:t>
            </a:r>
          </a:p>
          <a:p>
            <a:pPr lvl="0">
              <a:defRPr/>
            </a:pP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sp>
        <p:nvSpPr>
          <p:cNvPr id="60" name="Suorakulmio 59">
            <a:extLst>
              <a:ext uri="{FF2B5EF4-FFF2-40B4-BE49-F238E27FC236}">
                <a16:creationId xmlns:a16="http://schemas.microsoft.com/office/drawing/2014/main" id="{0B0AB854-0E0F-4977-9C7C-A9898C204ACB}"/>
              </a:ext>
            </a:extLst>
          </p:cNvPr>
          <p:cNvSpPr/>
          <p:nvPr/>
        </p:nvSpPr>
        <p:spPr>
          <a:xfrm>
            <a:off x="6400520" y="1371288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kehitys: liikevaihto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1/2005–2/2023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8D2FDE10-E463-421D-BFF3-3F26E2042ADC}"/>
              </a:ext>
            </a:extLst>
          </p:cNvPr>
          <p:cNvSpPr/>
          <p:nvPr/>
        </p:nvSpPr>
        <p:spPr>
          <a:xfrm>
            <a:off x="11282532" y="1658648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graphicFrame>
        <p:nvGraphicFramePr>
          <p:cNvPr id="109" name="Sisällön paikkamerkki 2">
            <a:extLst>
              <a:ext uri="{FF2B5EF4-FFF2-40B4-BE49-F238E27FC236}">
                <a16:creationId xmlns:a16="http://schemas.microsoft.com/office/drawing/2014/main" id="{49618280-5539-4A78-9E88-12E1D9EE7183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9326400"/>
              </p:ext>
            </p:extLst>
          </p:nvPr>
        </p:nvGraphicFramePr>
        <p:xfrm>
          <a:off x="6304021" y="4193687"/>
          <a:ext cx="5700245" cy="227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Suorakulmio 51">
            <a:extLst>
              <a:ext uri="{FF2B5EF4-FFF2-40B4-BE49-F238E27FC236}">
                <a16:creationId xmlns:a16="http://schemas.microsoft.com/office/drawing/2014/main" id="{EFAA186B-0A50-451F-B257-F0205DE0E2E0}"/>
              </a:ext>
            </a:extLst>
          </p:cNvPr>
          <p:cNvSpPr/>
          <p:nvPr/>
        </p:nvSpPr>
        <p:spPr>
          <a:xfrm>
            <a:off x="6424492" y="3674338"/>
            <a:ext cx="4448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Saldoluvun kehitys: kannattavuus</a:t>
            </a:r>
            <a:b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1/2005–2/2023</a:t>
            </a:r>
            <a:endParaRPr lang="fi-FI" sz="1000" b="1" dirty="0">
              <a:solidFill>
                <a:srgbClr val="00A3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FC46AE68-568D-4610-A69F-019BDAAF6218}"/>
              </a:ext>
            </a:extLst>
          </p:cNvPr>
          <p:cNvSpPr/>
          <p:nvPr/>
        </p:nvSpPr>
        <p:spPr>
          <a:xfrm>
            <a:off x="11343194" y="3983102"/>
            <a:ext cx="638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8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Saldoluku</a:t>
            </a:r>
            <a:endParaRPr lang="fi-FI" sz="800" dirty="0">
              <a:solidFill>
                <a:srgbClr val="00A3DA"/>
              </a:solidFill>
            </a:endParaRPr>
          </a:p>
        </p:txBody>
      </p:sp>
      <p:pic>
        <p:nvPicPr>
          <p:cNvPr id="2" name="Kuva 1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A7D8FCEC-B20E-6C56-845E-42E2050996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3" t="32267" b="12658"/>
          <a:stretch/>
        </p:blipFill>
        <p:spPr>
          <a:xfrm>
            <a:off x="1966951" y="1963043"/>
            <a:ext cx="2694867" cy="3690029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5E0DACF7-B624-E294-DEDF-E3110A9D7C0B}"/>
              </a:ext>
            </a:extLst>
          </p:cNvPr>
          <p:cNvGrpSpPr/>
          <p:nvPr/>
        </p:nvGrpSpPr>
        <p:grpSpPr>
          <a:xfrm>
            <a:off x="476120" y="1370899"/>
            <a:ext cx="5737261" cy="4447339"/>
            <a:chOff x="476120" y="1370899"/>
            <a:chExt cx="5737261" cy="4447339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FD71AF64-061B-E854-7576-6FB2B614C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22" r="14436" b="5167"/>
            <a:stretch/>
          </p:blipFill>
          <p:spPr>
            <a:xfrm>
              <a:off x="5332163" y="1370899"/>
              <a:ext cx="881218" cy="1827533"/>
            </a:xfrm>
            <a:prstGeom prst="rect">
              <a:avLst/>
            </a:prstGeom>
          </p:spPr>
        </p:pic>
        <p:grpSp>
          <p:nvGrpSpPr>
            <p:cNvPr id="5" name="Ryhmä 4">
              <a:extLst>
                <a:ext uri="{FF2B5EF4-FFF2-40B4-BE49-F238E27FC236}">
                  <a16:creationId xmlns:a16="http://schemas.microsoft.com/office/drawing/2014/main" id="{2444B160-1E59-B624-7C06-D791B7245FD1}"/>
                </a:ext>
              </a:extLst>
            </p:cNvPr>
            <p:cNvGrpSpPr/>
            <p:nvPr/>
          </p:nvGrpSpPr>
          <p:grpSpPr>
            <a:xfrm>
              <a:off x="3132565" y="3718843"/>
              <a:ext cx="2834152" cy="877622"/>
              <a:chOff x="3179074" y="2812654"/>
              <a:chExt cx="2834152" cy="877622"/>
            </a:xfrm>
          </p:grpSpPr>
          <p:sp>
            <p:nvSpPr>
              <p:cNvPr id="57" name="Suorakulmio 56">
                <a:extLst>
                  <a:ext uri="{FF2B5EF4-FFF2-40B4-BE49-F238E27FC236}">
                    <a16:creationId xmlns:a16="http://schemas.microsoft.com/office/drawing/2014/main" id="{84549CA6-B7C1-40DF-CB11-E713BE44E11C}"/>
                  </a:ext>
                </a:extLst>
              </p:cNvPr>
              <p:cNvSpPr/>
              <p:nvPr/>
            </p:nvSpPr>
            <p:spPr>
              <a:xfrm>
                <a:off x="3605079" y="2812654"/>
                <a:ext cx="231681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4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SAVON YRITTÄJÄT</a:t>
                </a:r>
              </a:p>
            </p:txBody>
          </p:sp>
          <p:cxnSp>
            <p:nvCxnSpPr>
              <p:cNvPr id="58" name="Suora yhdysviiva 57">
                <a:extLst>
                  <a:ext uri="{FF2B5EF4-FFF2-40B4-BE49-F238E27FC236}">
                    <a16:creationId xmlns:a16="http://schemas.microsoft.com/office/drawing/2014/main" id="{BFE30476-2F30-7BE1-50E5-04C7260B33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9074" y="3091107"/>
                <a:ext cx="2645251" cy="0"/>
              </a:xfrm>
              <a:prstGeom prst="line">
                <a:avLst/>
              </a:prstGeom>
              <a:ln w="12700" cmpd="sng">
                <a:solidFill>
                  <a:srgbClr val="00A3DA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Suorakulmio 58">
                <a:extLst>
                  <a:ext uri="{FF2B5EF4-FFF2-40B4-BE49-F238E27FC236}">
                    <a16:creationId xmlns:a16="http://schemas.microsoft.com/office/drawing/2014/main" id="{83063E92-E560-32E8-87D7-76CB9A6AD8FF}"/>
                  </a:ext>
                </a:extLst>
              </p:cNvPr>
              <p:cNvSpPr/>
              <p:nvPr/>
            </p:nvSpPr>
            <p:spPr>
              <a:xfrm>
                <a:off x="3949017" y="3524077"/>
                <a:ext cx="1156196" cy="16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fi-FI" sz="6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rgbClr val="00A3DA"/>
                  </a:solidFill>
                </a:endParaRPr>
              </a:p>
            </p:txBody>
          </p:sp>
          <p:sp>
            <p:nvSpPr>
              <p:cNvPr id="61" name="Otsikko 4">
                <a:extLst>
                  <a:ext uri="{FF2B5EF4-FFF2-40B4-BE49-F238E27FC236}">
                    <a16:creationId xmlns:a16="http://schemas.microsoft.com/office/drawing/2014/main" id="{49E4552C-35ED-A04B-D6F5-EAC195F17B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7990" y="3129227"/>
                <a:ext cx="804610" cy="445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62" name="Suorakulmio 61">
                <a:extLst>
                  <a:ext uri="{FF2B5EF4-FFF2-40B4-BE49-F238E27FC236}">
                    <a16:creationId xmlns:a16="http://schemas.microsoft.com/office/drawing/2014/main" id="{84ADD9A5-4EBE-2904-4573-A59634E35D57}"/>
                  </a:ext>
                </a:extLst>
              </p:cNvPr>
              <p:cNvSpPr/>
              <p:nvPr/>
            </p:nvSpPr>
            <p:spPr>
              <a:xfrm>
                <a:off x="4889958" y="3516815"/>
                <a:ext cx="1039173" cy="166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fi-FI" sz="600" b="1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rgbClr val="00A3DA"/>
                  </a:solidFill>
                </a:endParaRPr>
              </a:p>
            </p:txBody>
          </p:sp>
          <p:sp>
            <p:nvSpPr>
              <p:cNvPr id="63" name="Otsikko 4">
                <a:extLst>
                  <a:ext uri="{FF2B5EF4-FFF2-40B4-BE49-F238E27FC236}">
                    <a16:creationId xmlns:a16="http://schemas.microsoft.com/office/drawing/2014/main" id="{5785A245-7A33-C1AC-A0E6-1B4783C105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91936" y="3136052"/>
                <a:ext cx="1021290" cy="445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00A3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-10</a:t>
                </a:r>
              </a:p>
            </p:txBody>
          </p:sp>
        </p:grpSp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2E4E4B4B-51D5-7C69-57CA-613C605A7A8B}"/>
                </a:ext>
              </a:extLst>
            </p:cNvPr>
            <p:cNvSpPr/>
            <p:nvPr/>
          </p:nvSpPr>
          <p:spPr>
            <a:xfrm>
              <a:off x="3005648" y="1524485"/>
              <a:ext cx="17978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defRPr/>
              </a:pPr>
              <a:r>
                <a:rPr lang="fi-FI" sz="1400" dirty="0">
                  <a:solidFill>
                    <a:srgbClr val="3F3F3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KOKO MAA</a:t>
              </a:r>
            </a:p>
          </p:txBody>
        </p:sp>
        <p:grpSp>
          <p:nvGrpSpPr>
            <p:cNvPr id="9" name="Ryhmä 8">
              <a:extLst>
                <a:ext uri="{FF2B5EF4-FFF2-40B4-BE49-F238E27FC236}">
                  <a16:creationId xmlns:a16="http://schemas.microsoft.com/office/drawing/2014/main" id="{97480D4B-349B-F460-55DF-943ACFDDC8B3}"/>
                </a:ext>
              </a:extLst>
            </p:cNvPr>
            <p:cNvGrpSpPr/>
            <p:nvPr/>
          </p:nvGrpSpPr>
          <p:grpSpPr>
            <a:xfrm>
              <a:off x="3433879" y="1848223"/>
              <a:ext cx="2235410" cy="603048"/>
              <a:chOff x="4068312" y="2244498"/>
              <a:chExt cx="2235410" cy="603048"/>
            </a:xfrm>
          </p:grpSpPr>
          <p:sp>
            <p:nvSpPr>
              <p:cNvPr id="49" name="Suorakulmio 48">
                <a:extLst>
                  <a:ext uri="{FF2B5EF4-FFF2-40B4-BE49-F238E27FC236}">
                    <a16:creationId xmlns:a16="http://schemas.microsoft.com/office/drawing/2014/main" id="{F3E567D3-274D-B217-749C-2A654B0F0BD6}"/>
                  </a:ext>
                </a:extLst>
              </p:cNvPr>
              <p:cNvSpPr/>
              <p:nvPr/>
            </p:nvSpPr>
            <p:spPr>
              <a:xfrm>
                <a:off x="4068312" y="2653842"/>
                <a:ext cx="1156196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800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50" name="Otsikko 4">
                <a:extLst>
                  <a:ext uri="{FF2B5EF4-FFF2-40B4-BE49-F238E27FC236}">
                    <a16:creationId xmlns:a16="http://schemas.microsoft.com/office/drawing/2014/main" id="{57B43D4E-C9D6-67D8-EFBC-3F2E97F158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8752" y="2250006"/>
                <a:ext cx="804610" cy="445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400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sp>
            <p:nvSpPr>
              <p:cNvPr id="55" name="Suorakulmio 54">
                <a:extLst>
                  <a:ext uri="{FF2B5EF4-FFF2-40B4-BE49-F238E27FC236}">
                    <a16:creationId xmlns:a16="http://schemas.microsoft.com/office/drawing/2014/main" id="{6E29C0B2-BF3B-E03F-F82F-297588D3A4B9}"/>
                  </a:ext>
                </a:extLst>
              </p:cNvPr>
              <p:cNvSpPr/>
              <p:nvPr/>
            </p:nvSpPr>
            <p:spPr>
              <a:xfrm>
                <a:off x="5264549" y="2656725"/>
                <a:ext cx="1039173" cy="19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fi-FI" sz="800" b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800" dirty="0">
                  <a:solidFill>
                    <a:srgbClr val="3F3F3F"/>
                  </a:solidFill>
                </a:endParaRPr>
              </a:p>
            </p:txBody>
          </p:sp>
          <p:sp>
            <p:nvSpPr>
              <p:cNvPr id="56" name="Otsikko 4">
                <a:extLst>
                  <a:ext uri="{FF2B5EF4-FFF2-40B4-BE49-F238E27FC236}">
                    <a16:creationId xmlns:a16="http://schemas.microsoft.com/office/drawing/2014/main" id="{ECE1758C-F6ED-730E-6F5F-9DEDD0CC41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0234" y="2244498"/>
                <a:ext cx="1051467" cy="445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4000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-10</a:t>
                </a:r>
              </a:p>
            </p:txBody>
          </p:sp>
        </p:grpSp>
        <p:cxnSp>
          <p:nvCxnSpPr>
            <p:cNvPr id="10" name="Suora yhdysviiva 9">
              <a:extLst>
                <a:ext uri="{FF2B5EF4-FFF2-40B4-BE49-F238E27FC236}">
                  <a16:creationId xmlns:a16="http://schemas.microsoft.com/office/drawing/2014/main" id="{12C62E1A-D24A-622F-9CF5-5F86B54B97BE}"/>
                </a:ext>
              </a:extLst>
            </p:cNvPr>
            <p:cNvCxnSpPr>
              <a:cxnSpLocks/>
            </p:cNvCxnSpPr>
            <p:nvPr/>
          </p:nvCxnSpPr>
          <p:spPr>
            <a:xfrm>
              <a:off x="3756321" y="1803687"/>
              <a:ext cx="2037454" cy="0"/>
            </a:xfrm>
            <a:prstGeom prst="line">
              <a:avLst/>
            </a:prstGeom>
            <a:ln w="12700" cmpd="sng">
              <a:solidFill>
                <a:srgbClr val="3F3F3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37C76647-E9FD-FDD0-DFBE-01F151FE33B0}"/>
                </a:ext>
              </a:extLst>
            </p:cNvPr>
            <p:cNvGrpSpPr/>
            <p:nvPr/>
          </p:nvGrpSpPr>
          <p:grpSpPr>
            <a:xfrm>
              <a:off x="3630243" y="2817064"/>
              <a:ext cx="1760336" cy="804286"/>
              <a:chOff x="21751" y="3985994"/>
              <a:chExt cx="1760336" cy="804286"/>
            </a:xfrm>
          </p:grpSpPr>
          <p:sp>
            <p:nvSpPr>
              <p:cNvPr id="43" name="Otsikko 4">
                <a:extLst>
                  <a:ext uri="{FF2B5EF4-FFF2-40B4-BE49-F238E27FC236}">
                    <a16:creationId xmlns:a16="http://schemas.microsoft.com/office/drawing/2014/main" id="{410DAAE5-ACFC-45E1-C652-01A154247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8675" y="4224565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-12</a:t>
                </a:r>
              </a:p>
            </p:txBody>
          </p:sp>
          <p:sp>
            <p:nvSpPr>
              <p:cNvPr id="44" name="Suorakulmio 43">
                <a:extLst>
                  <a:ext uri="{FF2B5EF4-FFF2-40B4-BE49-F238E27FC236}">
                    <a16:creationId xmlns:a16="http://schemas.microsoft.com/office/drawing/2014/main" id="{E9AD7FCC-0D7C-5D3E-81D2-B2F5991FC408}"/>
                  </a:ext>
                </a:extLst>
              </p:cNvPr>
              <p:cNvSpPr/>
              <p:nvPr/>
            </p:nvSpPr>
            <p:spPr>
              <a:xfrm>
                <a:off x="953014" y="4585474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cxnSp>
            <p:nvCxnSpPr>
              <p:cNvPr id="45" name="Suora yhdysviiva 44">
                <a:extLst>
                  <a:ext uri="{FF2B5EF4-FFF2-40B4-BE49-F238E27FC236}">
                    <a16:creationId xmlns:a16="http://schemas.microsoft.com/office/drawing/2014/main" id="{6F0EA806-E76D-185D-6AB5-2187A651D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51" y="4239695"/>
                <a:ext cx="1620052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Suorakulmio 45">
                <a:extLst>
                  <a:ext uri="{FF2B5EF4-FFF2-40B4-BE49-F238E27FC236}">
                    <a16:creationId xmlns:a16="http://schemas.microsoft.com/office/drawing/2014/main" id="{36652E7F-647D-B204-7535-0DD3817E5FD6}"/>
                  </a:ext>
                </a:extLst>
              </p:cNvPr>
              <p:cNvSpPr/>
              <p:nvPr/>
            </p:nvSpPr>
            <p:spPr>
              <a:xfrm>
                <a:off x="159081" y="3985994"/>
                <a:ext cx="1567501" cy="277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Kainuun Yrittäjät</a:t>
                </a:r>
              </a:p>
            </p:txBody>
          </p:sp>
          <p:sp>
            <p:nvSpPr>
              <p:cNvPr id="47" name="Otsikko 4">
                <a:extLst>
                  <a:ext uri="{FF2B5EF4-FFF2-40B4-BE49-F238E27FC236}">
                    <a16:creationId xmlns:a16="http://schemas.microsoft.com/office/drawing/2014/main" id="{3B8F0836-DDF4-8BD4-2A12-2F8273F511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947" y="4218688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8" name="Suorakulmio 47">
                <a:extLst>
                  <a:ext uri="{FF2B5EF4-FFF2-40B4-BE49-F238E27FC236}">
                    <a16:creationId xmlns:a16="http://schemas.microsoft.com/office/drawing/2014/main" id="{8D655631-A43E-6167-10B7-2A446E23AE4F}"/>
                  </a:ext>
                </a:extLst>
              </p:cNvPr>
              <p:cNvSpPr/>
              <p:nvPr/>
            </p:nvSpPr>
            <p:spPr>
              <a:xfrm>
                <a:off x="316228" y="4579597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2" name="Ryhmä 11">
              <a:extLst>
                <a:ext uri="{FF2B5EF4-FFF2-40B4-BE49-F238E27FC236}">
                  <a16:creationId xmlns:a16="http://schemas.microsoft.com/office/drawing/2014/main" id="{B1826CE7-2AE3-128D-A355-68A1EE1C0B25}"/>
                </a:ext>
              </a:extLst>
            </p:cNvPr>
            <p:cNvGrpSpPr/>
            <p:nvPr/>
          </p:nvGrpSpPr>
          <p:grpSpPr>
            <a:xfrm>
              <a:off x="641271" y="2525754"/>
              <a:ext cx="2139263" cy="984609"/>
              <a:chOff x="516925" y="4991729"/>
              <a:chExt cx="2139263" cy="984609"/>
            </a:xfrm>
          </p:grpSpPr>
          <p:cxnSp>
            <p:nvCxnSpPr>
              <p:cNvPr id="37" name="Suora yhdysviiva 36">
                <a:extLst>
                  <a:ext uri="{FF2B5EF4-FFF2-40B4-BE49-F238E27FC236}">
                    <a16:creationId xmlns:a16="http://schemas.microsoft.com/office/drawing/2014/main" id="{968B990F-BB4D-E235-C864-1DC69CC34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72" y="5431162"/>
                <a:ext cx="206041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Suorakulmio 37">
                <a:extLst>
                  <a:ext uri="{FF2B5EF4-FFF2-40B4-BE49-F238E27FC236}">
                    <a16:creationId xmlns:a16="http://schemas.microsoft.com/office/drawing/2014/main" id="{8F13BE00-F872-8450-68E1-0CDFC48F65BF}"/>
                  </a:ext>
                </a:extLst>
              </p:cNvPr>
              <p:cNvSpPr/>
              <p:nvPr/>
            </p:nvSpPr>
            <p:spPr>
              <a:xfrm>
                <a:off x="520153" y="4991729"/>
                <a:ext cx="171343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Pohjois-Pohjanmaan Yrittäjät</a:t>
                </a:r>
              </a:p>
            </p:txBody>
          </p:sp>
          <p:sp>
            <p:nvSpPr>
              <p:cNvPr id="39" name="Otsikko 4">
                <a:extLst>
                  <a:ext uri="{FF2B5EF4-FFF2-40B4-BE49-F238E27FC236}">
                    <a16:creationId xmlns:a16="http://schemas.microsoft.com/office/drawing/2014/main" id="{C08D3618-382A-A889-0D91-43F354CB0F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5794" y="5410623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-8</a:t>
                </a:r>
              </a:p>
            </p:txBody>
          </p:sp>
          <p:sp>
            <p:nvSpPr>
              <p:cNvPr id="40" name="Suorakulmio 39">
                <a:extLst>
                  <a:ext uri="{FF2B5EF4-FFF2-40B4-BE49-F238E27FC236}">
                    <a16:creationId xmlns:a16="http://schemas.microsoft.com/office/drawing/2014/main" id="{C84C8E4B-418A-098F-6701-33545F5513D8}"/>
                  </a:ext>
                </a:extLst>
              </p:cNvPr>
              <p:cNvSpPr/>
              <p:nvPr/>
            </p:nvSpPr>
            <p:spPr>
              <a:xfrm>
                <a:off x="1178883" y="5785360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1" name="Otsikko 4">
                <a:extLst>
                  <a:ext uri="{FF2B5EF4-FFF2-40B4-BE49-F238E27FC236}">
                    <a16:creationId xmlns:a16="http://schemas.microsoft.com/office/drawing/2014/main" id="{7B88935E-AC43-826E-535F-AB5A04A55D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925" y="5407740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sp>
            <p:nvSpPr>
              <p:cNvPr id="42" name="Suorakulmio 41">
                <a:extLst>
                  <a:ext uri="{FF2B5EF4-FFF2-40B4-BE49-F238E27FC236}">
                    <a16:creationId xmlns:a16="http://schemas.microsoft.com/office/drawing/2014/main" id="{F81E8618-B716-FF50-F8AF-F0271D59E327}"/>
                  </a:ext>
                </a:extLst>
              </p:cNvPr>
              <p:cNvSpPr/>
              <p:nvPr/>
            </p:nvSpPr>
            <p:spPr>
              <a:xfrm>
                <a:off x="521866" y="5785360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8C143CE6-F495-9AD8-BBEF-E471C3AECE38}"/>
                </a:ext>
              </a:extLst>
            </p:cNvPr>
            <p:cNvGrpSpPr/>
            <p:nvPr/>
          </p:nvGrpSpPr>
          <p:grpSpPr>
            <a:xfrm>
              <a:off x="476120" y="3890455"/>
              <a:ext cx="2139263" cy="808344"/>
              <a:chOff x="516925" y="5167994"/>
              <a:chExt cx="2139263" cy="808344"/>
            </a:xfrm>
          </p:grpSpPr>
          <p:cxnSp>
            <p:nvCxnSpPr>
              <p:cNvPr id="31" name="Suora yhdysviiva 30">
                <a:extLst>
                  <a:ext uri="{FF2B5EF4-FFF2-40B4-BE49-F238E27FC236}">
                    <a16:creationId xmlns:a16="http://schemas.microsoft.com/office/drawing/2014/main" id="{9B08A773-A741-421A-29F5-0259446E96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72" y="5431162"/>
                <a:ext cx="206041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Suorakulmio 31">
                <a:extLst>
                  <a:ext uri="{FF2B5EF4-FFF2-40B4-BE49-F238E27FC236}">
                    <a16:creationId xmlns:a16="http://schemas.microsoft.com/office/drawing/2014/main" id="{458D880D-B62E-3F94-8B89-F873EFEE4E0C}"/>
                  </a:ext>
                </a:extLst>
              </p:cNvPr>
              <p:cNvSpPr/>
              <p:nvPr/>
            </p:nvSpPr>
            <p:spPr>
              <a:xfrm>
                <a:off x="520153" y="5167994"/>
                <a:ext cx="187858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Keski-Suomen Yrittäjät</a:t>
                </a:r>
              </a:p>
            </p:txBody>
          </p:sp>
          <p:sp>
            <p:nvSpPr>
              <p:cNvPr id="33" name="Otsikko 4">
                <a:extLst>
                  <a:ext uri="{FF2B5EF4-FFF2-40B4-BE49-F238E27FC236}">
                    <a16:creationId xmlns:a16="http://schemas.microsoft.com/office/drawing/2014/main" id="{D2447922-1EBF-6649-11B3-73B92ADCE9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5794" y="5410623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-7</a:t>
                </a:r>
              </a:p>
            </p:txBody>
          </p:sp>
          <p:sp>
            <p:nvSpPr>
              <p:cNvPr id="34" name="Suorakulmio 33">
                <a:extLst>
                  <a:ext uri="{FF2B5EF4-FFF2-40B4-BE49-F238E27FC236}">
                    <a16:creationId xmlns:a16="http://schemas.microsoft.com/office/drawing/2014/main" id="{6A0A6CCF-5D7C-10DB-026E-9EA330D90329}"/>
                  </a:ext>
                </a:extLst>
              </p:cNvPr>
              <p:cNvSpPr/>
              <p:nvPr/>
            </p:nvSpPr>
            <p:spPr>
              <a:xfrm>
                <a:off x="1178883" y="5785360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5" name="Otsikko 4">
                <a:extLst>
                  <a:ext uri="{FF2B5EF4-FFF2-40B4-BE49-F238E27FC236}">
                    <a16:creationId xmlns:a16="http://schemas.microsoft.com/office/drawing/2014/main" id="{0758B405-B91B-5676-F08F-B0D52BD52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925" y="5407740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36" name="Suorakulmio 35">
                <a:extLst>
                  <a:ext uri="{FF2B5EF4-FFF2-40B4-BE49-F238E27FC236}">
                    <a16:creationId xmlns:a16="http://schemas.microsoft.com/office/drawing/2014/main" id="{38DF3AB9-A164-1016-B61E-40B879939DDB}"/>
                  </a:ext>
                </a:extLst>
              </p:cNvPr>
              <p:cNvSpPr/>
              <p:nvPr/>
            </p:nvSpPr>
            <p:spPr>
              <a:xfrm>
                <a:off x="521866" y="5785360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430D3F96-C38A-B850-3358-C5763F0FA508}"/>
                </a:ext>
              </a:extLst>
            </p:cNvPr>
            <p:cNvGrpSpPr/>
            <p:nvPr/>
          </p:nvGrpSpPr>
          <p:grpSpPr>
            <a:xfrm>
              <a:off x="3902508" y="4548229"/>
              <a:ext cx="1651893" cy="977479"/>
              <a:chOff x="229254" y="3812801"/>
              <a:chExt cx="1651893" cy="977479"/>
            </a:xfrm>
          </p:grpSpPr>
          <p:sp>
            <p:nvSpPr>
              <p:cNvPr id="22" name="Otsikko 4">
                <a:extLst>
                  <a:ext uri="{FF2B5EF4-FFF2-40B4-BE49-F238E27FC236}">
                    <a16:creationId xmlns:a16="http://schemas.microsoft.com/office/drawing/2014/main" id="{DD036202-3E99-8EF9-01B3-656266C7B2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7735" y="4224565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-12</a:t>
                </a:r>
              </a:p>
            </p:txBody>
          </p:sp>
          <p:sp>
            <p:nvSpPr>
              <p:cNvPr id="23" name="Suorakulmio 22">
                <a:extLst>
                  <a:ext uri="{FF2B5EF4-FFF2-40B4-BE49-F238E27FC236}">
                    <a16:creationId xmlns:a16="http://schemas.microsoft.com/office/drawing/2014/main" id="{64498FBD-F901-34AA-4160-D1C2866FC6AB}"/>
                  </a:ext>
                </a:extLst>
              </p:cNvPr>
              <p:cNvSpPr/>
              <p:nvPr/>
            </p:nvSpPr>
            <p:spPr>
              <a:xfrm>
                <a:off x="1052074" y="4585474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cxnSp>
            <p:nvCxnSpPr>
              <p:cNvPr id="24" name="Suora yhdysviiva 23">
                <a:extLst>
                  <a:ext uri="{FF2B5EF4-FFF2-40B4-BE49-F238E27FC236}">
                    <a16:creationId xmlns:a16="http://schemas.microsoft.com/office/drawing/2014/main" id="{72775AFB-1EC3-9E8B-8DDA-8C4B5C59E1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254" y="4239695"/>
                <a:ext cx="1511609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Suorakulmio 27">
                <a:extLst>
                  <a:ext uri="{FF2B5EF4-FFF2-40B4-BE49-F238E27FC236}">
                    <a16:creationId xmlns:a16="http://schemas.microsoft.com/office/drawing/2014/main" id="{72156068-D1C4-B0E1-5189-6CC2B5FE63DA}"/>
                  </a:ext>
                </a:extLst>
              </p:cNvPr>
              <p:cNvSpPr/>
              <p:nvPr/>
            </p:nvSpPr>
            <p:spPr>
              <a:xfrm>
                <a:off x="273269" y="3812801"/>
                <a:ext cx="15675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Pohjois-Karjalan Yrittäjät</a:t>
                </a:r>
              </a:p>
            </p:txBody>
          </p:sp>
          <p:sp>
            <p:nvSpPr>
              <p:cNvPr id="29" name="Otsikko 4">
                <a:extLst>
                  <a:ext uri="{FF2B5EF4-FFF2-40B4-BE49-F238E27FC236}">
                    <a16:creationId xmlns:a16="http://schemas.microsoft.com/office/drawing/2014/main" id="{80D1CAFB-1D42-0BD6-5FCD-6BC1F48691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9007" y="4218688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sp>
            <p:nvSpPr>
              <p:cNvPr id="30" name="Suorakulmio 29">
                <a:extLst>
                  <a:ext uri="{FF2B5EF4-FFF2-40B4-BE49-F238E27FC236}">
                    <a16:creationId xmlns:a16="http://schemas.microsoft.com/office/drawing/2014/main" id="{B5750DDF-FE9A-3E38-795A-34F28EF5ACE7}"/>
                  </a:ext>
                </a:extLst>
              </p:cNvPr>
              <p:cNvSpPr/>
              <p:nvPr/>
            </p:nvSpPr>
            <p:spPr>
              <a:xfrm>
                <a:off x="415288" y="4579597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500AF24B-D546-87CF-9CB8-7B153732051F}"/>
                </a:ext>
              </a:extLst>
            </p:cNvPr>
            <p:cNvGrpSpPr/>
            <p:nvPr/>
          </p:nvGrpSpPr>
          <p:grpSpPr>
            <a:xfrm>
              <a:off x="948970" y="5009894"/>
              <a:ext cx="2139263" cy="808344"/>
              <a:chOff x="516925" y="5167994"/>
              <a:chExt cx="2139263" cy="808344"/>
            </a:xfrm>
          </p:grpSpPr>
          <p:cxnSp>
            <p:nvCxnSpPr>
              <p:cNvPr id="16" name="Suora yhdysviiva 15">
                <a:extLst>
                  <a:ext uri="{FF2B5EF4-FFF2-40B4-BE49-F238E27FC236}">
                    <a16:creationId xmlns:a16="http://schemas.microsoft.com/office/drawing/2014/main" id="{53EB438C-2F7A-17D9-B24D-B3012B6AAA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772" y="5431162"/>
                <a:ext cx="206041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Suorakulmio 16">
                <a:extLst>
                  <a:ext uri="{FF2B5EF4-FFF2-40B4-BE49-F238E27FC236}">
                    <a16:creationId xmlns:a16="http://schemas.microsoft.com/office/drawing/2014/main" id="{7A6C7938-B7AA-A9C5-AB56-62A24FA33BA2}"/>
                  </a:ext>
                </a:extLst>
              </p:cNvPr>
              <p:cNvSpPr/>
              <p:nvPr/>
            </p:nvSpPr>
            <p:spPr>
              <a:xfrm>
                <a:off x="520153" y="5167994"/>
                <a:ext cx="1567501" cy="277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fi-FI" sz="12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Etelä-Savon Yrittäjät</a:t>
                </a:r>
              </a:p>
            </p:txBody>
          </p:sp>
          <p:sp>
            <p:nvSpPr>
              <p:cNvPr id="18" name="Otsikko 4">
                <a:extLst>
                  <a:ext uri="{FF2B5EF4-FFF2-40B4-BE49-F238E27FC236}">
                    <a16:creationId xmlns:a16="http://schemas.microsoft.com/office/drawing/2014/main" id="{1FCD071C-91A7-8EAE-AD66-463A727A3F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5794" y="5410623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9" name="Suorakulmio 18">
                <a:extLst>
                  <a:ext uri="{FF2B5EF4-FFF2-40B4-BE49-F238E27FC236}">
                    <a16:creationId xmlns:a16="http://schemas.microsoft.com/office/drawing/2014/main" id="{64E1CB37-B054-7A1D-B93C-297351A8177B}"/>
                  </a:ext>
                </a:extLst>
              </p:cNvPr>
              <p:cNvSpPr/>
              <p:nvPr/>
            </p:nvSpPr>
            <p:spPr>
              <a:xfrm>
                <a:off x="1178883" y="5785360"/>
                <a:ext cx="829073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KANNATTAVUUS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0" name="Otsikko 4">
                <a:extLst>
                  <a:ext uri="{FF2B5EF4-FFF2-40B4-BE49-F238E27FC236}">
                    <a16:creationId xmlns:a16="http://schemas.microsoft.com/office/drawing/2014/main" id="{1716DD73-7C6F-3623-85CE-0BDEDA9B5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6925" y="5407740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21" name="Suorakulmio 20">
                <a:extLst>
                  <a:ext uri="{FF2B5EF4-FFF2-40B4-BE49-F238E27FC236}">
                    <a16:creationId xmlns:a16="http://schemas.microsoft.com/office/drawing/2014/main" id="{5A8875FF-FDEC-029C-20D0-D8CA60D5A7D2}"/>
                  </a:ext>
                </a:extLst>
              </p:cNvPr>
              <p:cNvSpPr/>
              <p:nvPr/>
            </p:nvSpPr>
            <p:spPr>
              <a:xfrm>
                <a:off x="521866" y="5785360"/>
                <a:ext cx="670376" cy="166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LIIKEVAIHTO</a:t>
                </a:r>
                <a:endParaRPr lang="fi-FI" sz="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pic>
        <p:nvPicPr>
          <p:cNvPr id="64" name="Kuva 63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2FA812F9-E2C7-2601-8E53-EDC2B6890B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13" t="32267" b="12658"/>
          <a:stretch/>
        </p:blipFill>
        <p:spPr>
          <a:xfrm>
            <a:off x="5560285" y="1946850"/>
            <a:ext cx="710435" cy="9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3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uorakulmio 45">
            <a:extLst>
              <a:ext uri="{FF2B5EF4-FFF2-40B4-BE49-F238E27FC236}">
                <a16:creationId xmlns:a16="http://schemas.microsoft.com/office/drawing/2014/main" id="{5A474671-E43F-48A2-B790-C578EBD064B5}"/>
              </a:ext>
            </a:extLst>
          </p:cNvPr>
          <p:cNvSpPr/>
          <p:nvPr/>
        </p:nvSpPr>
        <p:spPr>
          <a:xfrm>
            <a:off x="372088" y="1225369"/>
            <a:ext cx="5930333" cy="65864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80000"/>
              </a:lnSpc>
              <a:defRPr/>
            </a:pPr>
            <a: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Arvio investointien arvon sekä tuotannon ja tuotteiden kehityksestä ensi vuonna</a:t>
            </a:r>
            <a:br>
              <a:rPr lang="fi-FI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(Saldoluku %) 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7171FCE-652B-4927-BD59-358EC21E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PK-YRITYSTEN INVESTOINTIEN ARVO JA INNOVAATIOT</a:t>
            </a:r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6582412-B621-495B-928D-6E5788FB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syksy 2023 alueraportti, 14.9.2023</a:t>
            </a:r>
            <a:endParaRPr lang="fi-FI" dirty="0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B8EA42F0-0D28-4DBE-B5DC-C764C1422887}"/>
              </a:ext>
            </a:extLst>
          </p:cNvPr>
          <p:cNvCxnSpPr>
            <a:cxnSpLocks/>
          </p:cNvCxnSpPr>
          <p:nvPr/>
        </p:nvCxnSpPr>
        <p:spPr>
          <a:xfrm>
            <a:off x="413999" y="1098267"/>
            <a:ext cx="11364002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BB362F8-7299-48E5-BFB5-3CF4B19E6F83}"/>
              </a:ext>
            </a:extLst>
          </p:cNvPr>
          <p:cNvCxnSpPr>
            <a:cxnSpLocks/>
          </p:cNvCxnSpPr>
          <p:nvPr/>
        </p:nvCxnSpPr>
        <p:spPr>
          <a:xfrm>
            <a:off x="413999" y="6229421"/>
            <a:ext cx="11514649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Suorakulmio 52">
            <a:extLst>
              <a:ext uri="{FF2B5EF4-FFF2-40B4-BE49-F238E27FC236}">
                <a16:creationId xmlns:a16="http://schemas.microsoft.com/office/drawing/2014/main" id="{DF352958-6D15-476C-AAF4-672C007D9624}"/>
              </a:ext>
            </a:extLst>
          </p:cNvPr>
          <p:cNvSpPr/>
          <p:nvPr/>
        </p:nvSpPr>
        <p:spPr>
          <a:xfrm>
            <a:off x="7431207" y="1078900"/>
            <a:ext cx="44485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Savon Yrittäjät | </a:t>
            </a:r>
            <a:r>
              <a:rPr lang="fi-FI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Lähialueet</a:t>
            </a:r>
            <a:r>
              <a:rPr lang="fi-FI" sz="1000" b="1" dirty="0">
                <a:solidFill>
                  <a:srgbClr val="00A3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fi-FI" sz="1000" b="1" dirty="0">
                <a:solidFill>
                  <a:srgbClr val="3F3F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Koko maa</a:t>
            </a:r>
          </a:p>
        </p:txBody>
      </p:sp>
      <p:cxnSp>
        <p:nvCxnSpPr>
          <p:cNvPr id="75" name="Suora yhdysviiva 74">
            <a:extLst>
              <a:ext uri="{FF2B5EF4-FFF2-40B4-BE49-F238E27FC236}">
                <a16:creationId xmlns:a16="http://schemas.microsoft.com/office/drawing/2014/main" id="{93297663-5F59-43F4-870E-40EE7D15FF25}"/>
              </a:ext>
            </a:extLst>
          </p:cNvPr>
          <p:cNvCxnSpPr>
            <a:cxnSpLocks/>
          </p:cNvCxnSpPr>
          <p:nvPr/>
        </p:nvCxnSpPr>
        <p:spPr>
          <a:xfrm>
            <a:off x="509815" y="1098267"/>
            <a:ext cx="11172370" cy="0"/>
          </a:xfrm>
          <a:prstGeom prst="line">
            <a:avLst/>
          </a:prstGeom>
          <a:ln w="9525" cmpd="sng">
            <a:solidFill>
              <a:srgbClr val="00A3DA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C3E107D-CE8D-C356-49B9-DBB65179FC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3" t="32267" b="12658"/>
          <a:stretch/>
        </p:blipFill>
        <p:spPr>
          <a:xfrm>
            <a:off x="2790696" y="1359170"/>
            <a:ext cx="3256381" cy="4458900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8BF0749C-5405-D63F-7E31-25B749AA56BA}"/>
              </a:ext>
            </a:extLst>
          </p:cNvPr>
          <p:cNvGrpSpPr/>
          <p:nvPr/>
        </p:nvGrpSpPr>
        <p:grpSpPr>
          <a:xfrm>
            <a:off x="609034" y="1373063"/>
            <a:ext cx="11142873" cy="4755544"/>
            <a:chOff x="609034" y="1373063"/>
            <a:chExt cx="11142873" cy="4755544"/>
          </a:xfrm>
        </p:grpSpPr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F8346ACA-74D8-F784-BD85-546EB5DE0C7A}"/>
                </a:ext>
              </a:extLst>
            </p:cNvPr>
            <p:cNvGrpSpPr/>
            <p:nvPr/>
          </p:nvGrpSpPr>
          <p:grpSpPr>
            <a:xfrm>
              <a:off x="609034" y="1373063"/>
              <a:ext cx="11142873" cy="4134776"/>
              <a:chOff x="609034" y="1373063"/>
              <a:chExt cx="11142873" cy="4134776"/>
            </a:xfrm>
          </p:grpSpPr>
          <p:pic>
            <p:nvPicPr>
              <p:cNvPr id="15" name="Kuva 14">
                <a:extLst>
                  <a:ext uri="{FF2B5EF4-FFF2-40B4-BE49-F238E27FC236}">
                    <a16:creationId xmlns:a16="http://schemas.microsoft.com/office/drawing/2014/main" id="{23B3F8E6-4BDA-0A20-F03F-D5EA42F89B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22" r="14436" b="5167"/>
              <a:stretch/>
            </p:blipFill>
            <p:spPr>
              <a:xfrm>
                <a:off x="10700586" y="1373063"/>
                <a:ext cx="1051321" cy="2180305"/>
              </a:xfrm>
              <a:prstGeom prst="rect">
                <a:avLst/>
              </a:prstGeom>
            </p:spPr>
          </p:pic>
          <p:grpSp>
            <p:nvGrpSpPr>
              <p:cNvPr id="16" name="Ryhmä 15">
                <a:extLst>
                  <a:ext uri="{FF2B5EF4-FFF2-40B4-BE49-F238E27FC236}">
                    <a16:creationId xmlns:a16="http://schemas.microsoft.com/office/drawing/2014/main" id="{37F0F745-F796-ED1A-B900-30E167304FAF}"/>
                  </a:ext>
                </a:extLst>
              </p:cNvPr>
              <p:cNvGrpSpPr/>
              <p:nvPr/>
            </p:nvGrpSpPr>
            <p:grpSpPr>
              <a:xfrm>
                <a:off x="7994223" y="1591975"/>
                <a:ext cx="3251304" cy="1328308"/>
                <a:chOff x="8241199" y="1732840"/>
                <a:chExt cx="3251304" cy="1328308"/>
              </a:xfrm>
            </p:grpSpPr>
            <p:grpSp>
              <p:nvGrpSpPr>
                <p:cNvPr id="58" name="Ryhmä 57">
                  <a:extLst>
                    <a:ext uri="{FF2B5EF4-FFF2-40B4-BE49-F238E27FC236}">
                      <a16:creationId xmlns:a16="http://schemas.microsoft.com/office/drawing/2014/main" id="{58CAE8B7-10AF-26E8-53D9-5873FD421FBE}"/>
                    </a:ext>
                  </a:extLst>
                </p:cNvPr>
                <p:cNvGrpSpPr/>
                <p:nvPr/>
              </p:nvGrpSpPr>
              <p:grpSpPr>
                <a:xfrm>
                  <a:off x="8241199" y="1732840"/>
                  <a:ext cx="3251304" cy="334675"/>
                  <a:chOff x="5986564" y="2814851"/>
                  <a:chExt cx="5092008" cy="538649"/>
                </a:xfrm>
              </p:grpSpPr>
              <p:sp>
                <p:nvSpPr>
                  <p:cNvPr id="63" name="Suorakulmio 62">
                    <a:extLst>
                      <a:ext uri="{FF2B5EF4-FFF2-40B4-BE49-F238E27FC236}">
                        <a16:creationId xmlns:a16="http://schemas.microsoft.com/office/drawing/2014/main" id="{91319044-4E05-46A8-E62A-C8810699C519}"/>
                      </a:ext>
                    </a:extLst>
                  </p:cNvPr>
                  <p:cNvSpPr/>
                  <p:nvPr/>
                </p:nvSpPr>
                <p:spPr>
                  <a:xfrm>
                    <a:off x="5986564" y="2814851"/>
                    <a:ext cx="2786634" cy="49535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r">
                      <a:defRPr/>
                    </a:pPr>
                    <a:r>
                      <a:rPr lang="fi-FI" sz="1400" dirty="0">
                        <a:solidFill>
                          <a:srgbClr val="3F3F3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KOKO MAA</a:t>
                    </a:r>
                  </a:p>
                </p:txBody>
              </p:sp>
              <p:cxnSp>
                <p:nvCxnSpPr>
                  <p:cNvPr id="64" name="Suora yhdysviiva 63">
                    <a:extLst>
                      <a:ext uri="{FF2B5EF4-FFF2-40B4-BE49-F238E27FC236}">
                        <a16:creationId xmlns:a16="http://schemas.microsoft.com/office/drawing/2014/main" id="{8C03A87D-6F37-63DF-220D-6D00767A0F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64813" y="3353500"/>
                    <a:ext cx="3913759" cy="0"/>
                  </a:xfrm>
                  <a:prstGeom prst="line">
                    <a:avLst/>
                  </a:prstGeom>
                  <a:ln w="12700" cmpd="sng">
                    <a:solidFill>
                      <a:srgbClr val="3F3F3F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Otsikko 4">
                  <a:extLst>
                    <a:ext uri="{FF2B5EF4-FFF2-40B4-BE49-F238E27FC236}">
                      <a16:creationId xmlns:a16="http://schemas.microsoft.com/office/drawing/2014/main" id="{77ACC4B5-0268-4E8C-9F9C-55E4734D8DC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934205" y="208908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-17</a:t>
                  </a:r>
                </a:p>
              </p:txBody>
            </p:sp>
            <p:sp>
              <p:nvSpPr>
                <p:cNvPr id="60" name="Suorakulmio 59">
                  <a:extLst>
                    <a:ext uri="{FF2B5EF4-FFF2-40B4-BE49-F238E27FC236}">
                      <a16:creationId xmlns:a16="http://schemas.microsoft.com/office/drawing/2014/main" id="{F912A651-A32D-8349-C99C-F7D0C286C2DC}"/>
                    </a:ext>
                  </a:extLst>
                </p:cNvPr>
                <p:cNvSpPr/>
                <p:nvPr/>
              </p:nvSpPr>
              <p:spPr>
                <a:xfrm>
                  <a:off x="8934205" y="2481882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rgbClr val="535353"/>
                    </a:solidFill>
                  </a:endParaRPr>
                </a:p>
              </p:txBody>
            </p:sp>
            <p:sp>
              <p:nvSpPr>
                <p:cNvPr id="61" name="Otsikko 4">
                  <a:extLst>
                    <a:ext uri="{FF2B5EF4-FFF2-40B4-BE49-F238E27FC236}">
                      <a16:creationId xmlns:a16="http://schemas.microsoft.com/office/drawing/2014/main" id="{ADC2D261-5406-D78A-CAFA-712257A8772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020496" y="2086408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62" name="Suorakulmio 61">
                  <a:extLst>
                    <a:ext uri="{FF2B5EF4-FFF2-40B4-BE49-F238E27FC236}">
                      <a16:creationId xmlns:a16="http://schemas.microsoft.com/office/drawing/2014/main" id="{512A07EC-0AA7-0FDE-BB71-4F46A7B0891A}"/>
                    </a:ext>
                  </a:extLst>
                </p:cNvPr>
                <p:cNvSpPr/>
                <p:nvPr/>
              </p:nvSpPr>
              <p:spPr>
                <a:xfrm>
                  <a:off x="10020496" y="2476373"/>
                  <a:ext cx="99899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br>
                    <a:rPr lang="fi-FI" sz="800" b="1" dirty="0">
                      <a:solidFill>
                        <a:srgbClr val="53535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endParaRPr lang="fi-FI" sz="800" dirty="0">
                    <a:solidFill>
                      <a:srgbClr val="535353"/>
                    </a:solidFill>
                  </a:endParaRPr>
                </a:p>
              </p:txBody>
            </p:sp>
          </p:grp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E873DF45-00A5-1F55-234B-0C0AE80F29DA}"/>
                  </a:ext>
                </a:extLst>
              </p:cNvPr>
              <p:cNvGrpSpPr/>
              <p:nvPr/>
            </p:nvGrpSpPr>
            <p:grpSpPr>
              <a:xfrm>
                <a:off x="1019012" y="2243003"/>
                <a:ext cx="2810096" cy="1192493"/>
                <a:chOff x="1844046" y="2470617"/>
                <a:chExt cx="2810096" cy="1192493"/>
              </a:xfrm>
            </p:grpSpPr>
            <p:grpSp>
              <p:nvGrpSpPr>
                <p:cNvPr id="50" name="Ryhmä 49">
                  <a:extLst>
                    <a:ext uri="{FF2B5EF4-FFF2-40B4-BE49-F238E27FC236}">
                      <a16:creationId xmlns:a16="http://schemas.microsoft.com/office/drawing/2014/main" id="{25C12261-0496-8DCA-B2F9-B5C1D7B6E7A4}"/>
                    </a:ext>
                  </a:extLst>
                </p:cNvPr>
                <p:cNvGrpSpPr/>
                <p:nvPr/>
              </p:nvGrpSpPr>
              <p:grpSpPr>
                <a:xfrm>
                  <a:off x="1870760" y="2470617"/>
                  <a:ext cx="2783382" cy="319420"/>
                  <a:chOff x="780699" y="5015131"/>
                  <a:chExt cx="2783382" cy="319420"/>
                </a:xfrm>
              </p:grpSpPr>
              <p:sp>
                <p:nvSpPr>
                  <p:cNvPr id="56" name="Suorakulmio 55">
                    <a:extLst>
                      <a:ext uri="{FF2B5EF4-FFF2-40B4-BE49-F238E27FC236}">
                        <a16:creationId xmlns:a16="http://schemas.microsoft.com/office/drawing/2014/main" id="{EF2DE4BB-E557-DB57-9028-FBB15F36C32E}"/>
                      </a:ext>
                    </a:extLst>
                  </p:cNvPr>
                  <p:cNvSpPr/>
                  <p:nvPr/>
                </p:nvSpPr>
                <p:spPr>
                  <a:xfrm>
                    <a:off x="780699" y="5015131"/>
                    <a:ext cx="2356443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defRPr/>
                    </a:pPr>
                    <a:r>
                      <a: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Pohjois-Pohjanmaan Yrittäjät</a:t>
                    </a:r>
                  </a:p>
                </p:txBody>
              </p:sp>
              <p:cxnSp>
                <p:nvCxnSpPr>
                  <p:cNvPr id="57" name="Suora yhdysviiva 56">
                    <a:extLst>
                      <a:ext uri="{FF2B5EF4-FFF2-40B4-BE49-F238E27FC236}">
                        <a16:creationId xmlns:a16="http://schemas.microsoft.com/office/drawing/2014/main" id="{E0699858-BE4B-EE11-0A4F-6E359BA117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7557" y="5334551"/>
                    <a:ext cx="2696524" cy="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Otsikko 4">
                  <a:extLst>
                    <a:ext uri="{FF2B5EF4-FFF2-40B4-BE49-F238E27FC236}">
                      <a16:creationId xmlns:a16="http://schemas.microsoft.com/office/drawing/2014/main" id="{02DA5ECC-55E8-752B-4B4A-0FC48483869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44046" y="278953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-19</a:t>
                  </a:r>
                </a:p>
              </p:txBody>
            </p:sp>
            <p:sp>
              <p:nvSpPr>
                <p:cNvPr id="52" name="Suorakulmio 51">
                  <a:extLst>
                    <a:ext uri="{FF2B5EF4-FFF2-40B4-BE49-F238E27FC236}">
                      <a16:creationId xmlns:a16="http://schemas.microsoft.com/office/drawing/2014/main" id="{16137FE8-3E89-7F78-07DE-3C47DCC31836}"/>
                    </a:ext>
                  </a:extLst>
                </p:cNvPr>
                <p:cNvSpPr/>
                <p:nvPr/>
              </p:nvSpPr>
              <p:spPr>
                <a:xfrm>
                  <a:off x="1844046" y="3182332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54" name="Otsikko 4">
                  <a:extLst>
                    <a:ext uri="{FF2B5EF4-FFF2-40B4-BE49-F238E27FC236}">
                      <a16:creationId xmlns:a16="http://schemas.microsoft.com/office/drawing/2014/main" id="{1D392D0E-539B-5674-3E0C-2C381727503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63160" y="2786858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  <p:sp>
              <p:nvSpPr>
                <p:cNvPr id="55" name="Suorakulmio 54">
                  <a:extLst>
                    <a:ext uri="{FF2B5EF4-FFF2-40B4-BE49-F238E27FC236}">
                      <a16:creationId xmlns:a16="http://schemas.microsoft.com/office/drawing/2014/main" id="{F08857B6-03AF-1237-72CC-A78DBB835D8A}"/>
                    </a:ext>
                  </a:extLst>
                </p:cNvPr>
                <p:cNvSpPr/>
                <p:nvPr/>
              </p:nvSpPr>
              <p:spPr>
                <a:xfrm>
                  <a:off x="2863160" y="3176823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8" name="Ryhmä 17">
                <a:extLst>
                  <a:ext uri="{FF2B5EF4-FFF2-40B4-BE49-F238E27FC236}">
                    <a16:creationId xmlns:a16="http://schemas.microsoft.com/office/drawing/2014/main" id="{62C46769-24EE-E9C9-4750-1911573900DA}"/>
                  </a:ext>
                </a:extLst>
              </p:cNvPr>
              <p:cNvGrpSpPr/>
              <p:nvPr/>
            </p:nvGrpSpPr>
            <p:grpSpPr>
              <a:xfrm>
                <a:off x="4714022" y="2441940"/>
                <a:ext cx="2338249" cy="1173323"/>
                <a:chOff x="6631622" y="2875104"/>
                <a:chExt cx="2338249" cy="1173323"/>
              </a:xfrm>
            </p:grpSpPr>
            <p:cxnSp>
              <p:nvCxnSpPr>
                <p:cNvPr id="43" name="Suora yhdysviiva 42">
                  <a:extLst>
                    <a:ext uri="{FF2B5EF4-FFF2-40B4-BE49-F238E27FC236}">
                      <a16:creationId xmlns:a16="http://schemas.microsoft.com/office/drawing/2014/main" id="{5FF24149-9522-188E-DDAC-A27F0E7144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31622" y="3162776"/>
                  <a:ext cx="2255678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Suorakulmio 43">
                  <a:extLst>
                    <a:ext uri="{FF2B5EF4-FFF2-40B4-BE49-F238E27FC236}">
                      <a16:creationId xmlns:a16="http://schemas.microsoft.com/office/drawing/2014/main" id="{58C99105-659B-AA9E-B677-8B03EBEC1DB8}"/>
                    </a:ext>
                  </a:extLst>
                </p:cNvPr>
                <p:cNvSpPr/>
                <p:nvPr/>
              </p:nvSpPr>
              <p:spPr>
                <a:xfrm>
                  <a:off x="6818203" y="2875104"/>
                  <a:ext cx="2142982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Kainuun Yrittäjät</a:t>
                  </a:r>
                </a:p>
              </p:txBody>
            </p:sp>
            <p:sp>
              <p:nvSpPr>
                <p:cNvPr id="45" name="Otsikko 4">
                  <a:extLst>
                    <a:ext uri="{FF2B5EF4-FFF2-40B4-BE49-F238E27FC236}">
                      <a16:creationId xmlns:a16="http://schemas.microsoft.com/office/drawing/2014/main" id="{D191CCC5-1336-2192-C7BB-7B74163B2C3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51003" y="3162104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-9</a:t>
                  </a:r>
                </a:p>
              </p:txBody>
            </p:sp>
            <p:sp>
              <p:nvSpPr>
                <p:cNvPr id="47" name="Suorakulmio 46">
                  <a:extLst>
                    <a:ext uri="{FF2B5EF4-FFF2-40B4-BE49-F238E27FC236}">
                      <a16:creationId xmlns:a16="http://schemas.microsoft.com/office/drawing/2014/main" id="{21469D0E-0788-595D-5703-B045C7A852C8}"/>
                    </a:ext>
                  </a:extLst>
                </p:cNvPr>
                <p:cNvSpPr/>
                <p:nvPr/>
              </p:nvSpPr>
              <p:spPr>
                <a:xfrm>
                  <a:off x="7040593" y="3544360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48" name="Otsikko 4">
                  <a:extLst>
                    <a:ext uri="{FF2B5EF4-FFF2-40B4-BE49-F238E27FC236}">
                      <a16:creationId xmlns:a16="http://schemas.microsoft.com/office/drawing/2014/main" id="{DE332327-3445-3F62-2732-CDA362ED150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76276" y="316277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</a:t>
                  </a:r>
                </a:p>
              </p:txBody>
            </p:sp>
            <p:sp>
              <p:nvSpPr>
                <p:cNvPr id="49" name="Suorakulmio 48">
                  <a:extLst>
                    <a:ext uri="{FF2B5EF4-FFF2-40B4-BE49-F238E27FC236}">
                      <a16:creationId xmlns:a16="http://schemas.microsoft.com/office/drawing/2014/main" id="{C849AEC1-44F2-857B-CDCD-AE13E060C41D}"/>
                    </a:ext>
                  </a:extLst>
                </p:cNvPr>
                <p:cNvSpPr/>
                <p:nvPr/>
              </p:nvSpPr>
              <p:spPr>
                <a:xfrm>
                  <a:off x="7970880" y="3562140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9" name="Ryhmä 18">
                <a:extLst>
                  <a:ext uri="{FF2B5EF4-FFF2-40B4-BE49-F238E27FC236}">
                    <a16:creationId xmlns:a16="http://schemas.microsoft.com/office/drawing/2014/main" id="{A4481AC5-CA66-B4B0-291B-943E30239F69}"/>
                  </a:ext>
                </a:extLst>
              </p:cNvPr>
              <p:cNvGrpSpPr/>
              <p:nvPr/>
            </p:nvGrpSpPr>
            <p:grpSpPr>
              <a:xfrm>
                <a:off x="4343400" y="3485144"/>
                <a:ext cx="4934573" cy="1288536"/>
                <a:chOff x="6400176" y="4342980"/>
                <a:chExt cx="4934573" cy="1288536"/>
              </a:xfrm>
            </p:grpSpPr>
            <p:sp>
              <p:nvSpPr>
                <p:cNvPr id="37" name="Suorakulmio 36">
                  <a:extLst>
                    <a:ext uri="{FF2B5EF4-FFF2-40B4-BE49-F238E27FC236}">
                      <a16:creationId xmlns:a16="http://schemas.microsoft.com/office/drawing/2014/main" id="{8B6ACBC0-B934-ADAE-82D9-79559850B080}"/>
                    </a:ext>
                  </a:extLst>
                </p:cNvPr>
                <p:cNvSpPr/>
                <p:nvPr/>
              </p:nvSpPr>
              <p:spPr>
                <a:xfrm>
                  <a:off x="9017933" y="4342980"/>
                  <a:ext cx="2316816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4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SAVON YRITTÄJÄT</a:t>
                  </a:r>
                </a:p>
              </p:txBody>
            </p:sp>
            <p:cxnSp>
              <p:nvCxnSpPr>
                <p:cNvPr id="38" name="Suora yhdysviiva 37">
                  <a:extLst>
                    <a:ext uri="{FF2B5EF4-FFF2-40B4-BE49-F238E27FC236}">
                      <a16:creationId xmlns:a16="http://schemas.microsoft.com/office/drawing/2014/main" id="{C0222800-4AA4-ED16-6005-A9313190E0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176" y="4667825"/>
                  <a:ext cx="4829458" cy="0"/>
                </a:xfrm>
                <a:prstGeom prst="line">
                  <a:avLst/>
                </a:prstGeom>
                <a:ln w="12700" cmpd="sng">
                  <a:solidFill>
                    <a:srgbClr val="00A3DA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tsikko 4">
                  <a:extLst>
                    <a:ext uri="{FF2B5EF4-FFF2-40B4-BE49-F238E27FC236}">
                      <a16:creationId xmlns:a16="http://schemas.microsoft.com/office/drawing/2014/main" id="{06909676-21C3-D60F-8EA3-AC2C6DB5F08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365236" y="4617901"/>
                  <a:ext cx="954322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40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-21</a:t>
                  </a:r>
                </a:p>
              </p:txBody>
            </p:sp>
            <p:sp>
              <p:nvSpPr>
                <p:cNvPr id="40" name="Suorakulmio 39">
                  <a:extLst>
                    <a:ext uri="{FF2B5EF4-FFF2-40B4-BE49-F238E27FC236}">
                      <a16:creationId xmlns:a16="http://schemas.microsoft.com/office/drawing/2014/main" id="{E0DD52B8-35C9-2FF6-0BD0-DAB0434D7228}"/>
                    </a:ext>
                  </a:extLst>
                </p:cNvPr>
                <p:cNvSpPr/>
                <p:nvPr/>
              </p:nvSpPr>
              <p:spPr>
                <a:xfrm>
                  <a:off x="9395640" y="5156798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rgbClr val="00A3DA"/>
                    </a:solidFill>
                  </a:endParaRPr>
                </a:p>
              </p:txBody>
            </p:sp>
            <p:sp>
              <p:nvSpPr>
                <p:cNvPr id="41" name="Otsikko 4">
                  <a:extLst>
                    <a:ext uri="{FF2B5EF4-FFF2-40B4-BE49-F238E27FC236}">
                      <a16:creationId xmlns:a16="http://schemas.microsoft.com/office/drawing/2014/main" id="{B91447F2-62D6-94FA-3870-E5099888E78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514251" y="4617901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4000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-4</a:t>
                  </a:r>
                </a:p>
              </p:txBody>
            </p:sp>
            <p:sp>
              <p:nvSpPr>
                <p:cNvPr id="42" name="Suorakulmio 41">
                  <a:extLst>
                    <a:ext uri="{FF2B5EF4-FFF2-40B4-BE49-F238E27FC236}">
                      <a16:creationId xmlns:a16="http://schemas.microsoft.com/office/drawing/2014/main" id="{F4713560-DD06-5023-FA86-078CBB3E8984}"/>
                    </a:ext>
                  </a:extLst>
                </p:cNvPr>
                <p:cNvSpPr/>
                <p:nvPr/>
              </p:nvSpPr>
              <p:spPr>
                <a:xfrm>
                  <a:off x="10335758" y="5145229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rgbClr val="00A3D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rgbClr val="00A3DA"/>
                    </a:solidFill>
                  </a:endParaRPr>
                </a:p>
              </p:txBody>
            </p:sp>
          </p:grpSp>
          <p:grpSp>
            <p:nvGrpSpPr>
              <p:cNvPr id="20" name="Ryhmä 19">
                <a:extLst>
                  <a:ext uri="{FF2B5EF4-FFF2-40B4-BE49-F238E27FC236}">
                    <a16:creationId xmlns:a16="http://schemas.microsoft.com/office/drawing/2014/main" id="{54FACBBA-A3B1-EC42-5F7A-0AF49DEBF34C}"/>
                  </a:ext>
                </a:extLst>
              </p:cNvPr>
              <p:cNvGrpSpPr/>
              <p:nvPr/>
            </p:nvGrpSpPr>
            <p:grpSpPr>
              <a:xfrm>
                <a:off x="5034374" y="4181573"/>
                <a:ext cx="2157118" cy="1326266"/>
                <a:chOff x="6812753" y="2722161"/>
                <a:chExt cx="2157118" cy="1326266"/>
              </a:xfrm>
            </p:grpSpPr>
            <p:cxnSp>
              <p:nvCxnSpPr>
                <p:cNvPr id="31" name="Suora yhdysviiva 30">
                  <a:extLst>
                    <a:ext uri="{FF2B5EF4-FFF2-40B4-BE49-F238E27FC236}">
                      <a16:creationId xmlns:a16="http://schemas.microsoft.com/office/drawing/2014/main" id="{D4552166-C49A-B3B4-855B-950D795790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01372" y="3162776"/>
                  <a:ext cx="1985928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Suorakulmio 31">
                  <a:extLst>
                    <a:ext uri="{FF2B5EF4-FFF2-40B4-BE49-F238E27FC236}">
                      <a16:creationId xmlns:a16="http://schemas.microsoft.com/office/drawing/2014/main" id="{4B4C5841-0621-93DD-A5F1-67EED7B47892}"/>
                    </a:ext>
                  </a:extLst>
                </p:cNvPr>
                <p:cNvSpPr/>
                <p:nvPr/>
              </p:nvSpPr>
              <p:spPr>
                <a:xfrm>
                  <a:off x="6812753" y="2722161"/>
                  <a:ext cx="214298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r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Pohjois-Karjalan</a:t>
                  </a:r>
                </a:p>
                <a:p>
                  <a:pPr lvl="0" algn="r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Yrittäjät</a:t>
                  </a:r>
                </a:p>
              </p:txBody>
            </p:sp>
            <p:sp>
              <p:nvSpPr>
                <p:cNvPr id="33" name="Otsikko 4">
                  <a:extLst>
                    <a:ext uri="{FF2B5EF4-FFF2-40B4-BE49-F238E27FC236}">
                      <a16:creationId xmlns:a16="http://schemas.microsoft.com/office/drawing/2014/main" id="{6CF52492-C0AA-48D3-9F68-F743C2A823C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51003" y="3162104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-12</a:t>
                  </a:r>
                </a:p>
              </p:txBody>
            </p:sp>
            <p:sp>
              <p:nvSpPr>
                <p:cNvPr id="34" name="Suorakulmio 33">
                  <a:extLst>
                    <a:ext uri="{FF2B5EF4-FFF2-40B4-BE49-F238E27FC236}">
                      <a16:creationId xmlns:a16="http://schemas.microsoft.com/office/drawing/2014/main" id="{6C0C4641-F0B8-75F2-7C99-773917AD71C2}"/>
                    </a:ext>
                  </a:extLst>
                </p:cNvPr>
                <p:cNvSpPr/>
                <p:nvPr/>
              </p:nvSpPr>
              <p:spPr>
                <a:xfrm>
                  <a:off x="7040593" y="3544360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35" name="Otsikko 4">
                  <a:extLst>
                    <a:ext uri="{FF2B5EF4-FFF2-40B4-BE49-F238E27FC236}">
                      <a16:creationId xmlns:a16="http://schemas.microsoft.com/office/drawing/2014/main" id="{719AFD0D-A033-402C-5312-52B47A68B92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176276" y="316277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r"/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sp>
              <p:nvSpPr>
                <p:cNvPr id="36" name="Suorakulmio 35">
                  <a:extLst>
                    <a:ext uri="{FF2B5EF4-FFF2-40B4-BE49-F238E27FC236}">
                      <a16:creationId xmlns:a16="http://schemas.microsoft.com/office/drawing/2014/main" id="{1D1211C4-5809-B8CA-77AD-8F5FF7D0F6EA}"/>
                    </a:ext>
                  </a:extLst>
                </p:cNvPr>
                <p:cNvSpPr/>
                <p:nvPr/>
              </p:nvSpPr>
              <p:spPr>
                <a:xfrm>
                  <a:off x="7970880" y="3562140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Ryhmä 20">
                <a:extLst>
                  <a:ext uri="{FF2B5EF4-FFF2-40B4-BE49-F238E27FC236}">
                    <a16:creationId xmlns:a16="http://schemas.microsoft.com/office/drawing/2014/main" id="{FB652E50-8E77-08B5-2D86-1395018CE218}"/>
                  </a:ext>
                </a:extLst>
              </p:cNvPr>
              <p:cNvGrpSpPr/>
              <p:nvPr/>
            </p:nvGrpSpPr>
            <p:grpSpPr>
              <a:xfrm>
                <a:off x="609034" y="3698186"/>
                <a:ext cx="2898572" cy="1144562"/>
                <a:chOff x="1844046" y="2518548"/>
                <a:chExt cx="2898572" cy="1144562"/>
              </a:xfrm>
            </p:grpSpPr>
            <p:grpSp>
              <p:nvGrpSpPr>
                <p:cNvPr id="22" name="Ryhmä 21">
                  <a:extLst>
                    <a:ext uri="{FF2B5EF4-FFF2-40B4-BE49-F238E27FC236}">
                      <a16:creationId xmlns:a16="http://schemas.microsoft.com/office/drawing/2014/main" id="{8190C21E-5EB8-DC3D-3A1A-BC45D8CEE4C3}"/>
                    </a:ext>
                  </a:extLst>
                </p:cNvPr>
                <p:cNvGrpSpPr/>
                <p:nvPr/>
              </p:nvGrpSpPr>
              <p:grpSpPr>
                <a:xfrm>
                  <a:off x="1859223" y="2518548"/>
                  <a:ext cx="2883395" cy="276999"/>
                  <a:chOff x="769162" y="5063062"/>
                  <a:chExt cx="2883395" cy="276999"/>
                </a:xfrm>
              </p:grpSpPr>
              <p:sp>
                <p:nvSpPr>
                  <p:cNvPr id="29" name="Suorakulmio 28">
                    <a:extLst>
                      <a:ext uri="{FF2B5EF4-FFF2-40B4-BE49-F238E27FC236}">
                        <a16:creationId xmlns:a16="http://schemas.microsoft.com/office/drawing/2014/main" id="{87A3D518-66B2-ECD8-F055-C04308E35389}"/>
                      </a:ext>
                    </a:extLst>
                  </p:cNvPr>
                  <p:cNvSpPr/>
                  <p:nvPr/>
                </p:nvSpPr>
                <p:spPr>
                  <a:xfrm>
                    <a:off x="769162" y="5063062"/>
                    <a:ext cx="1988797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defRPr/>
                    </a:pPr>
                    <a:r>
                      <a:rPr lang="fi-FI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Keski-Suomen Yrittäjät</a:t>
                    </a:r>
                  </a:p>
                </p:txBody>
              </p:sp>
              <p:cxnSp>
                <p:nvCxnSpPr>
                  <p:cNvPr id="30" name="Suora yhdysviiva 29">
                    <a:extLst>
                      <a:ext uri="{FF2B5EF4-FFF2-40B4-BE49-F238E27FC236}">
                        <a16:creationId xmlns:a16="http://schemas.microsoft.com/office/drawing/2014/main" id="{0B3BAC54-BE6C-FCC1-EB7C-45F8837C80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7557" y="5334551"/>
                    <a:ext cx="2785000" cy="0"/>
                  </a:xfrm>
                  <a:prstGeom prst="line">
                    <a:avLst/>
                  </a:prstGeom>
                  <a:ln w="12700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Otsikko 4">
                  <a:extLst>
                    <a:ext uri="{FF2B5EF4-FFF2-40B4-BE49-F238E27FC236}">
                      <a16:creationId xmlns:a16="http://schemas.microsoft.com/office/drawing/2014/main" id="{2D244566-8592-E2F7-8A3F-1D730CDFA2E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44046" y="2789536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-12</a:t>
                  </a:r>
                </a:p>
              </p:txBody>
            </p:sp>
            <p:sp>
              <p:nvSpPr>
                <p:cNvPr id="24" name="Suorakulmio 23">
                  <a:extLst>
                    <a:ext uri="{FF2B5EF4-FFF2-40B4-BE49-F238E27FC236}">
                      <a16:creationId xmlns:a16="http://schemas.microsoft.com/office/drawing/2014/main" id="{340E4B02-DB42-4CDC-B0C3-4531F6348C92}"/>
                    </a:ext>
                  </a:extLst>
                </p:cNvPr>
                <p:cNvSpPr/>
                <p:nvPr/>
              </p:nvSpPr>
              <p:spPr>
                <a:xfrm>
                  <a:off x="1844046" y="3182332"/>
                  <a:ext cx="973343" cy="2893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INVESTOINTIEN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ARVO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6" name="Otsikko 4">
                  <a:extLst>
                    <a:ext uri="{FF2B5EF4-FFF2-40B4-BE49-F238E27FC236}">
                      <a16:creationId xmlns:a16="http://schemas.microsoft.com/office/drawing/2014/main" id="{C2AE4721-E7B0-B1D4-4CE2-F08C81EB8AA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863160" y="2786858"/>
                  <a:ext cx="790094" cy="5657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t">
                  <a:noAutofit/>
                </a:bodyPr>
                <a:lstStyle>
                  <a:lvl1pPr algn="l" defTabSz="914391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3200" b="1" kern="1200">
                      <a:solidFill>
                        <a:schemeClr val="tx2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fi-FI" sz="28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28" name="Suorakulmio 27">
                  <a:extLst>
                    <a:ext uri="{FF2B5EF4-FFF2-40B4-BE49-F238E27FC236}">
                      <a16:creationId xmlns:a16="http://schemas.microsoft.com/office/drawing/2014/main" id="{BB665CED-5FA7-10ED-E13D-A8817B5E541A}"/>
                    </a:ext>
                  </a:extLst>
                </p:cNvPr>
                <p:cNvSpPr/>
                <p:nvPr/>
              </p:nvSpPr>
              <p:spPr>
                <a:xfrm>
                  <a:off x="2863160" y="3176823"/>
                  <a:ext cx="998991" cy="4862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INNOVAATIOT,</a:t>
                  </a:r>
                  <a:b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TUOTANNON JA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TUOTTEIDEN 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fi-FI" sz="8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KEHITYS</a:t>
                  </a:r>
                  <a:endParaRPr lang="fi-FI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5" name="Ryhmä 4">
              <a:extLst>
                <a:ext uri="{FF2B5EF4-FFF2-40B4-BE49-F238E27FC236}">
                  <a16:creationId xmlns:a16="http://schemas.microsoft.com/office/drawing/2014/main" id="{A4268727-150A-6311-AA9F-1157B98C747B}"/>
                </a:ext>
              </a:extLst>
            </p:cNvPr>
            <p:cNvGrpSpPr/>
            <p:nvPr/>
          </p:nvGrpSpPr>
          <p:grpSpPr>
            <a:xfrm>
              <a:off x="909611" y="4964964"/>
              <a:ext cx="3433789" cy="1163643"/>
              <a:chOff x="1844046" y="2499467"/>
              <a:chExt cx="3433789" cy="1163643"/>
            </a:xfrm>
          </p:grpSpPr>
          <p:grpSp>
            <p:nvGrpSpPr>
              <p:cNvPr id="8" name="Ryhmä 7">
                <a:extLst>
                  <a:ext uri="{FF2B5EF4-FFF2-40B4-BE49-F238E27FC236}">
                    <a16:creationId xmlns:a16="http://schemas.microsoft.com/office/drawing/2014/main" id="{C6B23344-84DB-DC40-ECA6-FC7E78B5A9BC}"/>
                  </a:ext>
                </a:extLst>
              </p:cNvPr>
              <p:cNvGrpSpPr/>
              <p:nvPr/>
            </p:nvGrpSpPr>
            <p:grpSpPr>
              <a:xfrm>
                <a:off x="1867696" y="2499467"/>
                <a:ext cx="3410139" cy="290570"/>
                <a:chOff x="777635" y="5043981"/>
                <a:chExt cx="3410139" cy="290570"/>
              </a:xfrm>
            </p:grpSpPr>
            <p:sp>
              <p:nvSpPr>
                <p:cNvPr id="13" name="Suorakulmio 12">
                  <a:extLst>
                    <a:ext uri="{FF2B5EF4-FFF2-40B4-BE49-F238E27FC236}">
                      <a16:creationId xmlns:a16="http://schemas.microsoft.com/office/drawing/2014/main" id="{AE1EF1A2-1AA2-4B84-20F9-72332AD04CC3}"/>
                    </a:ext>
                  </a:extLst>
                </p:cNvPr>
                <p:cNvSpPr/>
                <p:nvPr/>
              </p:nvSpPr>
              <p:spPr>
                <a:xfrm>
                  <a:off x="777635" y="5043981"/>
                  <a:ext cx="1679747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fi-FI" sz="1200" dirty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Etelä-Savon Yrittäjät</a:t>
                  </a:r>
                </a:p>
              </p:txBody>
            </p:sp>
            <p:cxnSp>
              <p:nvCxnSpPr>
                <p:cNvPr id="14" name="Suora yhdysviiva 13">
                  <a:extLst>
                    <a:ext uri="{FF2B5EF4-FFF2-40B4-BE49-F238E27FC236}">
                      <a16:creationId xmlns:a16="http://schemas.microsoft.com/office/drawing/2014/main" id="{9FEA9CC8-3E94-1A3E-A36B-9910FAAE07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7557" y="5334551"/>
                  <a:ext cx="3320217" cy="0"/>
                </a:xfrm>
                <a:prstGeom prst="line">
                  <a:avLst/>
                </a:prstGeom>
                <a:ln w="12700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Otsikko 4">
                <a:extLst>
                  <a:ext uri="{FF2B5EF4-FFF2-40B4-BE49-F238E27FC236}">
                    <a16:creationId xmlns:a16="http://schemas.microsoft.com/office/drawing/2014/main" id="{18F7CFD9-ED0A-8693-93D0-5645077C3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4046" y="2789536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-17</a:t>
                </a:r>
              </a:p>
            </p:txBody>
          </p:sp>
          <p:sp>
            <p:nvSpPr>
              <p:cNvPr id="10" name="Suorakulmio 9">
                <a:extLst>
                  <a:ext uri="{FF2B5EF4-FFF2-40B4-BE49-F238E27FC236}">
                    <a16:creationId xmlns:a16="http://schemas.microsoft.com/office/drawing/2014/main" id="{EBEA0B92-40D6-6A1D-A763-A69B31F2EF2E}"/>
                  </a:ext>
                </a:extLst>
              </p:cNvPr>
              <p:cNvSpPr/>
              <p:nvPr/>
            </p:nvSpPr>
            <p:spPr>
              <a:xfrm>
                <a:off x="1844046" y="3182332"/>
                <a:ext cx="973343" cy="289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INVESTOINTIEN</a:t>
                </a:r>
              </a:p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ARVO</a:t>
                </a:r>
                <a:endParaRPr lang="fi-FI" sz="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" name="Otsikko 4">
                <a:extLst>
                  <a:ext uri="{FF2B5EF4-FFF2-40B4-BE49-F238E27FC236}">
                    <a16:creationId xmlns:a16="http://schemas.microsoft.com/office/drawing/2014/main" id="{77D42D3F-6B25-9EB6-4E4B-E3A9342300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63160" y="2786858"/>
                <a:ext cx="790094" cy="56571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391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i-FI" sz="2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" name="Suorakulmio 11">
                <a:extLst>
                  <a:ext uri="{FF2B5EF4-FFF2-40B4-BE49-F238E27FC236}">
                    <a16:creationId xmlns:a16="http://schemas.microsoft.com/office/drawing/2014/main" id="{18D0E778-E99C-8DF0-B281-3E3BFF5B9057}"/>
                  </a:ext>
                </a:extLst>
              </p:cNvPr>
              <p:cNvSpPr/>
              <p:nvPr/>
            </p:nvSpPr>
            <p:spPr>
              <a:xfrm>
                <a:off x="2863160" y="3176823"/>
                <a:ext cx="998991" cy="48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INNOVAATIOT,</a:t>
                </a:r>
                <a:b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TUOTANNON JA</a:t>
                </a:r>
              </a:p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TUOTTEIDEN </a:t>
                </a:r>
              </a:p>
              <a:p>
                <a:pPr>
                  <a:lnSpc>
                    <a:spcPct val="80000"/>
                  </a:lnSpc>
                </a:pPr>
                <a:r>
                  <a:rPr lang="fi-FI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KEHITYS</a:t>
                </a:r>
                <a:endParaRPr lang="fi-FI" sz="8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pic>
        <p:nvPicPr>
          <p:cNvPr id="65" name="Kuva 6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AE0AE9C9-01E1-30F6-1995-B5F6A09BDA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13" t="32267" b="12658"/>
          <a:stretch/>
        </p:blipFill>
        <p:spPr>
          <a:xfrm>
            <a:off x="10972801" y="2084026"/>
            <a:ext cx="850484" cy="113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05-109|DL:0"/>
  <p:tag name="PPADDMETHOD1" val="AM:5|TM:0|TC:1|TR:1"/>
  <p:tag name="PPGRIDAREAS1" val="DH:1|DC:0|DA:2|PF:271|ST:-1|FC:1|LC:19|OC:18|OR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76-90|DL:0"/>
  <p:tag name="PPADDMETHOD1" val="AM:5|TM:0|TC:1|TR:1"/>
  <p:tag name="PPGRIDAREAS1" val="DH:1|DC:0|DA:2|PF:271|ST:-1|FC:1|LC:19|OC:18|OR: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76-90|DL:0"/>
  <p:tag name="PPADDMETHOD1" val="AM:5|TM:0|TC:1|TR:1"/>
  <p:tag name="PPGRIDAREAS1" val="DH:1|DC:0|DA:2|PF:271|ST:-1|FC:1|LC:19|OC:18|OR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05-109|DL:0"/>
  <p:tag name="PPADDMETHOD1" val="AM:5|TM:0|TC:1|TR:1"/>
  <p:tag name="PPGRIDAREAS1" val="DH:1|DC:0|DA:2|PF:271|ST:-1|FC:1|LC:19|OC:18|OR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05-109|DL:0"/>
  <p:tag name="PPADDMETHOD1" val="AM:5|TM:0|TC:1|TR:1"/>
  <p:tag name="PPGRIDAREAS1" val="DH:1|DC:0|DA:2|PF:271|ST:-1|FC:1|LC:19|OC:18|OR: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6,23|SR:2-36|DL:0"/>
  <p:tag name="PPADDMETHOD1" val="AM:5|TM:0|TC:1|TR:1"/>
  <p:tag name="PPGRIDAREAS1" val="DH:1|DC:0|DA:2|PF:104|ST:-1|FC:1|LC:33|OC:32|OR:1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186-196|DL:0"/>
  <p:tag name="PPADDMETHOD1" val="AM:5|TM:0|TC:1|TR:1"/>
  <p:tag name="PPGRIDAREAS1" val="DH:1|DC:0|DA:2|PF:271|ST:-1|FC:1|LC:19|OC:18|OR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6,23|SR:2-36|DL:0"/>
  <p:tag name="PPADDMETHOD1" val="AM:5|TM:0|TC:1|TR:1"/>
  <p:tag name="PPGRIDAREAS1" val="DH:1|DC:0|DA:2|PF:104|ST:-1|FC:1|LC:33|OC:32|OR:1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7-8|SR:2-36|DL:0"/>
  <p:tag name="PPADDMETHOD1" val="AM:5|TM:0|TC:1|TR:1"/>
  <p:tag name="PPGRIDAREAS1" val="DH:1|DC:0|DA:2|PF:104|ST:-1|FC:1|LC:33|OC:32|OR:1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24-25|SR:2-36|DL:0"/>
  <p:tag name="PPADDMETHOD1" val="AM:5|TM:0|TC:1|TR:1"/>
  <p:tag name="PPGRIDAREAS1" val="DH:1|DC:0|DA:2|PF:104|ST:-1|FC:1|LC:33|OC:32|OR:1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1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4,6,23|SR:2-36|DL:0"/>
  <p:tag name="PPADDMETHOD1" val="AM:5|TM:0|TC:1|TR:1"/>
  <p:tag name="PPGRIDAREAS1" val="DH:1|DC:0|DA:2|PF:104|ST:-1|FC:1|LC:33|OC:32|OR:1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ACTIONCOUNT" val="1"/>
  <p:tag name="PPACTIONTYPE1" val="Data"/>
  <p:tag name="PPDATASOURCE1" val="2"/>
  <p:tag name="PPDATATABLE1" val="0"/>
  <p:tag name="PPFILTERSTRING1" val="TBR:0|TBC:0|NDFR:0|NDFC:0|NDTR:0|NDTC:0|QT:0|BNR:1|STB:1|DA:1|DSC:1|SST:1|SSV:0|SBV:1|OSC:1|OBR:0|RSV:1|RBV:0|PRF:0|PSF:0|IB:0|SLM:0|BS:F|RH:0|TC:1|DP:-1|NIP:0|NID:0|SP:0|MN:0|SS:::|RF:00000000000000000000000000|XPR:1|XPC:1|LDR:|LDC:|BAR:2|STC:2|SA:0,0,0,0|SI:|IER:String^IncludeWithLabels|IEC:String^IncludeWithLabels|SR:|SC:|SX:"/>
  <p:tag name="PPSELECTEDAREA1" val="SC:1-3|SR:56-59|DL:0"/>
  <p:tag name="PPADDMETHOD1" val="AM:5|TM:0|TC:1|TR:1"/>
  <p:tag name="PPGRIDAREAS1" val="DH:1|DC:0|DA:2|PF:271|ST:-1|FC:1|LC:19|OC:18|OR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0[0]&lt;/d2p1:ColumnSelection&gt;&lt;d2p1:ConnectionName&gt;Item0&lt;/d2p1:ConnectionName&gt;&lt;d2p1:DataQueryType&gt;SelectColumn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RowCombinationSettings&gt;&lt;d2p1:SwitchRowsAndColumns&gt;true&lt;/d2p1:SwitchRowsAndColumns&gt;&lt;/Query&gt;&lt;Version&gt;4.2.0.0&lt;/Version&gt;&lt;/ShapeLink&gt;"/>
</p:tagLst>
</file>

<file path=ppt/theme/theme1.xml><?xml version="1.0" encoding="utf-8"?>
<a:theme xmlns:a="http://schemas.openxmlformats.org/drawingml/2006/main" name="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k-yritysbarometri.potx" id="{D832E768-8624-4EC1-82AE-4C98511B0B8C}" vid="{FC379844-04B6-4EBD-8673-CE03A2798A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b76e33-7fd6-482e-8f3a-cc82ba2e33f4">
      <Terms xmlns="http://schemas.microsoft.com/office/infopath/2007/PartnerControls"/>
    </lcf76f155ced4ddcb4097134ff3c332f>
    <TaxCatchAll xmlns="50d36849-00b9-4c7b-9f04-34e7397bf2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A135C846D638248B4D3A661368F8B83" ma:contentTypeVersion="14" ma:contentTypeDescription="Luo uusi asiakirja." ma:contentTypeScope="" ma:versionID="840cc4da5626e80273b800b293a65383">
  <xsd:schema xmlns:xsd="http://www.w3.org/2001/XMLSchema" xmlns:xs="http://www.w3.org/2001/XMLSchema" xmlns:p="http://schemas.microsoft.com/office/2006/metadata/properties" xmlns:ns2="f1b76e33-7fd6-482e-8f3a-cc82ba2e33f4" xmlns:ns3="50d36849-00b9-4c7b-9f04-34e7397bf23d" targetNamespace="http://schemas.microsoft.com/office/2006/metadata/properties" ma:root="true" ma:fieldsID="f049efa41de926023eedcd20c668f9e2" ns2:_="" ns3:_="">
    <xsd:import namespace="f1b76e33-7fd6-482e-8f3a-cc82ba2e33f4"/>
    <xsd:import namespace="50d36849-00b9-4c7b-9f04-34e7397bf2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76e33-7fd6-482e-8f3a-cc82ba2e33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Kuvien tunnisteet" ma:readOnly="false" ma:fieldId="{5cf76f15-5ced-4ddc-b409-7134ff3c332f}" ma:taxonomyMulti="true" ma:sspId="870c06c3-a347-4ed9-acb0-c439f3bcb5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36849-00b9-4c7b-9f04-34e7397bf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708a40a-ca37-4aac-b5a1-f7764b6192a0}" ma:internalName="TaxCatchAll" ma:showField="CatchAllData" ma:web="50d36849-00b9-4c7b-9f04-34e7397bf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D0253A-5FE7-4818-ACB8-96FB25F54141}">
  <ds:schemaRefs>
    <ds:schemaRef ds:uri="http://schemas.microsoft.com/office/infopath/2007/PartnerControls"/>
    <ds:schemaRef ds:uri="73cf9049-beeb-4cc3-b2f4-b90b9bc8106c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5d7bd125-e2e7-4b18-8611-8f5ba5bbf28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F8712C0-213E-4A95-995C-8C41BDC9B8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646375-4812-4A8E-89B2-0165E7370CBF}"/>
</file>

<file path=docProps/app.xml><?xml version="1.0" encoding="utf-8"?>
<Properties xmlns="http://schemas.openxmlformats.org/officeDocument/2006/extended-properties" xmlns:vt="http://schemas.openxmlformats.org/officeDocument/2006/docPropsVTypes">
  <Template>Pk-yritysbarometri</Template>
  <TotalTime>8491</TotalTime>
  <Words>1953</Words>
  <Application>Microsoft Office PowerPoint</Application>
  <PresentationFormat>Laajakuva</PresentationFormat>
  <Paragraphs>524</Paragraphs>
  <Slides>27</Slides>
  <Notes>20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0" baseType="lpstr">
      <vt:lpstr>Arial</vt:lpstr>
      <vt:lpstr>Calibri</vt:lpstr>
      <vt:lpstr>Suomen Yrittajat</vt:lpstr>
      <vt:lpstr>Pk-yritysbarometri</vt:lpstr>
      <vt:lpstr>PK-YRITYSBAROMETRIN TOTEUTUS</vt:lpstr>
      <vt:lpstr>PK-YRITYSBAROMETRIN RAPORTOINNISTA JA TULOSTEN TULKINNASTA</vt:lpstr>
      <vt:lpstr>VASTAAJAYRITYSTEN TAUSTATIEDOT</vt:lpstr>
      <vt:lpstr>Tulokset</vt:lpstr>
      <vt:lpstr>PK-YRITYKSET JA SUHDANNENÄKYMÄT</vt:lpstr>
      <vt:lpstr>PK-YRITYKSET JA TYÖLLISYYS</vt:lpstr>
      <vt:lpstr>PK-YRITYSTEN LIIKEVAIHTO JA KANNATTAVUUS</vt:lpstr>
      <vt:lpstr>PK-YRITYSTEN INVESTOINTIEN ARVO JA INNOVAATIOT</vt:lpstr>
      <vt:lpstr>PK-YRITYSTEN KASVUHAKUISUUS</vt:lpstr>
      <vt:lpstr>PK-YRITYSTEN TOIMINTA ULKOMAILLA</vt:lpstr>
      <vt:lpstr>PK-YRITYSTEN KANSAINVÄLISTYMINEN</vt:lpstr>
      <vt:lpstr>PK-YRITYKSET JA KANSAINVÄLISTYMISPALVELUT</vt:lpstr>
      <vt:lpstr>PK-YRITYKSET JA KEHITTÄMINEN</vt:lpstr>
      <vt:lpstr>PK-YRITYKSET JA RAHOITUS</vt:lpstr>
      <vt:lpstr>PK-YRITYKSET JA RAHOITUSTARPEET</vt:lpstr>
      <vt:lpstr>PK-YRITYKSET JA DIGITAALISET PALVELUT</vt:lpstr>
      <vt:lpstr>PK-YRITYKSET JA DIGITAALISET PALVELUT</vt:lpstr>
      <vt:lpstr>PK-YRITYKSET JA TOIMINNAN DIGITALISOITUMINEN</vt:lpstr>
      <vt:lpstr>PK-YRITYSTEN KASVUTAVOITE JA T&amp;K-TOIMINTA</vt:lpstr>
      <vt:lpstr>PK-YRITYSTEN T&amp;K-TOIMINTA JA MENOT SUHTEESSA LIIKEVAIHTOON</vt:lpstr>
      <vt:lpstr>PK-YRITYSTEN T&amp;K-TOIMINTA JA JULKINEN TUKI</vt:lpstr>
      <vt:lpstr>PK-YRITYSTEN T&amp;K-TOIMINNAN KEHITYS</vt:lpstr>
      <vt:lpstr>PK-YRITYSTEN T&amp;K-TOIMINTA JA VEROTUS</vt:lpstr>
      <vt:lpstr>PK-YRITYSTEN TOIMET JA KEHITTÄMISTARPEET</vt:lpstr>
      <vt:lpstr>VENÄJÄN HYÖKKÄYS UKRAINAAN</vt:lpstr>
      <vt:lpstr>PowerPoint-esitys</vt:lpstr>
    </vt:vector>
  </TitlesOfParts>
  <Company>Suomen Yrittäjät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Pk-yritysbarometri</dc:title>
  <dc:creator>Pirkko Herttovuo</dc:creator>
  <cp:lastModifiedBy>Tommi Saarnio</cp:lastModifiedBy>
  <cp:revision>474</cp:revision>
  <dcterms:created xsi:type="dcterms:W3CDTF">2020-01-07T09:46:12Z</dcterms:created>
  <dcterms:modified xsi:type="dcterms:W3CDTF">2023-09-05T12:27:30Z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0x0101008A135C846D638248B4D3A661368F8B83</vt:lpwstr>
  </property>
</Properties>
</file>