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ppt/tags/tag6.xml" ContentType="application/vnd.openxmlformats-officedocument.presentationml.tags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tags/tag10.xml" ContentType="application/vnd.openxmlformats-officedocument.presentationml.tags+xml"/>
  <Override PartName="/ppt/charts/chart10.xml" ContentType="application/vnd.openxmlformats-officedocument.drawingml.chart+xml"/>
  <Override PartName="/ppt/tags/tag11.xml" ContentType="application/vnd.openxmlformats-officedocument.presentationml.tags+xml"/>
  <Override PartName="/ppt/charts/chart11.xml" ContentType="application/vnd.openxmlformats-officedocument.drawingml.chart+xml"/>
  <Override PartName="/ppt/tags/tag12.xml" ContentType="application/vnd.openxmlformats-officedocument.presentationml.tags+xml"/>
  <Override PartName="/ppt/charts/chart12.xml" ContentType="application/vnd.openxmlformats-officedocument.drawingml.chart+xml"/>
  <Override PartName="/ppt/tags/tag13.xml" ContentType="application/vnd.openxmlformats-officedocument.presentationml.tags+xml"/>
  <Override PartName="/ppt/charts/chart13.xml" ContentType="application/vnd.openxmlformats-officedocument.drawingml.chart+xml"/>
  <Override PartName="/ppt/tags/tag14.xml" ContentType="application/vnd.openxmlformats-officedocument.presentationml.tags+xml"/>
  <Override PartName="/ppt/charts/chart14.xml" ContentType="application/vnd.openxmlformats-officedocument.drawingml.chart+xml"/>
  <Override PartName="/ppt/tags/tag15.xml" ContentType="application/vnd.openxmlformats-officedocument.presentationml.tags+xml"/>
  <Override PartName="/ppt/charts/chart15.xml" ContentType="application/vnd.openxmlformats-officedocument.drawingml.chart+xml"/>
  <Override PartName="/ppt/tags/tag16.xml" ContentType="application/vnd.openxmlformats-officedocument.presentationml.tags+xml"/>
  <Override PartName="/ppt/charts/chart16.xml" ContentType="application/vnd.openxmlformats-officedocument.drawingml.chart+xml"/>
  <Override PartName="/ppt/tags/tag17.xml" ContentType="application/vnd.openxmlformats-officedocument.presentationml.tags+xml"/>
  <Override PartName="/ppt/charts/chart17.xml" ContentType="application/vnd.openxmlformats-officedocument.drawingml.chart+xml"/>
  <Override PartName="/ppt/tags/tag18.xml" ContentType="application/vnd.openxmlformats-officedocument.presentationml.tags+xml"/>
  <Override PartName="/ppt/charts/chart18.xml" ContentType="application/vnd.openxmlformats-officedocument.drawingml.chart+xml"/>
  <Override PartName="/ppt/tags/tag19.xml" ContentType="application/vnd.openxmlformats-officedocument.presentationml.tags+xml"/>
  <Override PartName="/ppt/charts/chart19.xml" ContentType="application/vnd.openxmlformats-officedocument.drawingml.chart+xml"/>
  <Override PartName="/ppt/tags/tag20.xml" ContentType="application/vnd.openxmlformats-officedocument.presentationml.tags+xml"/>
  <Override PartName="/ppt/charts/chart20.xml" ContentType="application/vnd.openxmlformats-officedocument.drawingml.chart+xml"/>
  <Override PartName="/ppt/tags/tag21.xml" ContentType="application/vnd.openxmlformats-officedocument.presentationml.tags+xml"/>
  <Override PartName="/ppt/charts/chart21.xml" ContentType="application/vnd.openxmlformats-officedocument.drawingml.chart+xml"/>
  <Override PartName="/ppt/tags/tag22.xml" ContentType="application/vnd.openxmlformats-officedocument.presentationml.tags+xml"/>
  <Override PartName="/ppt/charts/chart22.xml" ContentType="application/vnd.openxmlformats-officedocument.drawingml.chart+xml"/>
  <Override PartName="/ppt/tags/tag23.xml" ContentType="application/vnd.openxmlformats-officedocument.presentationml.tags+xml"/>
  <Override PartName="/ppt/charts/chart23.xml" ContentType="application/vnd.openxmlformats-officedocument.drawingml.chart+xml"/>
  <Override PartName="/ppt/tags/tag24.xml" ContentType="application/vnd.openxmlformats-officedocument.presentationml.tags+xml"/>
  <Override PartName="/ppt/charts/chart24.xml" ContentType="application/vnd.openxmlformats-officedocument.drawingml.chart+xml"/>
  <Override PartName="/ppt/tags/tag25.xml" ContentType="application/vnd.openxmlformats-officedocument.presentationml.tags+xml"/>
  <Override PartName="/ppt/charts/chart25.xml" ContentType="application/vnd.openxmlformats-officedocument.drawingml.chart+xml"/>
  <Override PartName="/ppt/tags/tag26.xml" ContentType="application/vnd.openxmlformats-officedocument.presentationml.tags+xml"/>
  <Override PartName="/ppt/charts/chart26.xml" ContentType="application/vnd.openxmlformats-officedocument.drawingml.chart+xml"/>
  <Override PartName="/ppt/tags/tag27.xml" ContentType="application/vnd.openxmlformats-officedocument.presentationml.tags+xml"/>
  <Override PartName="/ppt/charts/chart27.xml" ContentType="application/vnd.openxmlformats-officedocument.drawingml.chart+xml"/>
  <Override PartName="/ppt/tags/tag28.xml" ContentType="application/vnd.openxmlformats-officedocument.presentationml.tags+xml"/>
  <Override PartName="/ppt/charts/chart28.xml" ContentType="application/vnd.openxmlformats-officedocument.drawingml.chart+xml"/>
  <Override PartName="/ppt/tags/tag29.xml" ContentType="application/vnd.openxmlformats-officedocument.presentationml.tags+xml"/>
  <Override PartName="/ppt/charts/chart29.xml" ContentType="application/vnd.openxmlformats-officedocument.drawingml.chart+xml"/>
  <Override PartName="/ppt/tags/tag30.xml" ContentType="application/vnd.openxmlformats-officedocument.presentationml.tags+xml"/>
  <Override PartName="/ppt/charts/chart30.xml" ContentType="application/vnd.openxmlformats-officedocument.drawingml.chart+xml"/>
  <Override PartName="/ppt/tags/tag31.xml" ContentType="application/vnd.openxmlformats-officedocument.presentationml.tags+xml"/>
  <Override PartName="/ppt/charts/chart31.xml" ContentType="application/vnd.openxmlformats-officedocument.drawingml.chart+xml"/>
  <Override PartName="/ppt/tags/tag32.xml" ContentType="application/vnd.openxmlformats-officedocument.presentationml.tags+xml"/>
  <Override PartName="/ppt/charts/chart32.xml" ContentType="application/vnd.openxmlformats-officedocument.drawingml.chart+xml"/>
  <Override PartName="/ppt/tags/tag33.xml" ContentType="application/vnd.openxmlformats-officedocument.presentationml.tags+xml"/>
  <Override PartName="/ppt/charts/chart33.xml" ContentType="application/vnd.openxmlformats-officedocument.drawingml.chart+xml"/>
  <Override PartName="/ppt/tags/tag34.xml" ContentType="application/vnd.openxmlformats-officedocument.presentationml.tags+xml"/>
  <Override PartName="/ppt/charts/chart34.xml" ContentType="application/vnd.openxmlformats-officedocument.drawingml.chart+xml"/>
  <Override PartName="/ppt/tags/tag35.xml" ContentType="application/vnd.openxmlformats-officedocument.presentationml.tags+xml"/>
  <Override PartName="/ppt/charts/chart35.xml" ContentType="application/vnd.openxmlformats-officedocument.drawingml.chart+xml"/>
  <Override PartName="/ppt/tags/tag36.xml" ContentType="application/vnd.openxmlformats-officedocument.presentationml.tags+xml"/>
  <Override PartName="/ppt/charts/chart36.xml" ContentType="application/vnd.openxmlformats-officedocument.drawingml.chart+xml"/>
  <Override PartName="/ppt/tags/tag37.xml" ContentType="application/vnd.openxmlformats-officedocument.presentationml.tags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44"/>
  </p:notesMasterIdLst>
  <p:sldIdLst>
    <p:sldId id="300" r:id="rId5"/>
    <p:sldId id="264" r:id="rId6"/>
    <p:sldId id="266" r:id="rId7"/>
    <p:sldId id="265" r:id="rId8"/>
    <p:sldId id="305" r:id="rId9"/>
    <p:sldId id="304" r:id="rId10"/>
    <p:sldId id="269" r:id="rId11"/>
    <p:sldId id="285" r:id="rId12"/>
    <p:sldId id="270" r:id="rId13"/>
    <p:sldId id="287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261" r:id="rId4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35353"/>
    <a:srgbClr val="00A3DA"/>
    <a:srgbClr val="F19048"/>
    <a:srgbClr val="000000"/>
    <a:srgbClr val="3F3F3F"/>
    <a:srgbClr val="FED139"/>
    <a:srgbClr val="BCE4F6"/>
    <a:srgbClr val="93C26B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35" autoAdjust="0"/>
  </p:normalViewPr>
  <p:slideViewPr>
    <p:cSldViewPr snapToGrid="0" showGuides="1">
      <p:cViewPr varScale="1">
        <p:scale>
          <a:sx n="150" d="100"/>
          <a:sy n="150" d="100"/>
        </p:scale>
        <p:origin x="108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9236783570663"/>
          <c:y val="3.317000016858053E-2"/>
          <c:w val="0.77642924993998585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8.0698899999999991</c:v>
                </c:pt>
                <c:pt idx="1">
                  <c:v>15.70548</c:v>
                </c:pt>
                <c:pt idx="2">
                  <c:v>16.897279999999999</c:v>
                </c:pt>
                <c:pt idx="3">
                  <c:v>59.32734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C-48A9-8C3A-0E47DAF3374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8.0683600000000002</c:v>
                </c:pt>
                <c:pt idx="1">
                  <c:v>15.70407</c:v>
                </c:pt>
                <c:pt idx="2">
                  <c:v>16.898599999999998</c:v>
                </c:pt>
                <c:pt idx="3">
                  <c:v>59.328960000000002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C-48A9-8C3A-0E47DAF33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Business Finlandin tarjoamia kansainvälistymispalveluja (neuvonta, markkinatieto, verkostot)</c:v>
                </c:pt>
                <c:pt idx="1">
                  <c:v>Finnveran palveluja</c:v>
                </c:pt>
                <c:pt idx="2">
                  <c:v>Business Finlandin rahoituspalveluja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Ulkoministeriön suurlähetystöverkoston palveluja maailmalla</c:v>
                </c:pt>
                <c:pt idx="6">
                  <c:v>Muita julkisia kansainvälistymispalveluita</c:v>
                </c:pt>
                <c:pt idx="7">
                  <c:v>Yksityisiä kansainvälistymispalveluita</c:v>
                </c:pt>
                <c:pt idx="8">
                  <c:v>En ole käyttänyt yritystoiminnan kansainvälistymiseen liittyviä palveluita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1.0711200000000001</c:v>
                </c:pt>
                <c:pt idx="1">
                  <c:v>3.3743799999999999</c:v>
                </c:pt>
                <c:pt idx="2">
                  <c:v>1.0606199999999999</c:v>
                </c:pt>
                <c:pt idx="3">
                  <c:v>2.73753</c:v>
                </c:pt>
                <c:pt idx="4">
                  <c:v>0.95043</c:v>
                </c:pt>
                <c:pt idx="5">
                  <c:v>0</c:v>
                </c:pt>
                <c:pt idx="6">
                  <c:v>0</c:v>
                </c:pt>
                <c:pt idx="7">
                  <c:v>1.0042500000000001</c:v>
                </c:pt>
                <c:pt idx="8">
                  <c:v>92.454650000000001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Business Finlandin tarjoamia kansainvälistymispalveluja (neuvonta, markkinatieto, verkostot)</c:v>
                </c:pt>
                <c:pt idx="1">
                  <c:v>Finnveran palveluja</c:v>
                </c:pt>
                <c:pt idx="2">
                  <c:v>Business Finlandin rahoituspalveluja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Ulkoministeriön suurlähetystöverkoston palveluja maailmalla</c:v>
                </c:pt>
                <c:pt idx="6">
                  <c:v>Muita julkisia kansainvälistymispalveluita</c:v>
                </c:pt>
                <c:pt idx="7">
                  <c:v>Yksityisiä kansainvälistymispalveluita</c:v>
                </c:pt>
                <c:pt idx="8">
                  <c:v>En ole käyttänyt yritystoiminnan kansainvälistymiseen liittyviä palveluita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3.2839999999999998</c:v>
                </c:pt>
                <c:pt idx="1">
                  <c:v>2.85412</c:v>
                </c:pt>
                <c:pt idx="2">
                  <c:v>2.2355700000000001</c:v>
                </c:pt>
                <c:pt idx="3">
                  <c:v>2.1335600000000001</c:v>
                </c:pt>
                <c:pt idx="4">
                  <c:v>0.96589999999999998</c:v>
                </c:pt>
                <c:pt idx="5">
                  <c:v>0.73907</c:v>
                </c:pt>
                <c:pt idx="6">
                  <c:v>0.4143</c:v>
                </c:pt>
                <c:pt idx="7">
                  <c:v>0.64305000000000001</c:v>
                </c:pt>
                <c:pt idx="8">
                  <c:v>91.557079999999999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66155978468695"/>
          <c:y val="3.4174443580342925E-2"/>
          <c:w val="0.73942223459442358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A3D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6.9624899999999998</c:v>
                </c:pt>
                <c:pt idx="1">
                  <c:v>10.482570000000001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B-405B-8FE7-2062A25AE1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93.037509999999997</c:v>
                </c:pt>
                <c:pt idx="1">
                  <c:v>89.517430000000004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B-405B-8FE7-2062A25AE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Taul1!$A$2:$A$12</c:f>
              <c:strCache>
                <c:ptCount val="11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  <c:pt idx="4">
                  <c:v>Rahoitus, talous ja laskentatoimi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Yrityksen hallitustyöskentely</c:v>
                </c:pt>
                <c:pt idx="9">
                  <c:v>Vienti ja kansainvälistyminen</c:v>
                </c:pt>
                <c:pt idx="10">
                  <c:v>Ei osaa sanoa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40.747120000000002</c:v>
                </c:pt>
                <c:pt idx="1">
                  <c:v>40.458039999999997</c:v>
                </c:pt>
                <c:pt idx="2">
                  <c:v>23.924420000000001</c:v>
                </c:pt>
                <c:pt idx="3">
                  <c:v>17.014309999999998</c:v>
                </c:pt>
                <c:pt idx="4">
                  <c:v>22.285820000000001</c:v>
                </c:pt>
                <c:pt idx="5">
                  <c:v>20.22307</c:v>
                </c:pt>
                <c:pt idx="6">
                  <c:v>13.17517</c:v>
                </c:pt>
                <c:pt idx="7">
                  <c:v>7.3857600000000003</c:v>
                </c:pt>
                <c:pt idx="8">
                  <c:v>6.8692599999999997</c:v>
                </c:pt>
                <c:pt idx="9">
                  <c:v>2.3980899999999998</c:v>
                </c:pt>
                <c:pt idx="10">
                  <c:v>20.094370000000001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Taul1!$A$2:$A$12</c:f>
              <c:strCache>
                <c:ptCount val="11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  <c:pt idx="4">
                  <c:v>Rahoitus, talous ja laskentatoimi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Yrityksen hallitustyöskentely</c:v>
                </c:pt>
                <c:pt idx="9">
                  <c:v>Vienti ja kansainvälistyminen</c:v>
                </c:pt>
                <c:pt idx="10">
                  <c:v>Ei osaa sanoa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51.60754</c:v>
                </c:pt>
                <c:pt idx="1">
                  <c:v>36.490479999999998</c:v>
                </c:pt>
                <c:pt idx="2">
                  <c:v>19.011769999999999</c:v>
                </c:pt>
                <c:pt idx="3">
                  <c:v>18.19088</c:v>
                </c:pt>
                <c:pt idx="4">
                  <c:v>18.078759999999999</c:v>
                </c:pt>
                <c:pt idx="5">
                  <c:v>16.867519999999999</c:v>
                </c:pt>
                <c:pt idx="6">
                  <c:v>10.854889999999999</c:v>
                </c:pt>
                <c:pt idx="7">
                  <c:v>7.0377000000000001</c:v>
                </c:pt>
                <c:pt idx="8">
                  <c:v>6.64194</c:v>
                </c:pt>
                <c:pt idx="9">
                  <c:v>5.9804300000000001</c:v>
                </c:pt>
                <c:pt idx="10">
                  <c:v>18.98555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Rahoitus</c:v>
                </c:pt>
                <c:pt idx="5">
                  <c:v>Yritystoiminnan sääntely</c:v>
                </c:pt>
                <c:pt idx="6">
                  <c:v>Resurssitekijät (pl. työvoiman saatavuus)</c:v>
                </c:pt>
                <c:pt idx="7">
                  <c:v>Ei osaa sanoa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31.955100000000002</c:v>
                </c:pt>
                <c:pt idx="1">
                  <c:v>16.859819999999999</c:v>
                </c:pt>
                <c:pt idx="2">
                  <c:v>17.229189999999999</c:v>
                </c:pt>
                <c:pt idx="3">
                  <c:v>5.8390899999999997</c:v>
                </c:pt>
                <c:pt idx="4">
                  <c:v>7.4199000000000002</c:v>
                </c:pt>
                <c:pt idx="5">
                  <c:v>5.0884600000000004</c:v>
                </c:pt>
                <c:pt idx="6">
                  <c:v>6.4329900000000002</c:v>
                </c:pt>
                <c:pt idx="7">
                  <c:v>9.1754499999999997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Rahoitus</c:v>
                </c:pt>
                <c:pt idx="5">
                  <c:v>Yritystoiminnan sääntely</c:v>
                </c:pt>
                <c:pt idx="6">
                  <c:v>Resurssitekijät (pl. työvoiman saatavuus)</c:v>
                </c:pt>
                <c:pt idx="7">
                  <c:v>Ei osaa sanoa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30.336089999999999</c:v>
                </c:pt>
                <c:pt idx="1">
                  <c:v>15.30861</c:v>
                </c:pt>
                <c:pt idx="2">
                  <c:v>14.64184</c:v>
                </c:pt>
                <c:pt idx="3">
                  <c:v>8.9342299999999994</c:v>
                </c:pt>
                <c:pt idx="4">
                  <c:v>6.9998699999999996</c:v>
                </c:pt>
                <c:pt idx="5">
                  <c:v>6.4880599999999999</c:v>
                </c:pt>
                <c:pt idx="6">
                  <c:v>4.51267</c:v>
                </c:pt>
                <c:pt idx="7">
                  <c:v>12.778639999999999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66155978468695"/>
          <c:y val="3.4174443580342925E-2"/>
          <c:w val="0.73942223459442358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A3D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15.858370000000001</c:v>
                </c:pt>
                <c:pt idx="1">
                  <c:v>16.141870000000001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B-405B-8FE7-2062A25AE1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84.141630000000006</c:v>
                </c:pt>
                <c:pt idx="1">
                  <c:v>83.858130000000003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B-405B-8FE7-2062A25AE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Ei</c:v>
                </c:pt>
                <c:pt idx="1">
                  <c:v>Kyllä, ja olemme saaneet ulkopuolista rahoitusta viimeisen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66.9649</c:v>
                </c:pt>
                <c:pt idx="1">
                  <c:v>19.409330000000001</c:v>
                </c:pt>
                <c:pt idx="2">
                  <c:v>8.4115000000000002</c:v>
                </c:pt>
                <c:pt idx="3">
                  <c:v>5.2142799999999996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Ei</c:v>
                </c:pt>
                <c:pt idx="1">
                  <c:v>Kyllä, ja olemme saaneet ulkopuolista rahoitusta viimeisen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66.64725</c:v>
                </c:pt>
                <c:pt idx="1">
                  <c:v>20.98901</c:v>
                </c:pt>
                <c:pt idx="2">
                  <c:v>9.1035000000000004</c:v>
                </c:pt>
                <c:pt idx="3">
                  <c:v>3.26024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Kireät vakuusvaatimukset</c:v>
                </c:pt>
                <c:pt idx="1">
                  <c:v>Rahan korkea hinta (viitekoron päälle tuleva rahoittajien perimä marginaali)</c:v>
                </c:pt>
                <c:pt idx="2">
                  <c:v>Rahoituksen huono yleinen saatavuus</c:v>
                </c:pt>
                <c:pt idx="3">
                  <c:v>Korkea oman pääoman vaatimus</c:v>
                </c:pt>
                <c:pt idx="4">
                  <c:v>Laina-ajan lyhyys</c:v>
                </c:pt>
                <c:pt idx="5">
                  <c:v>Muu syy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32.272300000000001</c:v>
                </c:pt>
                <c:pt idx="1">
                  <c:v>19.936969999999999</c:v>
                </c:pt>
                <c:pt idx="2">
                  <c:v>8.0125399999999996</c:v>
                </c:pt>
                <c:pt idx="3">
                  <c:v>1.71082</c:v>
                </c:pt>
                <c:pt idx="4">
                  <c:v>2.6916799999999999</c:v>
                </c:pt>
                <c:pt idx="5">
                  <c:v>35.375680000000003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Kireät vakuusvaatimukset</c:v>
                </c:pt>
                <c:pt idx="1">
                  <c:v>Rahan korkea hinta (viitekoron päälle tuleva rahoittajien perimä marginaali)</c:v>
                </c:pt>
                <c:pt idx="2">
                  <c:v>Rahoituksen huono yleinen saatavuus</c:v>
                </c:pt>
                <c:pt idx="3">
                  <c:v>Korkea oman pääoman vaatimus</c:v>
                </c:pt>
                <c:pt idx="4">
                  <c:v>Laina-ajan lyhyys</c:v>
                </c:pt>
                <c:pt idx="5">
                  <c:v>Muu syy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25.843150000000001</c:v>
                </c:pt>
                <c:pt idx="1">
                  <c:v>23.540790000000001</c:v>
                </c:pt>
                <c:pt idx="2">
                  <c:v>14.035780000000001</c:v>
                </c:pt>
                <c:pt idx="3">
                  <c:v>10.54233</c:v>
                </c:pt>
                <c:pt idx="4">
                  <c:v>1.40602</c:v>
                </c:pt>
                <c:pt idx="5">
                  <c:v>24.63195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suhdanteista / kireästä taloudellisesta tilanteesta johtuen</c:v>
                </c:pt>
                <c:pt idx="2">
                  <c:v>Käyttöpääomarahoitukseen yrityksen kasvuun tai kansainvälistymiseen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50.456539999999997</c:v>
                </c:pt>
                <c:pt idx="1">
                  <c:v>34.031230000000001</c:v>
                </c:pt>
                <c:pt idx="2">
                  <c:v>18.870450000000002</c:v>
                </c:pt>
                <c:pt idx="3">
                  <c:v>10.936030000000001</c:v>
                </c:pt>
                <c:pt idx="4">
                  <c:v>7.9602599999999999</c:v>
                </c:pt>
                <c:pt idx="5">
                  <c:v>4.4216499999999996</c:v>
                </c:pt>
                <c:pt idx="6">
                  <c:v>0</c:v>
                </c:pt>
                <c:pt idx="7">
                  <c:v>10.09219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suhdanteista / kireästä taloudellisesta tilanteesta johtuen</c:v>
                </c:pt>
                <c:pt idx="2">
                  <c:v>Käyttöpääomarahoitukseen yrityksen kasvuun tai kansainvälistymiseen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44.513420000000004</c:v>
                </c:pt>
                <c:pt idx="1">
                  <c:v>31.158899999999999</c:v>
                </c:pt>
                <c:pt idx="2">
                  <c:v>14.55627</c:v>
                </c:pt>
                <c:pt idx="3">
                  <c:v>9.1582399999999993</c:v>
                </c:pt>
                <c:pt idx="4">
                  <c:v>5.4362199999999996</c:v>
                </c:pt>
                <c:pt idx="5">
                  <c:v>4.6303900000000002</c:v>
                </c:pt>
                <c:pt idx="6">
                  <c:v>1.7525500000000001</c:v>
                </c:pt>
                <c:pt idx="7">
                  <c:v>13.64005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Kyllä, hanke ei toteutunut</c:v>
                </c:pt>
                <c:pt idx="1">
                  <c:v>Kyllä, hanke toteutui osittain</c:v>
                </c:pt>
                <c:pt idx="2">
                  <c:v>Kyllä, hanke siirtyi toteutettavaksi myöhemmin</c:v>
                </c:pt>
                <c:pt idx="3">
                  <c:v>Ei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7.7506300000000001</c:v>
                </c:pt>
                <c:pt idx="1">
                  <c:v>2.0416300000000001</c:v>
                </c:pt>
                <c:pt idx="2">
                  <c:v>7.8118600000000002</c:v>
                </c:pt>
                <c:pt idx="3">
                  <c:v>82.395880000000005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Kyllä, hanke ei toteutunut</c:v>
                </c:pt>
                <c:pt idx="1">
                  <c:v>Kyllä, hanke toteutui osittain</c:v>
                </c:pt>
                <c:pt idx="2">
                  <c:v>Kyllä, hanke siirtyi toteutettavaksi myöhemmin</c:v>
                </c:pt>
                <c:pt idx="3">
                  <c:v>Ei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4.9496000000000002</c:v>
                </c:pt>
                <c:pt idx="1">
                  <c:v>3.4730300000000001</c:v>
                </c:pt>
                <c:pt idx="2">
                  <c:v>7.1703799999999998</c:v>
                </c:pt>
                <c:pt idx="3">
                  <c:v>84.406989999999993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Taul1!$A$2:$A$14</c:f>
              <c:strCache>
                <c:ptCount val="13"/>
                <c:pt idx="0">
                  <c:v>Pankista</c:v>
                </c:pt>
                <c:pt idx="1">
                  <c:v>Rahoitusyhtiöstä</c:v>
                </c:pt>
                <c:pt idx="2">
                  <c:v>ELY-keskuksista</c:v>
                </c:pt>
                <c:pt idx="3">
                  <c:v>Finnverasta</c:v>
                </c:pt>
                <c:pt idx="4">
                  <c:v>Business Finlandilta</c:v>
                </c:pt>
                <c:pt idx="5">
                  <c:v>Bisnesenkeliltä (eli yksityiseltä henkilösijoittajalta)</c:v>
                </c:pt>
                <c:pt idx="6">
                  <c:v>Yksityisestä pääomasijoitusyhtiöstä</c:v>
                </c:pt>
                <c:pt idx="7">
                  <c:v>Pikaluottoyrityksestä (eli vakuudettomia korkeakorkoisia yritysluottoja tarjoava ns. pikavippifirma)</c:v>
                </c:pt>
                <c:pt idx="8">
                  <c:v>Vakuutusyhtiöstä/työeläkevakuutusyhtiöstä</c:v>
                </c:pt>
                <c:pt idx="9">
                  <c:v>Pääomasijoituksia Tesistä</c:v>
                </c:pt>
                <c:pt idx="10">
                  <c:v>Joukkorahoituksen kautta</c:v>
                </c:pt>
                <c:pt idx="11">
                  <c:v>Listautumismarkkinoilta (ml. pörssi ja vaihtoehtoiset markkinapaikat)</c:v>
                </c:pt>
                <c:pt idx="12">
                  <c:v>Muualta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71.945670000000007</c:v>
                </c:pt>
                <c:pt idx="1">
                  <c:v>25.223220000000001</c:v>
                </c:pt>
                <c:pt idx="2">
                  <c:v>38.26343</c:v>
                </c:pt>
                <c:pt idx="3">
                  <c:v>21.896709999999999</c:v>
                </c:pt>
                <c:pt idx="4">
                  <c:v>19.890409999999999</c:v>
                </c:pt>
                <c:pt idx="5">
                  <c:v>4.0818000000000003</c:v>
                </c:pt>
                <c:pt idx="6">
                  <c:v>1.70244</c:v>
                </c:pt>
                <c:pt idx="7">
                  <c:v>1.95204</c:v>
                </c:pt>
                <c:pt idx="8">
                  <c:v>5.1678100000000002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3.04895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Taul1!$A$2:$A$14</c:f>
              <c:strCache>
                <c:ptCount val="13"/>
                <c:pt idx="0">
                  <c:v>Pankista</c:v>
                </c:pt>
                <c:pt idx="1">
                  <c:v>Rahoitusyhtiöstä</c:v>
                </c:pt>
                <c:pt idx="2">
                  <c:v>ELY-keskuksista</c:v>
                </c:pt>
                <c:pt idx="3">
                  <c:v>Finnverasta</c:v>
                </c:pt>
                <c:pt idx="4">
                  <c:v>Business Finlandilta</c:v>
                </c:pt>
                <c:pt idx="5">
                  <c:v>Bisnesenkeliltä (eli yksityiseltä henkilösijoittajalta)</c:v>
                </c:pt>
                <c:pt idx="6">
                  <c:v>Yksityisestä pääomasijoitusyhtiöstä</c:v>
                </c:pt>
                <c:pt idx="7">
                  <c:v>Pikaluottoyrityksestä (eli vakuudettomia korkeakorkoisia yritysluottoja tarjoava ns. pikavippifirma)</c:v>
                </c:pt>
                <c:pt idx="8">
                  <c:v>Vakuutusyhtiöstä/työeläkevakuutusyhtiöstä</c:v>
                </c:pt>
                <c:pt idx="9">
                  <c:v>Pääomasijoituksia Tesistä</c:v>
                </c:pt>
                <c:pt idx="10">
                  <c:v>Joukkorahoituksen kautta</c:v>
                </c:pt>
                <c:pt idx="11">
                  <c:v>Listautumismarkkinoilta (ml. pörssi ja vaihtoehtoiset markkinapaikat)</c:v>
                </c:pt>
                <c:pt idx="12">
                  <c:v>Muualta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66.703699999999998</c:v>
                </c:pt>
                <c:pt idx="1">
                  <c:v>29.11232</c:v>
                </c:pt>
                <c:pt idx="2">
                  <c:v>21.709499999999998</c:v>
                </c:pt>
                <c:pt idx="3">
                  <c:v>20.814489999999999</c:v>
                </c:pt>
                <c:pt idx="4">
                  <c:v>19.091840000000001</c:v>
                </c:pt>
                <c:pt idx="5">
                  <c:v>10.290150000000001</c:v>
                </c:pt>
                <c:pt idx="6">
                  <c:v>7.5878300000000003</c:v>
                </c:pt>
                <c:pt idx="7">
                  <c:v>4.2207100000000004</c:v>
                </c:pt>
                <c:pt idx="8">
                  <c:v>3.0766200000000001</c:v>
                </c:pt>
                <c:pt idx="9">
                  <c:v>0.90020999999999995</c:v>
                </c:pt>
                <c:pt idx="10">
                  <c:v>0.70138</c:v>
                </c:pt>
                <c:pt idx="11">
                  <c:v>0.24465000000000001</c:v>
                </c:pt>
                <c:pt idx="12">
                  <c:v>4.5537400000000003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25</c:v>
                </c:pt>
                <c:pt idx="1">
                  <c:v>34</c:v>
                </c:pt>
                <c:pt idx="2">
                  <c:v>33</c:v>
                </c:pt>
                <c:pt idx="3">
                  <c:v>21</c:v>
                </c:pt>
                <c:pt idx="4">
                  <c:v>27</c:v>
                </c:pt>
                <c:pt idx="5">
                  <c:v>31</c:v>
                </c:pt>
                <c:pt idx="6">
                  <c:v>19</c:v>
                </c:pt>
                <c:pt idx="7">
                  <c:v>4</c:v>
                </c:pt>
                <c:pt idx="8">
                  <c:v>-26</c:v>
                </c:pt>
                <c:pt idx="9">
                  <c:v>-15</c:v>
                </c:pt>
                <c:pt idx="10">
                  <c:v>20</c:v>
                </c:pt>
                <c:pt idx="11">
                  <c:v>37</c:v>
                </c:pt>
                <c:pt idx="12">
                  <c:v>27</c:v>
                </c:pt>
                <c:pt idx="13">
                  <c:v>22.751322999999999</c:v>
                </c:pt>
                <c:pt idx="14">
                  <c:v>-2.2000000000000002</c:v>
                </c:pt>
                <c:pt idx="15">
                  <c:v>1.6</c:v>
                </c:pt>
                <c:pt idx="16">
                  <c:v>0</c:v>
                </c:pt>
                <c:pt idx="17">
                  <c:v>4.7744297889348744</c:v>
                </c:pt>
                <c:pt idx="18">
                  <c:v>14.62983459242208</c:v>
                </c:pt>
                <c:pt idx="19">
                  <c:v>2.7545413038515534</c:v>
                </c:pt>
                <c:pt idx="20">
                  <c:v>-5</c:v>
                </c:pt>
                <c:pt idx="21">
                  <c:v>-6</c:v>
                </c:pt>
                <c:pt idx="22">
                  <c:v>4</c:v>
                </c:pt>
                <c:pt idx="23">
                  <c:v>28</c:v>
                </c:pt>
                <c:pt idx="24">
                  <c:v>21</c:v>
                </c:pt>
                <c:pt idx="25">
                  <c:v>29</c:v>
                </c:pt>
                <c:pt idx="26">
                  <c:v>27</c:v>
                </c:pt>
                <c:pt idx="27">
                  <c:v>25</c:v>
                </c:pt>
                <c:pt idx="28">
                  <c:v>11</c:v>
                </c:pt>
                <c:pt idx="29">
                  <c:v>3</c:v>
                </c:pt>
                <c:pt idx="30">
                  <c:v>7</c:v>
                </c:pt>
                <c:pt idx="31">
                  <c:v>-11</c:v>
                </c:pt>
                <c:pt idx="32">
                  <c:v>-1</c:v>
                </c:pt>
                <c:pt idx="33">
                  <c:v>17.295200000000001</c:v>
                </c:pt>
                <c:pt idx="34">
                  <c:v>7.4273999999999996</c:v>
                </c:pt>
                <c:pt idx="35">
                  <c:v>-13.621</c:v>
                </c:pt>
                <c:pt idx="36">
                  <c:v>-24.331399999999999</c:v>
                </c:pt>
                <c:pt idx="37">
                  <c:v>-5.7702999999999998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7-4550-B61E-0D5C9A970E2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31.598832000000002</c:v>
                </c:pt>
                <c:pt idx="1">
                  <c:v>33</c:v>
                </c:pt>
                <c:pt idx="2">
                  <c:v>35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24</c:v>
                </c:pt>
                <c:pt idx="7">
                  <c:v>6</c:v>
                </c:pt>
                <c:pt idx="8">
                  <c:v>-25</c:v>
                </c:pt>
                <c:pt idx="9">
                  <c:v>-8</c:v>
                </c:pt>
                <c:pt idx="10">
                  <c:v>25</c:v>
                </c:pt>
                <c:pt idx="11">
                  <c:v>40</c:v>
                </c:pt>
                <c:pt idx="12">
                  <c:v>34</c:v>
                </c:pt>
                <c:pt idx="13">
                  <c:v>24.312784000000001</c:v>
                </c:pt>
                <c:pt idx="14">
                  <c:v>-0.3</c:v>
                </c:pt>
                <c:pt idx="15">
                  <c:v>0.3</c:v>
                </c:pt>
                <c:pt idx="16">
                  <c:v>5</c:v>
                </c:pt>
                <c:pt idx="17">
                  <c:v>3.8149381485914837</c:v>
                </c:pt>
                <c:pt idx="18">
                  <c:v>15.565566246754951</c:v>
                </c:pt>
                <c:pt idx="19">
                  <c:v>8.9602754146906953</c:v>
                </c:pt>
                <c:pt idx="20">
                  <c:v>-6</c:v>
                </c:pt>
                <c:pt idx="21">
                  <c:v>9</c:v>
                </c:pt>
                <c:pt idx="22">
                  <c:v>15</c:v>
                </c:pt>
                <c:pt idx="23">
                  <c:v>32</c:v>
                </c:pt>
                <c:pt idx="24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27</c:v>
                </c:pt>
                <c:pt idx="28">
                  <c:v>14</c:v>
                </c:pt>
                <c:pt idx="29">
                  <c:v>10</c:v>
                </c:pt>
                <c:pt idx="30">
                  <c:v>9</c:v>
                </c:pt>
                <c:pt idx="31">
                  <c:v>-10</c:v>
                </c:pt>
                <c:pt idx="32">
                  <c:v>3</c:v>
                </c:pt>
                <c:pt idx="33">
                  <c:v>21.775300000000001</c:v>
                </c:pt>
                <c:pt idx="34">
                  <c:v>10.7972</c:v>
                </c:pt>
                <c:pt idx="35">
                  <c:v>-5.3079000000000001</c:v>
                </c:pt>
                <c:pt idx="36">
                  <c:v>-18.385999999999999</c:v>
                </c:pt>
                <c:pt idx="37">
                  <c:v>-5.9207000000000001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7-4550-B61E-0D5C9A970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712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50.076410000000003</c:v>
                </c:pt>
                <c:pt idx="1">
                  <c:v>14.337149999999999</c:v>
                </c:pt>
                <c:pt idx="2">
                  <c:v>10.34165</c:v>
                </c:pt>
                <c:pt idx="3">
                  <c:v>19.827780000000001</c:v>
                </c:pt>
                <c:pt idx="4">
                  <c:v>9.0420700000000007</c:v>
                </c:pt>
                <c:pt idx="5">
                  <c:v>1.57307</c:v>
                </c:pt>
                <c:pt idx="6">
                  <c:v>0</c:v>
                </c:pt>
                <c:pt idx="7">
                  <c:v>15.129569999999999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49.921199999999999</c:v>
                </c:pt>
                <c:pt idx="1">
                  <c:v>22.372029999999999</c:v>
                </c:pt>
                <c:pt idx="2">
                  <c:v>19.128060000000001</c:v>
                </c:pt>
                <c:pt idx="3">
                  <c:v>18.35305</c:v>
                </c:pt>
                <c:pt idx="4">
                  <c:v>9.0811200000000003</c:v>
                </c:pt>
                <c:pt idx="5">
                  <c:v>6.21631</c:v>
                </c:pt>
                <c:pt idx="6">
                  <c:v>3.1204999999999998</c:v>
                </c:pt>
                <c:pt idx="7">
                  <c:v>7.5729300000000004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92338218920453"/>
          <c:y val="3.4174443580342925E-2"/>
          <c:w val="0.70216041218990599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3.3336399999999999</c:v>
                </c:pt>
                <c:pt idx="1">
                  <c:v>3.7149100000000002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5-4114-984C-889E1AF33B4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Melko paljon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8.3033800000000006</c:v>
                </c:pt>
                <c:pt idx="1">
                  <c:v>7.2176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5-4114-984C-889E1AF33B4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Jossain määrin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13.862690000000001</c:v>
                </c:pt>
                <c:pt idx="1">
                  <c:v>17.71087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5-4114-984C-889E1AF33B4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Ei suuressa määrin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Taul1!$E$2:$E$3</c:f>
              <c:numCache>
                <c:formatCode>General</c:formatCode>
                <c:ptCount val="2"/>
                <c:pt idx="0">
                  <c:v>11.4117</c:v>
                </c:pt>
                <c:pt idx="1">
                  <c:v>12.9802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F5-4114-984C-889E1AF33B4F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78BD5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Taul1!$F$2:$F$3</c:f>
              <c:numCache>
                <c:formatCode>General</c:formatCode>
                <c:ptCount val="2"/>
                <c:pt idx="0">
                  <c:v>63.088590000000003</c:v>
                </c:pt>
                <c:pt idx="1">
                  <c:v>58.376429999999999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F5-4114-984C-889E1AF33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Sosiaalinen media (esim. Facebook, Linkedin)</c:v>
                </c:pt>
                <c:pt idx="3">
                  <c:v>Yrityksenne ostot verkossa (tuotteet ja palvelut)</c:v>
                </c:pt>
                <c:pt idx="4">
                  <c:v>Yrityksen omat Internet-kotisivut</c:v>
                </c:pt>
                <c:pt idx="5">
                  <c:v>Pilvipalvelut  (verkkopalveluina Internetissä)</c:v>
                </c:pt>
                <c:pt idx="6">
                  <c:v>Big datan käyttö (esim. markkina-analyyseissä)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Digitaalisten kanavien ja alustojen (esim. Uber, Wolt, AirBnB) käyttö palvelujen jakelussa ja markkinoinnissa</c:v>
                </c:pt>
                <c:pt idx="9">
                  <c:v>Ei osaa sanoa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5.1086999999999998</c:v>
                </c:pt>
                <c:pt idx="1">
                  <c:v>4.2619899999999999</c:v>
                </c:pt>
                <c:pt idx="2">
                  <c:v>3.36781</c:v>
                </c:pt>
                <c:pt idx="3">
                  <c:v>4.1501299999999999</c:v>
                </c:pt>
                <c:pt idx="4">
                  <c:v>3.0852900000000001</c:v>
                </c:pt>
                <c:pt idx="5">
                  <c:v>3.63897</c:v>
                </c:pt>
                <c:pt idx="6">
                  <c:v>1.7743899999999999</c:v>
                </c:pt>
                <c:pt idx="7">
                  <c:v>1.63412</c:v>
                </c:pt>
                <c:pt idx="8">
                  <c:v>1.63412</c:v>
                </c:pt>
                <c:pt idx="9">
                  <c:v>77.374359999999996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Sosiaalinen media (esim. Facebook, Linkedin)</c:v>
                </c:pt>
                <c:pt idx="3">
                  <c:v>Yrityksenne ostot verkossa (tuotteet ja palvelut)</c:v>
                </c:pt>
                <c:pt idx="4">
                  <c:v>Yrityksen omat Internet-kotisivut</c:v>
                </c:pt>
                <c:pt idx="5">
                  <c:v>Pilvipalvelut  (verkkopalveluina Internetissä)</c:v>
                </c:pt>
                <c:pt idx="6">
                  <c:v>Big datan käyttö (esim. markkina-analyyseissä)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Digitaalisten kanavien ja alustojen (esim. Uber, Wolt, AirBnB) käyttö palvelujen jakelussa ja markkinoinnissa</c:v>
                </c:pt>
                <c:pt idx="9">
                  <c:v>Ei osaa sanoa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6.7283299999999997</c:v>
                </c:pt>
                <c:pt idx="1">
                  <c:v>5.8269799999999998</c:v>
                </c:pt>
                <c:pt idx="2">
                  <c:v>5.2065299999999999</c:v>
                </c:pt>
                <c:pt idx="3">
                  <c:v>4.4753400000000001</c:v>
                </c:pt>
                <c:pt idx="4">
                  <c:v>3.9961600000000002</c:v>
                </c:pt>
                <c:pt idx="5">
                  <c:v>3.9799500000000001</c:v>
                </c:pt>
                <c:pt idx="6">
                  <c:v>2.4979100000000001</c:v>
                </c:pt>
                <c:pt idx="7">
                  <c:v>1.8316300000000001</c:v>
                </c:pt>
                <c:pt idx="8">
                  <c:v>1.5425599999999999</c:v>
                </c:pt>
                <c:pt idx="9">
                  <c:v>69.484070000000003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226213314197712"/>
          <c:y val="3.4174443580342925E-2"/>
          <c:w val="0.54182166123713338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5 suuri merkitys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Yrityskuvan vahvistuminen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asiakasryhmien tavoittaminen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Asiakaspalvelun parantuminen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Kannattavuuden parantuminen</c:v>
                </c:pt>
                <c:pt idx="10">
                  <c:v>Savon Yrittäjät</c:v>
                </c:pt>
                <c:pt idx="11">
                  <c:v>Koko maa</c:v>
                </c:pt>
                <c:pt idx="12">
                  <c:v>Liiketoimintaprosessien tehostuminen</c:v>
                </c:pt>
                <c:pt idx="13">
                  <c:v>Savon Yrittäjät</c:v>
                </c:pt>
                <c:pt idx="14">
                  <c:v>Koko maa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1">
                  <c:v>22.47082</c:v>
                </c:pt>
                <c:pt idx="2">
                  <c:v>21.529879999999999</c:v>
                </c:pt>
                <c:pt idx="4">
                  <c:v>21.97795</c:v>
                </c:pt>
                <c:pt idx="5">
                  <c:v>24.172809999999998</c:v>
                </c:pt>
                <c:pt idx="7">
                  <c:v>18.0533</c:v>
                </c:pt>
                <c:pt idx="8">
                  <c:v>18.06814</c:v>
                </c:pt>
                <c:pt idx="10">
                  <c:v>18.382909999999999</c:v>
                </c:pt>
                <c:pt idx="11">
                  <c:v>18.545660000000002</c:v>
                </c:pt>
                <c:pt idx="13">
                  <c:v>10.9276</c:v>
                </c:pt>
                <c:pt idx="14">
                  <c:v>13.48737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D48-9F04-908920C2A28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 kohtalainen merkitys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Yrityskuvan vahvistuminen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asiakasryhmien tavoittaminen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Asiakaspalvelun parantuminen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Kannattavuuden parantuminen</c:v>
                </c:pt>
                <c:pt idx="10">
                  <c:v>Savon Yrittäjät</c:v>
                </c:pt>
                <c:pt idx="11">
                  <c:v>Koko maa</c:v>
                </c:pt>
                <c:pt idx="12">
                  <c:v>Liiketoimintaprosessien tehostuminen</c:v>
                </c:pt>
                <c:pt idx="13">
                  <c:v>Savon Yrittäjät</c:v>
                </c:pt>
                <c:pt idx="14">
                  <c:v>Koko maa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1">
                  <c:v>41.724850000000004</c:v>
                </c:pt>
                <c:pt idx="2">
                  <c:v>43.643979999999999</c:v>
                </c:pt>
                <c:pt idx="4">
                  <c:v>40.532769999999999</c:v>
                </c:pt>
                <c:pt idx="5">
                  <c:v>40.113259999999997</c:v>
                </c:pt>
                <c:pt idx="7">
                  <c:v>35.810960000000001</c:v>
                </c:pt>
                <c:pt idx="8">
                  <c:v>40.666910000000001</c:v>
                </c:pt>
                <c:pt idx="10">
                  <c:v>33.409019999999998</c:v>
                </c:pt>
                <c:pt idx="11">
                  <c:v>34.375439999999998</c:v>
                </c:pt>
                <c:pt idx="13">
                  <c:v>35.543559999999999</c:v>
                </c:pt>
                <c:pt idx="14">
                  <c:v>35.938540000000003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E-4D48-9F04-908920C2A28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 en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Yrityskuvan vahvistuminen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asiakasryhmien tavoittaminen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Asiakaspalvelun parantuminen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Kannattavuuden parantuminen</c:v>
                </c:pt>
                <c:pt idx="10">
                  <c:v>Savon Yrittäjät</c:v>
                </c:pt>
                <c:pt idx="11">
                  <c:v>Koko maa</c:v>
                </c:pt>
                <c:pt idx="12">
                  <c:v>Liiketoimintaprosessien tehostuminen</c:v>
                </c:pt>
                <c:pt idx="13">
                  <c:v>Savon Yrittäjät</c:v>
                </c:pt>
                <c:pt idx="14">
                  <c:v>Koko maa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1">
                  <c:v>13.4979</c:v>
                </c:pt>
                <c:pt idx="2">
                  <c:v>12.07611</c:v>
                </c:pt>
                <c:pt idx="4">
                  <c:v>11.26357</c:v>
                </c:pt>
                <c:pt idx="5">
                  <c:v>8.8469800000000003</c:v>
                </c:pt>
                <c:pt idx="7">
                  <c:v>14.366720000000001</c:v>
                </c:pt>
                <c:pt idx="8">
                  <c:v>12.450979999999999</c:v>
                </c:pt>
                <c:pt idx="10">
                  <c:v>19.591670000000001</c:v>
                </c:pt>
                <c:pt idx="11">
                  <c:v>19.287240000000001</c:v>
                </c:pt>
                <c:pt idx="13">
                  <c:v>20.97419</c:v>
                </c:pt>
                <c:pt idx="14">
                  <c:v>18.811900000000001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E-4D48-9F04-908920C2A2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 vähäinen merkitys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Yrityskuvan vahvistuminen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asiakasryhmien tavoittaminen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Asiakaspalvelun parantuminen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Kannattavuuden parantuminen</c:v>
                </c:pt>
                <c:pt idx="10">
                  <c:v>Savon Yrittäjät</c:v>
                </c:pt>
                <c:pt idx="11">
                  <c:v>Koko maa</c:v>
                </c:pt>
                <c:pt idx="12">
                  <c:v>Liiketoimintaprosessien tehostuminen</c:v>
                </c:pt>
                <c:pt idx="13">
                  <c:v>Savon Yrittäjät</c:v>
                </c:pt>
                <c:pt idx="14">
                  <c:v>Koko maa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1">
                  <c:v>12.779260000000001</c:v>
                </c:pt>
                <c:pt idx="2">
                  <c:v>12.671480000000001</c:v>
                </c:pt>
                <c:pt idx="4">
                  <c:v>12.809290000000001</c:v>
                </c:pt>
                <c:pt idx="5">
                  <c:v>17.223020000000002</c:v>
                </c:pt>
                <c:pt idx="7">
                  <c:v>16.057110000000002</c:v>
                </c:pt>
                <c:pt idx="8">
                  <c:v>17.125319999999999</c:v>
                </c:pt>
                <c:pt idx="10">
                  <c:v>11.78317</c:v>
                </c:pt>
                <c:pt idx="11">
                  <c:v>14.79189</c:v>
                </c:pt>
                <c:pt idx="13">
                  <c:v>16.40446</c:v>
                </c:pt>
                <c:pt idx="14">
                  <c:v>15.39256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E-4D48-9F04-908920C2A28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1 ei merkitystä</c:v>
                </c:pt>
              </c:strCache>
            </c:strRef>
          </c:tx>
          <c:spPr>
            <a:solidFill>
              <a:srgbClr val="78BD5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Yrityskuvan vahvistuminen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asiakasryhmien tavoittaminen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Asiakaspalvelun parantuminen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Kannattavuuden parantuminen</c:v>
                </c:pt>
                <c:pt idx="10">
                  <c:v>Savon Yrittäjät</c:v>
                </c:pt>
                <c:pt idx="11">
                  <c:v>Koko maa</c:v>
                </c:pt>
                <c:pt idx="12">
                  <c:v>Liiketoimintaprosessien tehostuminen</c:v>
                </c:pt>
                <c:pt idx="13">
                  <c:v>Savon Yrittäjät</c:v>
                </c:pt>
                <c:pt idx="14">
                  <c:v>Koko maa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1">
                  <c:v>9.5271699999999999</c:v>
                </c:pt>
                <c:pt idx="2">
                  <c:v>10.07855</c:v>
                </c:pt>
                <c:pt idx="4">
                  <c:v>13.41642</c:v>
                </c:pt>
                <c:pt idx="5">
                  <c:v>9.6439299999999992</c:v>
                </c:pt>
                <c:pt idx="7">
                  <c:v>15.7119</c:v>
                </c:pt>
                <c:pt idx="8">
                  <c:v>11.688650000000001</c:v>
                </c:pt>
                <c:pt idx="10">
                  <c:v>16.83323</c:v>
                </c:pt>
                <c:pt idx="11">
                  <c:v>12.99976</c:v>
                </c:pt>
                <c:pt idx="13">
                  <c:v>16.150179999999999</c:v>
                </c:pt>
                <c:pt idx="14">
                  <c:v>16.369630000000001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E-4D48-9F04-908920C2A288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Yrityskuvan vahvistuminen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asiakasryhmien tavoittaminen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Asiakaspalvelun parantuminen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Kannattavuuden parantuminen</c:v>
                </c:pt>
                <c:pt idx="10">
                  <c:v>Savon Yrittäjät</c:v>
                </c:pt>
                <c:pt idx="11">
                  <c:v>Koko maa</c:v>
                </c:pt>
                <c:pt idx="12">
                  <c:v>Liiketoimintaprosessien tehostuminen</c:v>
                </c:pt>
                <c:pt idx="13">
                  <c:v>Savon Yrittäjät</c:v>
                </c:pt>
                <c:pt idx="14">
                  <c:v>Koko maa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1">
                  <c:v>3.55</c:v>
                </c:pt>
                <c:pt idx="2">
                  <c:v>3.54</c:v>
                </c:pt>
                <c:pt idx="4">
                  <c:v>3.45</c:v>
                </c:pt>
                <c:pt idx="5">
                  <c:v>3.52</c:v>
                </c:pt>
                <c:pt idx="7">
                  <c:v>3.24</c:v>
                </c:pt>
                <c:pt idx="8">
                  <c:v>3.36</c:v>
                </c:pt>
                <c:pt idx="10">
                  <c:v>3.25</c:v>
                </c:pt>
                <c:pt idx="11">
                  <c:v>3.31</c:v>
                </c:pt>
                <c:pt idx="13">
                  <c:v>3.09</c:v>
                </c:pt>
                <c:pt idx="14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AE-4D48-9F04-908920C2A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226213314197712"/>
          <c:y val="3.4174443580342925E-2"/>
          <c:w val="0.54182166123713338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5 suuri merkitys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Yhteistyön tiivistyminen yhteistyökumppanien kanssa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liiketoimintamahdollisuuksien luominen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Tuotekehityksen tehostuminen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Liiketoiminnan kansainvälistyminen</c:v>
                </c:pt>
                <c:pt idx="10">
                  <c:v>Savon Yrittäjät</c:v>
                </c:pt>
                <c:pt idx="11">
                  <c:v>Koko maa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1">
                  <c:v>9.8003699999999991</c:v>
                </c:pt>
                <c:pt idx="2">
                  <c:v>9.0974299999999992</c:v>
                </c:pt>
                <c:pt idx="4">
                  <c:v>8.8719599999999996</c:v>
                </c:pt>
                <c:pt idx="5">
                  <c:v>10.28833</c:v>
                </c:pt>
                <c:pt idx="7">
                  <c:v>9.6907200000000007</c:v>
                </c:pt>
                <c:pt idx="8">
                  <c:v>7.59666</c:v>
                </c:pt>
                <c:pt idx="10">
                  <c:v>6.5275800000000004</c:v>
                </c:pt>
                <c:pt idx="11">
                  <c:v>6.8378699999999997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D48-9F04-908920C2A28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 kohtalainen merkitys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Yhteistyön tiivistyminen yhteistyökumppanien kanssa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liiketoimintamahdollisuuksien luominen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Tuotekehityksen tehostuminen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Liiketoiminnan kansainvälistyminen</c:v>
                </c:pt>
                <c:pt idx="10">
                  <c:v>Savon Yrittäjät</c:v>
                </c:pt>
                <c:pt idx="11">
                  <c:v>Koko maa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1">
                  <c:v>34.256920000000001</c:v>
                </c:pt>
                <c:pt idx="2">
                  <c:v>36.948720000000002</c:v>
                </c:pt>
                <c:pt idx="4">
                  <c:v>32.916089999999997</c:v>
                </c:pt>
                <c:pt idx="5">
                  <c:v>31.269410000000001</c:v>
                </c:pt>
                <c:pt idx="7">
                  <c:v>20.949940000000002</c:v>
                </c:pt>
                <c:pt idx="8">
                  <c:v>23.426110000000001</c:v>
                </c:pt>
                <c:pt idx="10">
                  <c:v>9.4100199999999994</c:v>
                </c:pt>
                <c:pt idx="11">
                  <c:v>11.768230000000001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E-4D48-9F04-908920C2A28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 en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Yhteistyön tiivistyminen yhteistyökumppanien kanssa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liiketoimintamahdollisuuksien luominen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Tuotekehityksen tehostuminen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Liiketoiminnan kansainvälistyminen</c:v>
                </c:pt>
                <c:pt idx="10">
                  <c:v>Savon Yrittäjät</c:v>
                </c:pt>
                <c:pt idx="11">
                  <c:v>Koko maa</c:v>
                </c:pt>
              </c:strCache>
            </c:strRef>
          </c:cat>
          <c:val>
            <c:numRef>
              <c:f>Taul1!$D$2:$D$13</c:f>
              <c:numCache>
                <c:formatCode>General</c:formatCode>
                <c:ptCount val="12"/>
                <c:pt idx="1">
                  <c:v>19.04992</c:v>
                </c:pt>
                <c:pt idx="2">
                  <c:v>16.38571</c:v>
                </c:pt>
                <c:pt idx="4">
                  <c:v>15.76862</c:v>
                </c:pt>
                <c:pt idx="5">
                  <c:v>17.847370000000002</c:v>
                </c:pt>
                <c:pt idx="7">
                  <c:v>26.772559999999999</c:v>
                </c:pt>
                <c:pt idx="8">
                  <c:v>26.152380000000001</c:v>
                </c:pt>
                <c:pt idx="10">
                  <c:v>18.325430000000001</c:v>
                </c:pt>
                <c:pt idx="11">
                  <c:v>17.99999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E-4D48-9F04-908920C2A2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 vähäinen merkitys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Yhteistyön tiivistyminen yhteistyökumppanien kanssa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liiketoimintamahdollisuuksien luominen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Tuotekehityksen tehostuminen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Liiketoiminnan kansainvälistyminen</c:v>
                </c:pt>
                <c:pt idx="10">
                  <c:v>Savon Yrittäjät</c:v>
                </c:pt>
                <c:pt idx="11">
                  <c:v>Koko maa</c:v>
                </c:pt>
              </c:strCache>
            </c:strRef>
          </c:cat>
          <c:val>
            <c:numRef>
              <c:f>Taul1!$E$2:$E$13</c:f>
              <c:numCache>
                <c:formatCode>General</c:formatCode>
                <c:ptCount val="12"/>
                <c:pt idx="1">
                  <c:v>19.922249999999998</c:v>
                </c:pt>
                <c:pt idx="2">
                  <c:v>20.621310000000001</c:v>
                </c:pt>
                <c:pt idx="4">
                  <c:v>16.453140000000001</c:v>
                </c:pt>
                <c:pt idx="5">
                  <c:v>21.657779999999999</c:v>
                </c:pt>
                <c:pt idx="7">
                  <c:v>16.539249999999999</c:v>
                </c:pt>
                <c:pt idx="8">
                  <c:v>16.593640000000001</c:v>
                </c:pt>
                <c:pt idx="10">
                  <c:v>4.7741499999999997</c:v>
                </c:pt>
                <c:pt idx="11">
                  <c:v>10.66151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E-4D48-9F04-908920C2A28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1 ei merkitystä</c:v>
                </c:pt>
              </c:strCache>
            </c:strRef>
          </c:tx>
          <c:spPr>
            <a:solidFill>
              <a:srgbClr val="78BD5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Yhteistyön tiivistyminen yhteistyökumppanien kanssa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liiketoimintamahdollisuuksien luominen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Tuotekehityksen tehostuminen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Liiketoiminnan kansainvälistyminen</c:v>
                </c:pt>
                <c:pt idx="10">
                  <c:v>Savon Yrittäjät</c:v>
                </c:pt>
                <c:pt idx="11">
                  <c:v>Koko maa</c:v>
                </c:pt>
              </c:strCache>
            </c:strRef>
          </c:cat>
          <c:val>
            <c:numRef>
              <c:f>Taul1!$F$2:$F$13</c:f>
              <c:numCache>
                <c:formatCode>General</c:formatCode>
                <c:ptCount val="12"/>
                <c:pt idx="1">
                  <c:v>16.97053</c:v>
                </c:pt>
                <c:pt idx="2">
                  <c:v>16.946840000000002</c:v>
                </c:pt>
                <c:pt idx="4">
                  <c:v>25.990189999999998</c:v>
                </c:pt>
                <c:pt idx="5">
                  <c:v>18.937100000000001</c:v>
                </c:pt>
                <c:pt idx="7">
                  <c:v>26.047540000000001</c:v>
                </c:pt>
                <c:pt idx="8">
                  <c:v>26.231210000000001</c:v>
                </c:pt>
                <c:pt idx="10">
                  <c:v>60.962820000000001</c:v>
                </c:pt>
                <c:pt idx="11">
                  <c:v>52.732399999999998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E-4D48-9F04-908920C2A288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Yhteistyön tiivistyminen yhteistyökumppanien kanssa</c:v>
                </c:pt>
                <c:pt idx="1">
                  <c:v>Savon Yrittäjät</c:v>
                </c:pt>
                <c:pt idx="2">
                  <c:v>Koko maa</c:v>
                </c:pt>
                <c:pt idx="3">
                  <c:v>Uusien liiketoimintamahdollisuuksien luominen</c:v>
                </c:pt>
                <c:pt idx="4">
                  <c:v>Savon Yrittäjät</c:v>
                </c:pt>
                <c:pt idx="5">
                  <c:v>Koko maa</c:v>
                </c:pt>
                <c:pt idx="6">
                  <c:v>Tuotekehityksen tehostuminen</c:v>
                </c:pt>
                <c:pt idx="7">
                  <c:v>Savon Yrittäjät</c:v>
                </c:pt>
                <c:pt idx="8">
                  <c:v>Koko maa</c:v>
                </c:pt>
                <c:pt idx="9">
                  <c:v>Liiketoiminnan kansainvälistyminen</c:v>
                </c:pt>
                <c:pt idx="10">
                  <c:v>Savon Yrittäjät</c:v>
                </c:pt>
                <c:pt idx="11">
                  <c:v>Koko maa</c:v>
                </c:pt>
              </c:strCache>
            </c:strRef>
          </c:cat>
          <c:val>
            <c:numRef>
              <c:f>Taul1!$G$2:$G$13</c:f>
              <c:numCache>
                <c:formatCode>General</c:formatCode>
                <c:ptCount val="12"/>
                <c:pt idx="1">
                  <c:v>3</c:v>
                </c:pt>
                <c:pt idx="2">
                  <c:v>3.01</c:v>
                </c:pt>
                <c:pt idx="4">
                  <c:v>2.82</c:v>
                </c:pt>
                <c:pt idx="5">
                  <c:v>2.92</c:v>
                </c:pt>
                <c:pt idx="7">
                  <c:v>2.72</c:v>
                </c:pt>
                <c:pt idx="8">
                  <c:v>2.7</c:v>
                </c:pt>
                <c:pt idx="10">
                  <c:v>1.96</c:v>
                </c:pt>
                <c:pt idx="11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AE-4D48-9F04-908920C2A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&lt;10 %</c:v>
                </c:pt>
                <c:pt idx="1">
                  <c:v>10-19 %</c:v>
                </c:pt>
                <c:pt idx="2">
                  <c:v>20-29 %</c:v>
                </c:pt>
                <c:pt idx="3">
                  <c:v>30-49 %</c:v>
                </c:pt>
                <c:pt idx="4">
                  <c:v>&gt;=50 %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51.72851</c:v>
                </c:pt>
                <c:pt idx="1">
                  <c:v>35.461889999999997</c:v>
                </c:pt>
                <c:pt idx="2">
                  <c:v>8.65808</c:v>
                </c:pt>
                <c:pt idx="3">
                  <c:v>2.0406599999999999</c:v>
                </c:pt>
                <c:pt idx="4">
                  <c:v>2.1108600000000002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&lt;10 %</c:v>
                </c:pt>
                <c:pt idx="1">
                  <c:v>10-19 %</c:v>
                </c:pt>
                <c:pt idx="2">
                  <c:v>20-29 %</c:v>
                </c:pt>
                <c:pt idx="3">
                  <c:v>30-49 %</c:v>
                </c:pt>
                <c:pt idx="4">
                  <c:v>&gt;=50 %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48.86356</c:v>
                </c:pt>
                <c:pt idx="1">
                  <c:v>35.836500000000001</c:v>
                </c:pt>
                <c:pt idx="2">
                  <c:v>8.8509499999999992</c:v>
                </c:pt>
                <c:pt idx="3">
                  <c:v>3.0645699999999998</c:v>
                </c:pt>
                <c:pt idx="4">
                  <c:v>3.38443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92338218920453"/>
          <c:y val="3.4174443580342925E-2"/>
          <c:w val="0.70216041218990599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24.669350000000001</c:v>
                </c:pt>
                <c:pt idx="1">
                  <c:v>22.446870000000001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5-4114-984C-889E1AF33B4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63.964170000000003</c:v>
                </c:pt>
                <c:pt idx="1">
                  <c:v>64.052120000000002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5-4114-984C-889E1AF33B4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11.366479999999999</c:v>
                </c:pt>
                <c:pt idx="1">
                  <c:v>13.501010000000001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5-4114-984C-889E1AF33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Yrityksessämme toimii t&amp;k-henkilöstöä</c:v>
                </c:pt>
                <c:pt idx="1">
                  <c:v>Hankimme t&amp;k-osaamista ostopalveluna ulkopuolelta</c:v>
                </c:pt>
                <c:pt idx="2">
                  <c:v>Yrityksessämme toimii t&amp;k-henkilöstöä, ja hankimme t&amp;k-osaamista ostopalveluna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31.67558</c:v>
                </c:pt>
                <c:pt idx="1">
                  <c:v>26.29082</c:v>
                </c:pt>
                <c:pt idx="2">
                  <c:v>42.0336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Yrityksessämme toimii t&amp;k-henkilöstöä</c:v>
                </c:pt>
                <c:pt idx="1">
                  <c:v>Hankimme t&amp;k-osaamista ostopalveluna ulkopuolelta</c:v>
                </c:pt>
                <c:pt idx="2">
                  <c:v>Yrityksessämme toimii t&amp;k-henkilöstöä, ja hankimme t&amp;k-osaamista ostopalveluna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44.0184</c:v>
                </c:pt>
                <c:pt idx="1">
                  <c:v>25.99118</c:v>
                </c:pt>
                <c:pt idx="2">
                  <c:v>29.99042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0</c:v>
                </c:pt>
                <c:pt idx="1">
                  <c:v>0.1–0.9 %</c:v>
                </c:pt>
                <c:pt idx="2">
                  <c:v>1–3 %</c:v>
                </c:pt>
                <c:pt idx="3">
                  <c:v>3.1–5 %</c:v>
                </c:pt>
                <c:pt idx="4">
                  <c:v>yli 5 %</c:v>
                </c:pt>
                <c:pt idx="5">
                  <c:v>ei osaa sanoa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10.233639999999999</c:v>
                </c:pt>
                <c:pt idx="1">
                  <c:v>47.089860000000002</c:v>
                </c:pt>
                <c:pt idx="2">
                  <c:v>8.7350200000000005</c:v>
                </c:pt>
                <c:pt idx="3">
                  <c:v>8.4650999999999996</c:v>
                </c:pt>
                <c:pt idx="4">
                  <c:v>11.27894</c:v>
                </c:pt>
                <c:pt idx="5">
                  <c:v>14.197430000000001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0</c:v>
                </c:pt>
                <c:pt idx="1">
                  <c:v>0.1–0.9 %</c:v>
                </c:pt>
                <c:pt idx="2">
                  <c:v>1–3 %</c:v>
                </c:pt>
                <c:pt idx="3">
                  <c:v>3.1–5 %</c:v>
                </c:pt>
                <c:pt idx="4">
                  <c:v>yli 5 %</c:v>
                </c:pt>
                <c:pt idx="5">
                  <c:v>ei osaa sanoa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6.9592200000000002</c:v>
                </c:pt>
                <c:pt idx="1">
                  <c:v>30.527480000000001</c:v>
                </c:pt>
                <c:pt idx="2">
                  <c:v>24.11609</c:v>
                </c:pt>
                <c:pt idx="3">
                  <c:v>12.73296</c:v>
                </c:pt>
                <c:pt idx="4">
                  <c:v>15.3443</c:v>
                </c:pt>
                <c:pt idx="5">
                  <c:v>10.31995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87.482519999999994</c:v>
                </c:pt>
                <c:pt idx="1">
                  <c:v>32.158799999999999</c:v>
                </c:pt>
                <c:pt idx="2">
                  <c:v>3.5373899999999998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71.516120000000001</c:v>
                </c:pt>
                <c:pt idx="1">
                  <c:v>45.353169999999999</c:v>
                </c:pt>
                <c:pt idx="2">
                  <c:v>5.2293599999999998</c:v>
                </c:pt>
                <c:pt idx="3">
                  <c:v>3.8995700000000002</c:v>
                </c:pt>
                <c:pt idx="4">
                  <c:v>3.3608500000000001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17.335640000000001</c:v>
                </c:pt>
                <c:pt idx="1">
                  <c:v>20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  <c:pt idx="6">
                  <c:v>20</c:v>
                </c:pt>
                <c:pt idx="7">
                  <c:v>9</c:v>
                </c:pt>
                <c:pt idx="8">
                  <c:v>-8</c:v>
                </c:pt>
                <c:pt idx="9">
                  <c:v>-12</c:v>
                </c:pt>
                <c:pt idx="10">
                  <c:v>6</c:v>
                </c:pt>
                <c:pt idx="11">
                  <c:v>18</c:v>
                </c:pt>
                <c:pt idx="12">
                  <c:v>15</c:v>
                </c:pt>
                <c:pt idx="13">
                  <c:v>12.631579</c:v>
                </c:pt>
                <c:pt idx="14">
                  <c:v>10.3</c:v>
                </c:pt>
                <c:pt idx="15">
                  <c:v>3.1</c:v>
                </c:pt>
                <c:pt idx="16">
                  <c:v>5</c:v>
                </c:pt>
                <c:pt idx="17">
                  <c:v>4.3055877680872747</c:v>
                </c:pt>
                <c:pt idx="18">
                  <c:v>10.845319796215605</c:v>
                </c:pt>
                <c:pt idx="19">
                  <c:v>-0.9013259968969507</c:v>
                </c:pt>
                <c:pt idx="20">
                  <c:v>-2</c:v>
                </c:pt>
                <c:pt idx="21">
                  <c:v>-3</c:v>
                </c:pt>
                <c:pt idx="22">
                  <c:v>4</c:v>
                </c:pt>
                <c:pt idx="23">
                  <c:v>12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10</c:v>
                </c:pt>
                <c:pt idx="28">
                  <c:v>7</c:v>
                </c:pt>
                <c:pt idx="29">
                  <c:v>3</c:v>
                </c:pt>
                <c:pt idx="30">
                  <c:v>6</c:v>
                </c:pt>
                <c:pt idx="31">
                  <c:v>-8</c:v>
                </c:pt>
                <c:pt idx="32">
                  <c:v>-1</c:v>
                </c:pt>
                <c:pt idx="33">
                  <c:v>9.8513000000000002</c:v>
                </c:pt>
                <c:pt idx="34">
                  <c:v>8.9818999999999996</c:v>
                </c:pt>
                <c:pt idx="35">
                  <c:v>3.6720000000000002</c:v>
                </c:pt>
                <c:pt idx="36">
                  <c:v>0.28070000000000001</c:v>
                </c:pt>
                <c:pt idx="37">
                  <c:v>0.18690000000000001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4-413D-9D1C-3B4F95B869B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24</c:v>
                </c:pt>
                <c:pt idx="7">
                  <c:v>14</c:v>
                </c:pt>
                <c:pt idx="8">
                  <c:v>-8</c:v>
                </c:pt>
                <c:pt idx="9">
                  <c:v>-4</c:v>
                </c:pt>
                <c:pt idx="10">
                  <c:v>12</c:v>
                </c:pt>
                <c:pt idx="11">
                  <c:v>17</c:v>
                </c:pt>
                <c:pt idx="12">
                  <c:v>18</c:v>
                </c:pt>
                <c:pt idx="13">
                  <c:v>13.15301</c:v>
                </c:pt>
                <c:pt idx="14">
                  <c:v>9.4</c:v>
                </c:pt>
                <c:pt idx="15">
                  <c:v>5.8</c:v>
                </c:pt>
                <c:pt idx="16">
                  <c:v>8</c:v>
                </c:pt>
                <c:pt idx="17">
                  <c:v>5.2550082642391907</c:v>
                </c:pt>
                <c:pt idx="18">
                  <c:v>8.221178569498008</c:v>
                </c:pt>
                <c:pt idx="19">
                  <c:v>5.5045647046496793</c:v>
                </c:pt>
                <c:pt idx="20">
                  <c:v>0</c:v>
                </c:pt>
                <c:pt idx="21">
                  <c:v>4</c:v>
                </c:pt>
                <c:pt idx="22">
                  <c:v>9</c:v>
                </c:pt>
                <c:pt idx="23">
                  <c:v>14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14</c:v>
                </c:pt>
                <c:pt idx="28">
                  <c:v>12</c:v>
                </c:pt>
                <c:pt idx="29">
                  <c:v>10</c:v>
                </c:pt>
                <c:pt idx="30">
                  <c:v>9</c:v>
                </c:pt>
                <c:pt idx="31">
                  <c:v>-2</c:v>
                </c:pt>
                <c:pt idx="32">
                  <c:v>3</c:v>
                </c:pt>
                <c:pt idx="33">
                  <c:v>11.600300000000001</c:v>
                </c:pt>
                <c:pt idx="34">
                  <c:v>12.649699999999999</c:v>
                </c:pt>
                <c:pt idx="35">
                  <c:v>7.0907</c:v>
                </c:pt>
                <c:pt idx="36">
                  <c:v>1.3129</c:v>
                </c:pt>
                <c:pt idx="37">
                  <c:v>1.3508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4-413D-9D1C-3B4F95B86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712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94.619100000000003</c:v>
                </c:pt>
                <c:pt idx="1">
                  <c:v>29.729990000000001</c:v>
                </c:pt>
                <c:pt idx="2">
                  <c:v>4.7891199999999996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68.441770000000005</c:v>
                </c:pt>
                <c:pt idx="1">
                  <c:v>36.186320000000002</c:v>
                </c:pt>
                <c:pt idx="2">
                  <c:v>5.7887399999999998</c:v>
                </c:pt>
                <c:pt idx="3">
                  <c:v>3.2815099999999999</c:v>
                </c:pt>
                <c:pt idx="4">
                  <c:v>5.3384600000000004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92338218920453"/>
          <c:y val="3.4174443580342925E-2"/>
          <c:w val="0.70216041218990599"/>
          <c:h val="0.87222161002391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17.293030000000002</c:v>
                </c:pt>
                <c:pt idx="1">
                  <c:v>13.389950000000001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5-4114-984C-889E1AF33B4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51.584589999999999</c:v>
                </c:pt>
                <c:pt idx="1">
                  <c:v>57.693109999999997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5-4114-984C-889E1AF33B4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31.12238</c:v>
                </c:pt>
                <c:pt idx="1">
                  <c:v>28.91694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5-4114-984C-889E1AF33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42935977325323"/>
          <c:y val="0.9420222484181362"/>
          <c:w val="0.80025333771596141"/>
          <c:h val="5.797775158186382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  <c:pt idx="5">
                  <c:v>Ei mitään näistä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16.832899999999999</c:v>
                </c:pt>
                <c:pt idx="1">
                  <c:v>3.1014400000000002</c:v>
                </c:pt>
                <c:pt idx="2">
                  <c:v>2.9740700000000002</c:v>
                </c:pt>
                <c:pt idx="3">
                  <c:v>0</c:v>
                </c:pt>
                <c:pt idx="4">
                  <c:v>1.2603599999999999</c:v>
                </c:pt>
                <c:pt idx="5">
                  <c:v>81.587519999999998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  <c:pt idx="5">
                  <c:v>Ei mitään näistä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12.430260000000001</c:v>
                </c:pt>
                <c:pt idx="1">
                  <c:v>7.7209599999999998</c:v>
                </c:pt>
                <c:pt idx="2">
                  <c:v>1.92689</c:v>
                </c:pt>
                <c:pt idx="3">
                  <c:v>0.92778000000000005</c:v>
                </c:pt>
                <c:pt idx="4">
                  <c:v>1.1140000000000001</c:v>
                </c:pt>
                <c:pt idx="5">
                  <c:v>84.461119999999994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 t&amp;k-toiminnan lisävähennystä koskien tutkimus- ja tiedonlevittämisorganisaatioilta ostettujen t&amp;k-palvelujen menoja (käytössä 2021–2027)</c:v>
                </c:pt>
                <c:pt idx="1">
                  <c:v>Kyllä t&amp;k-toiminnan yhdistelmävähennystä koskien t&amp;k-toiminnan palkka- ja ostopalvelumenoja (käytössä 2023 alkaen)</c:v>
                </c:pt>
                <c:pt idx="2">
                  <c:v>Ei kumpaakaan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1.2419199999999999</c:v>
                </c:pt>
                <c:pt idx="1">
                  <c:v>6.1964100000000002</c:v>
                </c:pt>
                <c:pt idx="2">
                  <c:v>92.912639999999996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 t&amp;k-toiminnan lisävähennystä koskien tutkimus- ja tiedonlevittämisorganisaatioilta ostettujen t&amp;k-palvelujen menoja (käytössä 2021–2027)</c:v>
                </c:pt>
                <c:pt idx="1">
                  <c:v>Kyllä t&amp;k-toiminnan yhdistelmävähennystä koskien t&amp;k-toiminnan palkka- ja ostopalvelumenoja (käytössä 2023 alkaen)</c:v>
                </c:pt>
                <c:pt idx="2">
                  <c:v>Ei kumpaakaan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2.0033500000000002</c:v>
                </c:pt>
                <c:pt idx="1">
                  <c:v>3.55078</c:v>
                </c:pt>
                <c:pt idx="2">
                  <c:v>95.041439999999994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Investoinut koneisiin tai laitteisiin</c:v>
                </c:pt>
                <c:pt idx="1">
                  <c:v>Kouluttanut henkilöstöä</c:v>
                </c:pt>
                <c:pt idx="2">
                  <c:v>Investoinut ohjelmistoihin, tietojärjestelmiin tai muuhun liiketoiminnan digitalisaatioon</c:v>
                </c:pt>
                <c:pt idx="3">
                  <c:v>Organisoinut työtä uudella tavalla mm. toimintatapoja kehittämällä</c:v>
                </c:pt>
                <c:pt idx="4">
                  <c:v>Palkannut uutta henkilöstöä</c:v>
                </c:pt>
                <c:pt idx="5">
                  <c:v>Lanseerannut uusia tuotteita tai palveluita</c:v>
                </c:pt>
                <c:pt idx="6">
                  <c:v>Ottanut käyttöön uusia teknologioita</c:v>
                </c:pt>
                <c:pt idx="7">
                  <c:v>Laajentunut uusille markkinoille</c:v>
                </c:pt>
                <c:pt idx="8">
                  <c:v>Ottanut käyttöön uusia liiketoimintamalleja</c:v>
                </c:pt>
                <c:pt idx="9">
                  <c:v>Laajentanut toimintaa uusille toimialoille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60.86347</c:v>
                </c:pt>
                <c:pt idx="1">
                  <c:v>54.25553</c:v>
                </c:pt>
                <c:pt idx="2">
                  <c:v>41.384540000000001</c:v>
                </c:pt>
                <c:pt idx="3">
                  <c:v>38.725610000000003</c:v>
                </c:pt>
                <c:pt idx="4">
                  <c:v>33.992919999999998</c:v>
                </c:pt>
                <c:pt idx="5">
                  <c:v>21.747399999999999</c:v>
                </c:pt>
                <c:pt idx="6">
                  <c:v>8.4062599999999996</c:v>
                </c:pt>
                <c:pt idx="7">
                  <c:v>11.222619999999999</c:v>
                </c:pt>
                <c:pt idx="8">
                  <c:v>11.497870000000001</c:v>
                </c:pt>
                <c:pt idx="9">
                  <c:v>7.8834900000000001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Investoinut koneisiin tai laitteisiin</c:v>
                </c:pt>
                <c:pt idx="1">
                  <c:v>Kouluttanut henkilöstöä</c:v>
                </c:pt>
                <c:pt idx="2">
                  <c:v>Investoinut ohjelmistoihin, tietojärjestelmiin tai muuhun liiketoiminnan digitalisaatioon</c:v>
                </c:pt>
                <c:pt idx="3">
                  <c:v>Organisoinut työtä uudella tavalla mm. toimintatapoja kehittämällä</c:v>
                </c:pt>
                <c:pt idx="4">
                  <c:v>Palkannut uutta henkilöstöä</c:v>
                </c:pt>
                <c:pt idx="5">
                  <c:v>Lanseerannut uusia tuotteita tai palveluita</c:v>
                </c:pt>
                <c:pt idx="6">
                  <c:v>Ottanut käyttöön uusia teknologioita</c:v>
                </c:pt>
                <c:pt idx="7">
                  <c:v>Laajentunut uusille markkinoille</c:v>
                </c:pt>
                <c:pt idx="8">
                  <c:v>Ottanut käyttöön uusia liiketoimintamalleja</c:v>
                </c:pt>
                <c:pt idx="9">
                  <c:v>Laajentanut toimintaa uusille toimialoille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58.030180000000001</c:v>
                </c:pt>
                <c:pt idx="1">
                  <c:v>53.200780000000002</c:v>
                </c:pt>
                <c:pt idx="2">
                  <c:v>42.560870000000001</c:v>
                </c:pt>
                <c:pt idx="3">
                  <c:v>42.107790000000001</c:v>
                </c:pt>
                <c:pt idx="4">
                  <c:v>37.078769999999999</c:v>
                </c:pt>
                <c:pt idx="5">
                  <c:v>29.485209999999999</c:v>
                </c:pt>
                <c:pt idx="6">
                  <c:v>14.725110000000001</c:v>
                </c:pt>
                <c:pt idx="7">
                  <c:v>14.194699999999999</c:v>
                </c:pt>
                <c:pt idx="8">
                  <c:v>12.64106</c:v>
                </c:pt>
                <c:pt idx="9">
                  <c:v>10.653499999999999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Yhteistyö- ja verkosto-osaaminen</c:v>
                </c:pt>
                <c:pt idx="1">
                  <c:v>Liiketoimintaosaaminen, uudet liiketoimintamallit</c:v>
                </c:pt>
                <c:pt idx="2">
                  <c:v>Digitalisaation ja datan hyödyntäminen (ml. ohjelmointi, kyberturvallisuus)</c:v>
                </c:pt>
                <c:pt idx="3">
                  <c:v>Luovan työn osaaminen (mm. visualisointi, av-sisällöt, viestintä ja muotoilu)</c:v>
                </c:pt>
                <c:pt idx="4">
                  <c:v>T&amp;k, teknologian kehittäminen ja hyödyntäminen</c:v>
                </c:pt>
                <c:pt idx="5">
                  <c:v>Asiakaslähtöinen tki-toiminta</c:v>
                </c:pt>
                <c:pt idx="6">
                  <c:v>Innovaatiotoiminnan johtaminen ja organisointi</c:v>
                </c:pt>
                <c:pt idx="7">
                  <c:v>Vähähiilisten ratkaisujen kehittäminen</c:v>
                </c:pt>
                <c:pt idx="8">
                  <c:v>Aineettomien oikeuksien hallinta ja hyödyntäminen (patentit, tavaramerkit ja muu IPR)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48.229599999999998</c:v>
                </c:pt>
                <c:pt idx="1">
                  <c:v>38.700360000000003</c:v>
                </c:pt>
                <c:pt idx="2">
                  <c:v>35.592559999999999</c:v>
                </c:pt>
                <c:pt idx="3">
                  <c:v>30.189830000000001</c:v>
                </c:pt>
                <c:pt idx="4">
                  <c:v>27.833220000000001</c:v>
                </c:pt>
                <c:pt idx="5">
                  <c:v>16.46547</c:v>
                </c:pt>
                <c:pt idx="6">
                  <c:v>11.98462</c:v>
                </c:pt>
                <c:pt idx="7">
                  <c:v>12.93648</c:v>
                </c:pt>
                <c:pt idx="8">
                  <c:v>8.1018299999999996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Yhteistyö- ja verkosto-osaaminen</c:v>
                </c:pt>
                <c:pt idx="1">
                  <c:v>Liiketoimintaosaaminen, uudet liiketoimintamallit</c:v>
                </c:pt>
                <c:pt idx="2">
                  <c:v>Digitalisaation ja datan hyödyntäminen (ml. ohjelmointi, kyberturvallisuus)</c:v>
                </c:pt>
                <c:pt idx="3">
                  <c:v>Luovan työn osaaminen (mm. visualisointi, av-sisällöt, viestintä ja muotoilu)</c:v>
                </c:pt>
                <c:pt idx="4">
                  <c:v>T&amp;k, teknologian kehittäminen ja hyödyntäminen</c:v>
                </c:pt>
                <c:pt idx="5">
                  <c:v>Asiakaslähtöinen tki-toiminta</c:v>
                </c:pt>
                <c:pt idx="6">
                  <c:v>Innovaatiotoiminnan johtaminen ja organisointi</c:v>
                </c:pt>
                <c:pt idx="7">
                  <c:v>Vähähiilisten ratkaisujen kehittäminen</c:v>
                </c:pt>
                <c:pt idx="8">
                  <c:v>Aineettomien oikeuksien hallinta ja hyödyntäminen (patentit, tavaramerkit ja muu IPR)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49.997210000000003</c:v>
                </c:pt>
                <c:pt idx="1">
                  <c:v>39.960700000000003</c:v>
                </c:pt>
                <c:pt idx="2">
                  <c:v>37.848300000000002</c:v>
                </c:pt>
                <c:pt idx="3">
                  <c:v>32.515430000000002</c:v>
                </c:pt>
                <c:pt idx="4">
                  <c:v>21.674150000000001</c:v>
                </c:pt>
                <c:pt idx="5">
                  <c:v>20.04739</c:v>
                </c:pt>
                <c:pt idx="6">
                  <c:v>10.672739999999999</c:v>
                </c:pt>
                <c:pt idx="7">
                  <c:v>10.226610000000001</c:v>
                </c:pt>
                <c:pt idx="8">
                  <c:v>6.7410100000000002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75753685039535"/>
          <c:y val="2.874710199895298E-2"/>
          <c:w val="0.7473262575287154"/>
          <c:h val="0.864080599151700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Myönteisesti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3.8322799999999999</c:v>
                </c:pt>
                <c:pt idx="1">
                  <c:v>3.4512700000000001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C-4BEA-819B-AF89F433E26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vaikutusta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54.37435</c:v>
                </c:pt>
                <c:pt idx="1">
                  <c:v>48.939070000000001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C-4BEA-819B-AF89F433E26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Kielteisesti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41.793370000000003</c:v>
                </c:pt>
                <c:pt idx="1">
                  <c:v>47.609659999999998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C-4BEA-819B-AF89F433E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30195712"/>
        <c:axId val="630197248"/>
      </c:barChart>
      <c:catAx>
        <c:axId val="63019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30197248"/>
        <c:crosses val="autoZero"/>
        <c:auto val="1"/>
        <c:lblAlgn val="ctr"/>
        <c:lblOffset val="100"/>
        <c:tickLblSkip val="1"/>
        <c:noMultiLvlLbl val="0"/>
      </c:catAx>
      <c:valAx>
        <c:axId val="630197248"/>
        <c:scaling>
          <c:orientation val="minMax"/>
          <c:max val="100.1"/>
          <c:min val="0"/>
        </c:scaling>
        <c:delete val="1"/>
        <c:axPos val="t"/>
        <c:majorGridlines/>
        <c:numFmt formatCode="#,##0" sourceLinked="0"/>
        <c:majorTickMark val="out"/>
        <c:minorTickMark val="none"/>
        <c:tickLblPos val="nextTo"/>
        <c:crossAx val="630195712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534228109034973"/>
          <c:y val="0.9067440891462516"/>
          <c:w val="0.80025333771596141"/>
          <c:h val="9.325591085374844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  <c:pt idx="4">
                  <c:v>Logistiikka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64.267420000000001</c:v>
                </c:pt>
                <c:pt idx="1">
                  <c:v>65.712249999999997</c:v>
                </c:pt>
                <c:pt idx="2">
                  <c:v>60.33305</c:v>
                </c:pt>
                <c:pt idx="3">
                  <c:v>16.57864</c:v>
                </c:pt>
                <c:pt idx="4">
                  <c:v>15.16478</c:v>
                </c:pt>
                <c:pt idx="5">
                  <c:v>7.2008700000000001</c:v>
                </c:pt>
                <c:pt idx="6">
                  <c:v>3.0625900000000001</c:v>
                </c:pt>
                <c:pt idx="7">
                  <c:v>2.0344600000000002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  <c:pt idx="4">
                  <c:v>Logistiikka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66.018720000000002</c:v>
                </c:pt>
                <c:pt idx="1">
                  <c:v>55.328560000000003</c:v>
                </c:pt>
                <c:pt idx="2">
                  <c:v>50.069699999999997</c:v>
                </c:pt>
                <c:pt idx="3">
                  <c:v>19.254460000000002</c:v>
                </c:pt>
                <c:pt idx="4">
                  <c:v>17.174440000000001</c:v>
                </c:pt>
                <c:pt idx="5">
                  <c:v>10.77711</c:v>
                </c:pt>
                <c:pt idx="6">
                  <c:v>6.3204900000000004</c:v>
                </c:pt>
                <c:pt idx="7">
                  <c:v>0.71097999999999995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37.089745000000001</c:v>
                </c:pt>
                <c:pt idx="1">
                  <c:v>45</c:v>
                </c:pt>
                <c:pt idx="2">
                  <c:v>42</c:v>
                </c:pt>
                <c:pt idx="3">
                  <c:v>40</c:v>
                </c:pt>
                <c:pt idx="4">
                  <c:v>46</c:v>
                </c:pt>
                <c:pt idx="5">
                  <c:v>54</c:v>
                </c:pt>
                <c:pt idx="6">
                  <c:v>54</c:v>
                </c:pt>
                <c:pt idx="7">
                  <c:v>25</c:v>
                </c:pt>
                <c:pt idx="8">
                  <c:v>-11</c:v>
                </c:pt>
                <c:pt idx="9">
                  <c:v>-9</c:v>
                </c:pt>
                <c:pt idx="10">
                  <c:v>25</c:v>
                </c:pt>
                <c:pt idx="11">
                  <c:v>42</c:v>
                </c:pt>
                <c:pt idx="12">
                  <c:v>39</c:v>
                </c:pt>
                <c:pt idx="13">
                  <c:v>40.526316000000001</c:v>
                </c:pt>
                <c:pt idx="14">
                  <c:v>25.4</c:v>
                </c:pt>
                <c:pt idx="15">
                  <c:v>19.8</c:v>
                </c:pt>
                <c:pt idx="16">
                  <c:v>19</c:v>
                </c:pt>
                <c:pt idx="17">
                  <c:v>22.86938418099286</c:v>
                </c:pt>
                <c:pt idx="18">
                  <c:v>36.733376396078853</c:v>
                </c:pt>
                <c:pt idx="19">
                  <c:v>14.566221816811737</c:v>
                </c:pt>
                <c:pt idx="20">
                  <c:v>5</c:v>
                </c:pt>
                <c:pt idx="21">
                  <c:v>6</c:v>
                </c:pt>
                <c:pt idx="22">
                  <c:v>21</c:v>
                </c:pt>
                <c:pt idx="23">
                  <c:v>33</c:v>
                </c:pt>
                <c:pt idx="24">
                  <c:v>27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23</c:v>
                </c:pt>
                <c:pt idx="29">
                  <c:v>17</c:v>
                </c:pt>
                <c:pt idx="30">
                  <c:v>27</c:v>
                </c:pt>
                <c:pt idx="31">
                  <c:v>-6</c:v>
                </c:pt>
                <c:pt idx="32">
                  <c:v>10</c:v>
                </c:pt>
                <c:pt idx="33">
                  <c:v>27.2818</c:v>
                </c:pt>
                <c:pt idx="34">
                  <c:v>21.714500000000001</c:v>
                </c:pt>
                <c:pt idx="35">
                  <c:v>6.5738000000000003</c:v>
                </c:pt>
                <c:pt idx="36">
                  <c:v>-0.79369999999999996</c:v>
                </c:pt>
                <c:pt idx="37">
                  <c:v>16.237100000000002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1-4469-8D33-F509521CA1D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44.665585</c:v>
                </c:pt>
                <c:pt idx="1">
                  <c:v>47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50</c:v>
                </c:pt>
                <c:pt idx="6">
                  <c:v>52</c:v>
                </c:pt>
                <c:pt idx="7">
                  <c:v>35</c:v>
                </c:pt>
                <c:pt idx="8">
                  <c:v>-9</c:v>
                </c:pt>
                <c:pt idx="9">
                  <c:v>1</c:v>
                </c:pt>
                <c:pt idx="10">
                  <c:v>33</c:v>
                </c:pt>
                <c:pt idx="11">
                  <c:v>46</c:v>
                </c:pt>
                <c:pt idx="12">
                  <c:v>44</c:v>
                </c:pt>
                <c:pt idx="13">
                  <c:v>39.262990000000002</c:v>
                </c:pt>
                <c:pt idx="14">
                  <c:v>23.6</c:v>
                </c:pt>
                <c:pt idx="15">
                  <c:v>21.4</c:v>
                </c:pt>
                <c:pt idx="16">
                  <c:v>25</c:v>
                </c:pt>
                <c:pt idx="17">
                  <c:v>23.332681808717499</c:v>
                </c:pt>
                <c:pt idx="18">
                  <c:v>30.879075314559067</c:v>
                </c:pt>
                <c:pt idx="19">
                  <c:v>22.041738580789723</c:v>
                </c:pt>
                <c:pt idx="20">
                  <c:v>11</c:v>
                </c:pt>
                <c:pt idx="21">
                  <c:v>20</c:v>
                </c:pt>
                <c:pt idx="22">
                  <c:v>28</c:v>
                </c:pt>
                <c:pt idx="23">
                  <c:v>36</c:v>
                </c:pt>
                <c:pt idx="24">
                  <c:v>39</c:v>
                </c:pt>
                <c:pt idx="25">
                  <c:v>40</c:v>
                </c:pt>
                <c:pt idx="26">
                  <c:v>39</c:v>
                </c:pt>
                <c:pt idx="27">
                  <c:v>34</c:v>
                </c:pt>
                <c:pt idx="28">
                  <c:v>26</c:v>
                </c:pt>
                <c:pt idx="29">
                  <c:v>25</c:v>
                </c:pt>
                <c:pt idx="30">
                  <c:v>22</c:v>
                </c:pt>
                <c:pt idx="31">
                  <c:v>-2</c:v>
                </c:pt>
                <c:pt idx="32">
                  <c:v>13</c:v>
                </c:pt>
                <c:pt idx="33">
                  <c:v>28.864899999999999</c:v>
                </c:pt>
                <c:pt idx="34">
                  <c:v>25.355599999999999</c:v>
                </c:pt>
                <c:pt idx="35">
                  <c:v>14.5306</c:v>
                </c:pt>
                <c:pt idx="36">
                  <c:v>0.71440000000000003</c:v>
                </c:pt>
                <c:pt idx="37">
                  <c:v>9.3492999999999995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1-4469-8D33-F509521CA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712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34.15795</c:v>
                </c:pt>
                <c:pt idx="1">
                  <c:v>29</c:v>
                </c:pt>
                <c:pt idx="2">
                  <c:v>35</c:v>
                </c:pt>
                <c:pt idx="3">
                  <c:v>20</c:v>
                </c:pt>
                <c:pt idx="4">
                  <c:v>24</c:v>
                </c:pt>
                <c:pt idx="5">
                  <c:v>31</c:v>
                </c:pt>
                <c:pt idx="6">
                  <c:v>32</c:v>
                </c:pt>
                <c:pt idx="7">
                  <c:v>5</c:v>
                </c:pt>
                <c:pt idx="8">
                  <c:v>-19</c:v>
                </c:pt>
                <c:pt idx="9">
                  <c:v>-9</c:v>
                </c:pt>
                <c:pt idx="10">
                  <c:v>14</c:v>
                </c:pt>
                <c:pt idx="11">
                  <c:v>35</c:v>
                </c:pt>
                <c:pt idx="12">
                  <c:v>22</c:v>
                </c:pt>
                <c:pt idx="13">
                  <c:v>22.631578999999999</c:v>
                </c:pt>
                <c:pt idx="14">
                  <c:v>4.9000000000000004</c:v>
                </c:pt>
                <c:pt idx="15">
                  <c:v>10</c:v>
                </c:pt>
                <c:pt idx="16">
                  <c:v>1</c:v>
                </c:pt>
                <c:pt idx="17">
                  <c:v>9.6945898778359414</c:v>
                </c:pt>
                <c:pt idx="18">
                  <c:v>12.67045945001426</c:v>
                </c:pt>
                <c:pt idx="19">
                  <c:v>-1.6808920760244348</c:v>
                </c:pt>
                <c:pt idx="20">
                  <c:v>-7</c:v>
                </c:pt>
                <c:pt idx="21">
                  <c:v>-5</c:v>
                </c:pt>
                <c:pt idx="22">
                  <c:v>7</c:v>
                </c:pt>
                <c:pt idx="23">
                  <c:v>20</c:v>
                </c:pt>
                <c:pt idx="24">
                  <c:v>19</c:v>
                </c:pt>
                <c:pt idx="25">
                  <c:v>18</c:v>
                </c:pt>
                <c:pt idx="26">
                  <c:v>23</c:v>
                </c:pt>
                <c:pt idx="27">
                  <c:v>20</c:v>
                </c:pt>
                <c:pt idx="28">
                  <c:v>9</c:v>
                </c:pt>
                <c:pt idx="29">
                  <c:v>3</c:v>
                </c:pt>
                <c:pt idx="30">
                  <c:v>5</c:v>
                </c:pt>
                <c:pt idx="31">
                  <c:v>-11</c:v>
                </c:pt>
                <c:pt idx="32">
                  <c:v>-1</c:v>
                </c:pt>
                <c:pt idx="33">
                  <c:v>8.6136999999999997</c:v>
                </c:pt>
                <c:pt idx="34">
                  <c:v>-7.4153000000000002</c:v>
                </c:pt>
                <c:pt idx="35">
                  <c:v>-20.7804</c:v>
                </c:pt>
                <c:pt idx="36">
                  <c:v>-23.8323</c:v>
                </c:pt>
                <c:pt idx="37">
                  <c:v>-10.1454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1F-4E2C-AF24-E108A77B5D0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35.446980000000003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31</c:v>
                </c:pt>
                <c:pt idx="6">
                  <c:v>33</c:v>
                </c:pt>
                <c:pt idx="7">
                  <c:v>14</c:v>
                </c:pt>
                <c:pt idx="8">
                  <c:v>-12</c:v>
                </c:pt>
                <c:pt idx="9">
                  <c:v>-5</c:v>
                </c:pt>
                <c:pt idx="10">
                  <c:v>21</c:v>
                </c:pt>
                <c:pt idx="11">
                  <c:v>32</c:v>
                </c:pt>
                <c:pt idx="12">
                  <c:v>28</c:v>
                </c:pt>
                <c:pt idx="13">
                  <c:v>19.388297999999999</c:v>
                </c:pt>
                <c:pt idx="14">
                  <c:v>11</c:v>
                </c:pt>
                <c:pt idx="15">
                  <c:v>6.3</c:v>
                </c:pt>
                <c:pt idx="16">
                  <c:v>10</c:v>
                </c:pt>
                <c:pt idx="17">
                  <c:v>5.563038245640918</c:v>
                </c:pt>
                <c:pt idx="18">
                  <c:v>14.811888242645985</c:v>
                </c:pt>
                <c:pt idx="19">
                  <c:v>5.911541891138409</c:v>
                </c:pt>
                <c:pt idx="20">
                  <c:v>-5</c:v>
                </c:pt>
                <c:pt idx="21">
                  <c:v>4</c:v>
                </c:pt>
                <c:pt idx="22">
                  <c:v>11</c:v>
                </c:pt>
                <c:pt idx="23">
                  <c:v>23</c:v>
                </c:pt>
                <c:pt idx="24">
                  <c:v>25</c:v>
                </c:pt>
                <c:pt idx="25">
                  <c:v>25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11</c:v>
                </c:pt>
                <c:pt idx="30">
                  <c:v>10</c:v>
                </c:pt>
                <c:pt idx="31">
                  <c:v>-9</c:v>
                </c:pt>
                <c:pt idx="32">
                  <c:v>0</c:v>
                </c:pt>
                <c:pt idx="33">
                  <c:v>7.9371</c:v>
                </c:pt>
                <c:pt idx="34">
                  <c:v>1.1296999999999999</c:v>
                </c:pt>
                <c:pt idx="35">
                  <c:v>-14.1455</c:v>
                </c:pt>
                <c:pt idx="36">
                  <c:v>-19.549099999999999</c:v>
                </c:pt>
                <c:pt idx="37">
                  <c:v>-10.0061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1F-4E2C-AF24-E108A77B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712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52.307174000000003</c:v>
                </c:pt>
                <c:pt idx="1">
                  <c:v>50.672624999999996</c:v>
                </c:pt>
                <c:pt idx="2">
                  <c:v>50</c:v>
                </c:pt>
                <c:pt idx="3">
                  <c:v>43</c:v>
                </c:pt>
                <c:pt idx="4">
                  <c:v>44</c:v>
                </c:pt>
                <c:pt idx="5">
                  <c:v>54</c:v>
                </c:pt>
                <c:pt idx="6">
                  <c:v>60</c:v>
                </c:pt>
                <c:pt idx="7">
                  <c:v>39</c:v>
                </c:pt>
                <c:pt idx="8">
                  <c:v>39</c:v>
                </c:pt>
                <c:pt idx="9">
                  <c:v>40</c:v>
                </c:pt>
                <c:pt idx="10">
                  <c:v>48</c:v>
                </c:pt>
                <c:pt idx="11">
                  <c:v>52</c:v>
                </c:pt>
                <c:pt idx="12">
                  <c:v>46</c:v>
                </c:pt>
                <c:pt idx="13">
                  <c:v>48</c:v>
                </c:pt>
                <c:pt idx="14">
                  <c:v>43.6</c:v>
                </c:pt>
                <c:pt idx="15">
                  <c:v>46.9</c:v>
                </c:pt>
                <c:pt idx="16">
                  <c:v>49</c:v>
                </c:pt>
                <c:pt idx="17">
                  <c:v>44.518796443137909</c:v>
                </c:pt>
                <c:pt idx="18">
                  <c:v>51.442588991307581</c:v>
                </c:pt>
                <c:pt idx="19">
                  <c:v>40.42611232792224</c:v>
                </c:pt>
                <c:pt idx="20">
                  <c:v>40.41525</c:v>
                </c:pt>
                <c:pt idx="21">
                  <c:v>38.852080000000001</c:v>
                </c:pt>
                <c:pt idx="22">
                  <c:v>40.905090000000001</c:v>
                </c:pt>
                <c:pt idx="23">
                  <c:v>45.417879999999997</c:v>
                </c:pt>
                <c:pt idx="24">
                  <c:v>40.483519999999999</c:v>
                </c:pt>
                <c:pt idx="25">
                  <c:v>42.038620000000002</c:v>
                </c:pt>
                <c:pt idx="26">
                  <c:v>41.178910000000002</c:v>
                </c:pt>
                <c:pt idx="27">
                  <c:v>38.82985</c:v>
                </c:pt>
                <c:pt idx="28">
                  <c:v>35.534080000000003</c:v>
                </c:pt>
                <c:pt idx="29">
                  <c:v>37.05883</c:v>
                </c:pt>
                <c:pt idx="30">
                  <c:v>44.198749999999997</c:v>
                </c:pt>
                <c:pt idx="31">
                  <c:v>39.979579999999999</c:v>
                </c:pt>
                <c:pt idx="32">
                  <c:v>39.40981</c:v>
                </c:pt>
                <c:pt idx="33">
                  <c:v>44.32029</c:v>
                </c:pt>
                <c:pt idx="34">
                  <c:v>39.090260000000001</c:v>
                </c:pt>
                <c:pt idx="35">
                  <c:v>44.567220000000006</c:v>
                </c:pt>
                <c:pt idx="36">
                  <c:v>36.567990000000002</c:v>
                </c:pt>
                <c:pt idx="37">
                  <c:v>39.16948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8D-47A8-851F-0752B151484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55.731627000000003</c:v>
                </c:pt>
                <c:pt idx="1">
                  <c:v>57.080030000000001</c:v>
                </c:pt>
                <c:pt idx="2">
                  <c:v>50</c:v>
                </c:pt>
                <c:pt idx="3">
                  <c:v>52</c:v>
                </c:pt>
                <c:pt idx="4">
                  <c:v>49</c:v>
                </c:pt>
                <c:pt idx="5">
                  <c:v>48</c:v>
                </c:pt>
                <c:pt idx="6">
                  <c:v>59</c:v>
                </c:pt>
                <c:pt idx="7">
                  <c:v>44</c:v>
                </c:pt>
                <c:pt idx="8">
                  <c:v>40</c:v>
                </c:pt>
                <c:pt idx="9">
                  <c:v>40</c:v>
                </c:pt>
                <c:pt idx="10">
                  <c:v>52</c:v>
                </c:pt>
                <c:pt idx="11">
                  <c:v>51</c:v>
                </c:pt>
                <c:pt idx="12">
                  <c:v>52</c:v>
                </c:pt>
                <c:pt idx="13">
                  <c:v>51</c:v>
                </c:pt>
                <c:pt idx="14">
                  <c:v>50.8</c:v>
                </c:pt>
                <c:pt idx="15">
                  <c:v>46</c:v>
                </c:pt>
                <c:pt idx="16">
                  <c:v>47</c:v>
                </c:pt>
                <c:pt idx="17">
                  <c:v>45.231610785308128</c:v>
                </c:pt>
                <c:pt idx="18">
                  <c:v>47.220532270325137</c:v>
                </c:pt>
                <c:pt idx="19">
                  <c:v>45.455355670266748</c:v>
                </c:pt>
                <c:pt idx="20">
                  <c:v>42.554110000000001</c:v>
                </c:pt>
                <c:pt idx="21">
                  <c:v>42.015029999999996</c:v>
                </c:pt>
                <c:pt idx="22">
                  <c:v>45.412559999999999</c:v>
                </c:pt>
                <c:pt idx="23">
                  <c:v>49.52758</c:v>
                </c:pt>
                <c:pt idx="24">
                  <c:v>49.634540000000001</c:v>
                </c:pt>
                <c:pt idx="25">
                  <c:v>46.962889999999994</c:v>
                </c:pt>
                <c:pt idx="26">
                  <c:v>47.194139999999997</c:v>
                </c:pt>
                <c:pt idx="27">
                  <c:v>44.113299999999995</c:v>
                </c:pt>
                <c:pt idx="28">
                  <c:v>43.860260000000004</c:v>
                </c:pt>
                <c:pt idx="29">
                  <c:v>42.587980000000002</c:v>
                </c:pt>
                <c:pt idx="30">
                  <c:v>43.438409999999998</c:v>
                </c:pt>
                <c:pt idx="31">
                  <c:v>40.964280000000002</c:v>
                </c:pt>
                <c:pt idx="32">
                  <c:v>41.29063</c:v>
                </c:pt>
                <c:pt idx="33">
                  <c:v>40.731080000000006</c:v>
                </c:pt>
                <c:pt idx="34">
                  <c:v>41.845700000000001</c:v>
                </c:pt>
                <c:pt idx="35">
                  <c:v>39.942489999999999</c:v>
                </c:pt>
                <c:pt idx="36">
                  <c:v>36.277209999999997</c:v>
                </c:pt>
                <c:pt idx="37">
                  <c:v>37.664569999999998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8D-47A8-851F-0752B1514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712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92160062776978"/>
          <c:y val="3.317000016858053E-2"/>
          <c:w val="0.55060001669713732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Vientiä tai liiketoimintaa ulkomailla</c:v>
                </c:pt>
                <c:pt idx="2">
                  <c:v>Suora tavaroiden vienti</c:v>
                </c:pt>
                <c:pt idx="3">
                  <c:v>Suora palvelujen vienti</c:v>
                </c:pt>
                <c:pt idx="4">
                  <c:v>Ulkomainen yhteisyritys (joint venture) tai tytäryritys</c:v>
                </c:pt>
                <c:pt idx="5">
                  <c:v>Palkka- tai sopimusvalmistus (tuotteiden teettäminen ulkomailla yrityksenne omalla merkillä)</c:v>
                </c:pt>
                <c:pt idx="6">
                  <c:v>Lisensointi tai franchising</c:v>
                </c:pt>
                <c:pt idx="7">
                  <c:v>Muu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14.157759999999996</c:v>
                </c:pt>
                <c:pt idx="2">
                  <c:v>21.428049999999999</c:v>
                </c:pt>
                <c:pt idx="3">
                  <c:v>36.529899999999998</c:v>
                </c:pt>
                <c:pt idx="4">
                  <c:v>8.18553</c:v>
                </c:pt>
                <c:pt idx="5">
                  <c:v>0</c:v>
                </c:pt>
                <c:pt idx="6">
                  <c:v>10.94603</c:v>
                </c:pt>
                <c:pt idx="7">
                  <c:v>30.704350000000002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5E1-A60C-56D3ED1C1A5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Vientiä tai liiketoimintaa ulkomailla</c:v>
                </c:pt>
                <c:pt idx="2">
                  <c:v>Suora tavaroiden vienti</c:v>
                </c:pt>
                <c:pt idx="3">
                  <c:v>Suora palvelujen vienti</c:v>
                </c:pt>
                <c:pt idx="4">
                  <c:v>Ulkomainen yhteisyritys (joint venture) tai tytäryritys</c:v>
                </c:pt>
                <c:pt idx="5">
                  <c:v>Palkka- tai sopimusvalmistus (tuotteiden teettäminen ulkomailla yrityksenne omalla merkillä)</c:v>
                </c:pt>
                <c:pt idx="6">
                  <c:v>Lisensointi tai franchising</c:v>
                </c:pt>
                <c:pt idx="7">
                  <c:v>Muu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20.202709999999996</c:v>
                </c:pt>
                <c:pt idx="2">
                  <c:v>44.176049999999996</c:v>
                </c:pt>
                <c:pt idx="3">
                  <c:v>35.31832</c:v>
                </c:pt>
                <c:pt idx="4">
                  <c:v>11.25745</c:v>
                </c:pt>
                <c:pt idx="5">
                  <c:v>6.3145199999999999</c:v>
                </c:pt>
                <c:pt idx="6">
                  <c:v>4.7797599999999996</c:v>
                </c:pt>
                <c:pt idx="7">
                  <c:v>21.61215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6-45E1-A60C-56D3ED1C1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8933659286116"/>
          <c:y val="3.317000016858053E-2"/>
          <c:w val="0.83853228073204589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69.705169999999995</c:v>
                </c:pt>
                <c:pt idx="1">
                  <c:v>25.743480000000002</c:v>
                </c:pt>
                <c:pt idx="2">
                  <c:v>4.5513500000000002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51.567390000000003</c:v>
                </c:pt>
                <c:pt idx="1">
                  <c:v>30.30453</c:v>
                </c:pt>
                <c:pt idx="2">
                  <c:v>18.128080000000001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75575528896049"/>
          <c:y val="3.317000016858053E-2"/>
          <c:w val="0.59576586203594661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pl. edellä mainitut</c:v>
                </c:pt>
                <c:pt idx="2">
                  <c:v>Englanti, Wales, Skotlanti ja Pohjois-Irlanti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Kanada</c:v>
                </c:pt>
                <c:pt idx="6">
                  <c:v>Kiina</c:v>
                </c:pt>
                <c:pt idx="7">
                  <c:v>Muu Aasian maa</c:v>
                </c:pt>
                <c:pt idx="8">
                  <c:v>Australia</c:v>
                </c:pt>
                <c:pt idx="9">
                  <c:v>Lähi-itä ml. Egypti</c:v>
                </c:pt>
                <c:pt idx="10">
                  <c:v>Intia</c:v>
                </c:pt>
                <c:pt idx="11">
                  <c:v>Muut Amerikan maat kuin USA ja Kanada</c:v>
                </c:pt>
                <c:pt idx="12">
                  <c:v>Afrikka (pl. Lähi-itä)</c:v>
                </c:pt>
                <c:pt idx="13">
                  <c:v>Venäjä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67.862049999999996</c:v>
                </c:pt>
                <c:pt idx="1">
                  <c:v>53.205249999999999</c:v>
                </c:pt>
                <c:pt idx="2">
                  <c:v>11.07911</c:v>
                </c:pt>
                <c:pt idx="3">
                  <c:v>10.372159999999999</c:v>
                </c:pt>
                <c:pt idx="4">
                  <c:v>20.415289999999999</c:v>
                </c:pt>
                <c:pt idx="5">
                  <c:v>4.7523400000000002</c:v>
                </c:pt>
                <c:pt idx="6">
                  <c:v>0</c:v>
                </c:pt>
                <c:pt idx="7">
                  <c:v>14.41151</c:v>
                </c:pt>
                <c:pt idx="8">
                  <c:v>2.8901699999999999</c:v>
                </c:pt>
                <c:pt idx="9">
                  <c:v>0</c:v>
                </c:pt>
                <c:pt idx="10">
                  <c:v>2.8901699999999999</c:v>
                </c:pt>
                <c:pt idx="11">
                  <c:v>2.8901699999999999</c:v>
                </c:pt>
                <c:pt idx="12">
                  <c:v>0</c:v>
                </c:pt>
                <c:pt idx="13">
                  <c:v>5.6198199999999998</c:v>
                </c:pt>
                <c:pt idx="14">
                  <c:v>5.6198199999999998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6A4-8948-5959FE80F81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pl. edellä mainitut</c:v>
                </c:pt>
                <c:pt idx="2">
                  <c:v>Englanti, Wales, Skotlanti ja Pohjois-Irlanti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Kanada</c:v>
                </c:pt>
                <c:pt idx="6">
                  <c:v>Kiina</c:v>
                </c:pt>
                <c:pt idx="7">
                  <c:v>Muu Aasian maa</c:v>
                </c:pt>
                <c:pt idx="8">
                  <c:v>Australia</c:v>
                </c:pt>
                <c:pt idx="9">
                  <c:v>Lähi-itä ml. Egypti</c:v>
                </c:pt>
                <c:pt idx="10">
                  <c:v>Intia</c:v>
                </c:pt>
                <c:pt idx="11">
                  <c:v>Muut Amerikan maat kuin USA ja Kanada</c:v>
                </c:pt>
                <c:pt idx="12">
                  <c:v>Afrikka (pl. Lähi-itä)</c:v>
                </c:pt>
                <c:pt idx="13">
                  <c:v>Venäjä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70.596410000000006</c:v>
                </c:pt>
                <c:pt idx="1">
                  <c:v>62.429479999999998</c:v>
                </c:pt>
                <c:pt idx="2">
                  <c:v>21.020499999999998</c:v>
                </c:pt>
                <c:pt idx="3">
                  <c:v>20.33259</c:v>
                </c:pt>
                <c:pt idx="4">
                  <c:v>18.196380000000001</c:v>
                </c:pt>
                <c:pt idx="5">
                  <c:v>9.2784200000000006</c:v>
                </c:pt>
                <c:pt idx="6">
                  <c:v>9.0300799999999999</c:v>
                </c:pt>
                <c:pt idx="7">
                  <c:v>8.6383600000000005</c:v>
                </c:pt>
                <c:pt idx="8">
                  <c:v>7.4301700000000004</c:v>
                </c:pt>
                <c:pt idx="9">
                  <c:v>5.8072999999999997</c:v>
                </c:pt>
                <c:pt idx="10">
                  <c:v>5.3994299999999997</c:v>
                </c:pt>
                <c:pt idx="11">
                  <c:v>4.4692800000000004</c:v>
                </c:pt>
                <c:pt idx="12">
                  <c:v>4.3029099999999998</c:v>
                </c:pt>
                <c:pt idx="13">
                  <c:v>3.46678</c:v>
                </c:pt>
                <c:pt idx="14">
                  <c:v>4.8344500000000004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0-46A4-8948-5959FE80F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9546368"/>
        <c:axId val="389548288"/>
      </c:barChart>
      <c:catAx>
        <c:axId val="38954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8954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0.05565</cdr:x>
      <cdr:y>0.83825</cdr:y>
    </cdr:from>
    <cdr:to>
      <cdr:x>0.96291</cdr:x>
      <cdr:y>0.93201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C69D81C2-C5D8-4ABD-8B38-C348E8647CEF}"/>
            </a:ext>
          </a:extLst>
        </cdr:cNvPr>
        <cdr:cNvSpPr txBox="1"/>
      </cdr:nvSpPr>
      <cdr:spPr>
        <a:xfrm xmlns:a="http://schemas.openxmlformats.org/drawingml/2006/main">
          <a:off x="625881" y="3620896"/>
          <a:ext cx="10204430" cy="405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/>
            <a:t>Voimakkaasti tai mahdollisuuksien mukaan kasvavien yritysten osuus kaikista yrityksistä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1633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14.9.2023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syksy 2023 alueraportti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Alueraportti, Savon Yrittäjät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0E1604A3-9095-93D9-FD76-98F8AD3430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9" b="59"/>
          <a:stretch/>
        </p:blipFill>
        <p:spPr/>
      </p:pic>
    </p:spTree>
    <p:extLst>
      <p:ext uri="{BB962C8B-B14F-4D97-AF65-F5344CB8AC3E}">
        <p14:creationId xmlns:p14="http://schemas.microsoft.com/office/powerpoint/2010/main" val="32777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Yritysten markkina-alueet ulkomailla, % yrityksistä, joilla on toimintaa  ulkomailla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0363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84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10. Onko käytetty kansainvälistymiseen liittyviä palveluita viimeisen vuoden aikana,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070659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17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11. Onko tarvetta hyödyntää kansainvälistymispalveluita seuraavan 12 kk aikana?, % yrityksistä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451C2245-7071-F863-DDE6-2901E7302B66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525205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20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12. Yritystoiminnan 3 tärkeintä kehittämistarvetta,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2085883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035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13. Yrityksen kehittämisen pahimmat ulkopuoliset esteet,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2793397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539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Onko yrityksellänne ollut maksuvaikeuksia viimeisen 3 kuukauden aikana?, % yrityksistä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451C2245-7071-F863-DDE6-2901E7302B66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6916065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48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15. Onko yrityksellänne ollut viimeisen 12 kk aikana tarve hankkia rahoitusta?,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137460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950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16. Tärkein syy sille, ettei ole hakenut tai saanut rahoitusta,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9786729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96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17. Mihin käyttötarkoituksiin on pääasiassa haettu rahoitusta?,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2047021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361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18. Onko rahoituksen saanti tai sen ehdot vaikeuttaneet yrityksenne jonkin hankkeen toteutumista?,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0357777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79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Yritysten osuudet eri toimialoilla, % 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3E1ACE53-725E-48A8-AD58-5B1E5CCFD7B8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3884320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E6AC8FF-646F-4EA5-87FC-40CBBFF4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32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19. Mistä aikoo ottaa ulkopuolista rahoitusta?, % yrityksistä, jotka aikovat ottaa ulkopuolista rahoitusta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6145498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422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416050"/>
          </a:xfrm>
        </p:spPr>
        <p:txBody>
          <a:bodyPr/>
          <a:lstStyle/>
          <a:p>
            <a:r>
              <a:rPr lang="fi-FI" dirty="0"/>
              <a:t>20. Mihin käyttötarkoituksiin aiotte pääasiassa ottaa ulkoista rahoitusta?, % yrityksistä, jotka aikovat ottaa ulkopuolista rahoitusta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150001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58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416000"/>
          </a:xfrm>
        </p:spPr>
        <p:txBody>
          <a:bodyPr/>
          <a:lstStyle/>
          <a:p>
            <a:r>
              <a:rPr lang="fi-FI" dirty="0"/>
              <a:t>21. Vaikuttaako rahoituksen saatavuus ja sen ehdot mahdollisuuksiinne vastata  kysynnän elpymiseen?, % yrityksistä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923D9E20-E2BD-F6FD-ACA2-5B8E037A9B5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940773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998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22. Digitaaliset työkalut ja palvelut, joita pk-yritykset aikovat ottaa käyttöön seuraavien 12 kk:n aikana, % yrityksistä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4510212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835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23. Arvioikaa seuraavia liiketoiminnan digitalisoitumisesta syntyvien mahdollisuuksien merkitystä yrityksellenne, %  1/2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E6DF329E-B72B-4F52-7731-2CFEA4ED620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9031141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982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24. Arvioikaa seuraavia liiketoiminnan digitalisoitumisesta syntyvien mahdollisuuksien merkitystä yrityksellenne, %  2/2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E6DF329E-B72B-4F52-7731-2CFEA4ED620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550606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426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25. Mikä oli liikevaihdon kasvutavoitteenne vuonna 2022?,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5791904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08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923D9E20-E2BD-F6FD-ACA2-5B8E037A9B5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4335596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tsikko 5">
            <a:extLst>
              <a:ext uri="{FF2B5EF4-FFF2-40B4-BE49-F238E27FC236}">
                <a16:creationId xmlns:a16="http://schemas.microsoft.com/office/drawing/2014/main" id="{089B95E1-EE62-734E-B855-B7668C0F3AAD}"/>
              </a:ext>
            </a:extLst>
          </p:cNvPr>
          <p:cNvSpPr txBox="1">
            <a:spLocks/>
          </p:cNvSpPr>
          <p:nvPr/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26. Onko yrityksessänne </a:t>
            </a:r>
            <a:r>
              <a:rPr lang="fi-FI" dirty="0" err="1"/>
              <a:t>t&amp;k-toimintaa</a:t>
            </a:r>
            <a:r>
              <a:rPr lang="fi-FI" dirty="0"/>
              <a:t>?, %</a:t>
            </a:r>
          </a:p>
        </p:txBody>
      </p:sp>
    </p:spTree>
    <p:extLst>
      <p:ext uri="{BB962C8B-B14F-4D97-AF65-F5344CB8AC3E}">
        <p14:creationId xmlns:p14="http://schemas.microsoft.com/office/powerpoint/2010/main" val="357459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27. Miten </a:t>
            </a:r>
            <a:r>
              <a:rPr lang="fi-FI" dirty="0" err="1"/>
              <a:t>t&amp;k-toimintanne</a:t>
            </a:r>
            <a:r>
              <a:rPr lang="fi-FI" dirty="0"/>
              <a:t> on järjestetty?,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5883920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861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28. Kuinka suuret </a:t>
            </a:r>
            <a:r>
              <a:rPr lang="fi-FI" dirty="0" err="1"/>
              <a:t>t&amp;k-menonne</a:t>
            </a:r>
            <a:r>
              <a:rPr lang="fi-FI" dirty="0"/>
              <a:t> olivat suhteessa liikevaihtoonne vuonna 2022?,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7392962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43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Yleiset suhdannenäkymät </a:t>
            </a:r>
            <a:br>
              <a:rPr lang="fi-FI" dirty="0"/>
            </a:br>
            <a:r>
              <a:rPr lang="fi-FI" dirty="0"/>
              <a:t>lähimmän vuoden aikana, saldoluku (%) 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85F7097C-C80C-450A-A6F5-86D620FB9D32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1119209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8A69A2-A4EA-47D5-892A-884B43B5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86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29. Oletteko hakeneet julkista tukea </a:t>
            </a:r>
            <a:r>
              <a:rPr lang="fi-FI" dirty="0" err="1"/>
              <a:t>t&amp;k-toimintaan</a:t>
            </a:r>
            <a:r>
              <a:rPr lang="fi-FI" dirty="0"/>
              <a:t> viimeisen 12 kuukauden aikana?,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5688101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213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30. Oletteko saaneet julkista tukea </a:t>
            </a:r>
            <a:r>
              <a:rPr lang="fi-FI" dirty="0" err="1"/>
              <a:t>t&amp;k-toimintaan</a:t>
            </a:r>
            <a:r>
              <a:rPr lang="fi-FI" dirty="0"/>
              <a:t> viimeisen 12 kuukauden aikana?,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1105932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3785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923D9E20-E2BD-F6FD-ACA2-5B8E037A9B5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095435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tsikko 5">
            <a:extLst>
              <a:ext uri="{FF2B5EF4-FFF2-40B4-BE49-F238E27FC236}">
                <a16:creationId xmlns:a16="http://schemas.microsoft.com/office/drawing/2014/main" id="{8B32B17E-19C2-11A4-49C2-260DA8F81287}"/>
              </a:ext>
            </a:extLst>
          </p:cNvPr>
          <p:cNvSpPr txBox="1">
            <a:spLocks/>
          </p:cNvSpPr>
          <p:nvPr/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31. Aiotteko lisätä </a:t>
            </a:r>
            <a:r>
              <a:rPr lang="fi-FI" dirty="0" err="1"/>
              <a:t>t&amp;k-toimintaanne</a:t>
            </a:r>
            <a:r>
              <a:rPr lang="fi-FI" dirty="0"/>
              <a:t> vuonna 2023 suhteessa vuoteen 2022?, %</a:t>
            </a:r>
          </a:p>
        </p:txBody>
      </p:sp>
    </p:spTree>
    <p:extLst>
      <p:ext uri="{BB962C8B-B14F-4D97-AF65-F5344CB8AC3E}">
        <p14:creationId xmlns:p14="http://schemas.microsoft.com/office/powerpoint/2010/main" val="1346275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32. Aiotteko hakea julkista tukea </a:t>
            </a:r>
            <a:r>
              <a:rPr lang="fi-FI" dirty="0" err="1"/>
              <a:t>t&amp;k-toimintaan</a:t>
            </a:r>
            <a:r>
              <a:rPr lang="fi-FI" dirty="0"/>
              <a:t> seuraavan 12 kuukauden aikana?,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7359695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493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33. Oletteko hyödyntäneet tai aiotteko hyödyntää </a:t>
            </a:r>
            <a:r>
              <a:rPr lang="fi-FI" dirty="0" err="1"/>
              <a:t>t&amp;k-toiminnan</a:t>
            </a:r>
            <a:r>
              <a:rPr lang="fi-FI" dirty="0"/>
              <a:t> lisävähennyksiä verotuksessa?,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4598326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017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34. Onko yrityksenne viimeisten 12 kk aikana tehnyt seuraavia toimia?,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456686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1986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35. Millä osaamisalueilla on innovaatiotoimintanne kannalta eniten kehittämistarvetta?, %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309847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FB0165-D94E-4DE7-8242-9139B11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7103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376E2079-8D16-475C-BA98-E50FA743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dirty="0"/>
              <a:t>36. Onko Venäjän hyökkäys Ukrainaan vaikuttanut yrityksenne liiketoimintaan ja / tai tuotantoon?, % yrityksistä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1883024-85A9-468C-9257-209BDCEB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0B6C034-028C-471F-9FBC-5B264841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pPr/>
              <a:t>37</a:t>
            </a:fld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8737FBD4-BA28-4A0C-8D2C-C5625DE6030D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577732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DB1DFF-CE3F-3FDC-551D-6426052C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9392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37. Mihin kielteiset vaikutukset liiketoiminnassa / tuotannossa ovat kohdistuneet?, % yrityksistä joihin Venäjän hyökkäys Ukrainaan on vaikuttanut kielteisesti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119491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297DC9C-7DCB-4165-F436-8506F6EC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2170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Henkilökunnan määrän muutosodotukset </a:t>
            </a:r>
            <a:br>
              <a:rPr lang="fi-FI" dirty="0"/>
            </a:br>
            <a:r>
              <a:rPr lang="fi-FI" dirty="0"/>
              <a:t>seuraavan vuoden aikana, saldoluku (%) 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6519C7B-A39E-41C7-9655-B4C10AFA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6D955CE5-C7D4-C790-7EB6-AA8B6A337B4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5352968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637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Liikevaihdon suhdannenäkymät </a:t>
            </a:r>
            <a:br>
              <a:rPr lang="fi-FI" dirty="0"/>
            </a:br>
            <a:r>
              <a:rPr lang="fi-FI" dirty="0"/>
              <a:t>lähimmän vuoden aikana, saldoluku (%) 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C5255C4-CF79-4CA9-A276-0A672D66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16187B2F-91AF-F596-E251-2EABA66DF790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232652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30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Kannattavuuden suhdannenäkymät </a:t>
            </a:r>
            <a:br>
              <a:rPr lang="fi-FI" dirty="0"/>
            </a:br>
            <a:r>
              <a:rPr lang="fi-FI" dirty="0"/>
              <a:t>lähimmän vuoden aikana, saldoluku (%) 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5A0FDB4-8A1C-4D32-841F-5C42587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B447505-AF05-4010-BE01-347F543333C1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249623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71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Pk-yritysten kasvuhakuisuus, % 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95396709-E718-4922-9E61-6302E8772E5A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5845636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B8C9F23-05F7-4632-8641-C0C0F3F0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340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Pk-yritysten toiminta ulkomailla, % yrityksistä </a:t>
            </a: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DC44BDC-05E9-446B-869F-ACE124FB362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2985570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4599C31-6091-4EED-9B8B-6361B8BFC078}"/>
              </a:ext>
            </a:extLst>
          </p:cNvPr>
          <p:cNvSpPr txBox="1"/>
          <p:nvPr/>
        </p:nvSpPr>
        <p:spPr>
          <a:xfrm>
            <a:off x="500214" y="1920418"/>
            <a:ext cx="451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prstClr val="black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Liiketoiminnan muodot ulkomailla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prstClr val="black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toimivilla pk-yrityksillä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9561F01-4481-42B6-9A06-366C2E2A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286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40989C3-CC2F-4687-AC4C-40A01D0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F8F2C-6E06-4067-9A48-86FF471A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 Viennin osuus suoraa vientitoimintaa harjoittavien</a:t>
            </a:r>
            <a:br>
              <a:rPr lang="fi-FI" dirty="0"/>
            </a:br>
            <a:r>
              <a:rPr lang="fi-FI" dirty="0"/>
              <a:t>yritysten kokonaisliikevaihdosta vuonna 2023, % yrityksistä 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AFC900B-381F-4CC2-82C4-3BC05FDC350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8515924"/>
              </p:ext>
            </p:extLst>
          </p:nvPr>
        </p:nvGraphicFramePr>
        <p:xfrm>
          <a:off x="414338" y="1416050"/>
          <a:ext cx="1124743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BA421F-9DF4-4D51-8274-494BA777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493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5-20|DL:0"/>
  <p:tag name="PPADDMETHOD1" val="AM:5|TM:0|TC:1|TR:1"/>
  <p:tag name="PPGRIDAREAS1" val="DH:1|DC:0|DA:2|PF:271|ST:-1|FC:1|LC:19|OC:18|OR: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-5,22|SR:2-36|DL:0"/>
  <p:tag name="PPADDMETHOD1" val="AM:5|TM:0|TC:1|TR:1"/>
  <p:tag name="PPGRIDAREAS1" val="DH:1|DC:0|DA:2|PF:104|ST:-1|FC:1|LC:33|OC:32|OR: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-5,22|SR:2-36|DL:0"/>
  <p:tag name="PPADDMETHOD1" val="AM:5|TM:0|TC:1|TR:1"/>
  <p:tag name="PPGRIDAREAS1" val="DH:1|DC:0|DA:2|PF:104|ST:-1|FC:1|LC:33|OC:32|OR:1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7|SR:202-217|DL:0"/>
  <p:tag name="PPADDMETHOD1" val="AM:5|TM:0|TC:1|TR:1"/>
  <p:tag name="PPGRIDAREAS1" val="DH:1|DC:0|DA:2|PF:271|ST:-1|FC:1|LC:19|OC:18|OR:2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-5,22|SR:2-36|DL:0"/>
  <p:tag name="PPADDMETHOD1" val="AM:5|TM:0|TC:1|TR:1"/>
  <p:tag name="PPGRIDAREAS1" val="DH:1|DC:0|DA:2|PF:104|ST:-1|FC:1|LC:33|OC:32|OR: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-5,22|SR:2-36|DL:0"/>
  <p:tag name="PPADDMETHOD1" val="AM:5|TM:0|TC:1|TR:1"/>
  <p:tag name="PPGRIDAREAS1" val="DH:1|DC:0|DA:2|PF:104|ST:-1|FC:1|LC:33|OC:32|OR: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9,26|SR:2-36|DL:0"/>
  <p:tag name="PPADDMETHOD1" val="AM:5|TM:0|TC:1|TR:1"/>
  <p:tag name="PPGRIDAREAS1" val="DH:1|DC:0|DA:2|PF:104|ST:-1|FC:1|LC:33|OC:32|OR: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36-44|DL:0"/>
  <p:tag name="PPADDMETHOD1" val="AM:5|TM:0|TC:1|TR:1"/>
  <p:tag name="PPGRIDAREAS1" val="DH:1|DC:0|DA:2|PF:271|ST:-1|FC:1|LC:19|OC:18|OR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76e33-7fd6-482e-8f3a-cc82ba2e33f4">
      <Terms xmlns="http://schemas.microsoft.com/office/infopath/2007/PartnerControls"/>
    </lcf76f155ced4ddcb4097134ff3c332f>
    <TaxCatchAll xmlns="50d36849-00b9-4c7b-9f04-34e7397bf2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135C846D638248B4D3A661368F8B83" ma:contentTypeVersion="14" ma:contentTypeDescription="Luo uusi asiakirja." ma:contentTypeScope="" ma:versionID="840cc4da5626e80273b800b293a65383">
  <xsd:schema xmlns:xsd="http://www.w3.org/2001/XMLSchema" xmlns:xs="http://www.w3.org/2001/XMLSchema" xmlns:p="http://schemas.microsoft.com/office/2006/metadata/properties" xmlns:ns2="f1b76e33-7fd6-482e-8f3a-cc82ba2e33f4" xmlns:ns3="50d36849-00b9-4c7b-9f04-34e7397bf23d" targetNamespace="http://schemas.microsoft.com/office/2006/metadata/properties" ma:root="true" ma:fieldsID="f049efa41de926023eedcd20c668f9e2" ns2:_="" ns3:_="">
    <xsd:import namespace="f1b76e33-7fd6-482e-8f3a-cc82ba2e33f4"/>
    <xsd:import namespace="50d36849-00b9-4c7b-9f04-34e7397bf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6e33-7fd6-482e-8f3a-cc82ba2e3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70c06c3-a347-4ed9-acb0-c439f3bcb5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36849-00b9-4c7b-9f04-34e7397bf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708a40a-ca37-4aac-b5a1-f7764b6192a0}" ma:internalName="TaxCatchAll" ma:showField="CatchAllData" ma:web="50d36849-00b9-4c7b-9f04-34e7397bf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DFD9F66-04ED-427E-BFC4-E3820A090B61}"/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8148</TotalTime>
  <Words>761</Words>
  <Application>Microsoft Office PowerPoint</Application>
  <PresentationFormat>Laajakuva</PresentationFormat>
  <Paragraphs>154</Paragraphs>
  <Slides>39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2" baseType="lpstr">
      <vt:lpstr>Arial</vt:lpstr>
      <vt:lpstr>Calibri</vt:lpstr>
      <vt:lpstr>Suomen Yrittajat</vt:lpstr>
      <vt:lpstr>Pk-yritysbarometri</vt:lpstr>
      <vt:lpstr>1. Yritysten osuudet eri toimialoilla, % </vt:lpstr>
      <vt:lpstr>2. Yleiset suhdannenäkymät  lähimmän vuoden aikana, saldoluku (%) </vt:lpstr>
      <vt:lpstr>3. Henkilökunnan määrän muutosodotukset  seuraavan vuoden aikana, saldoluku (%) </vt:lpstr>
      <vt:lpstr>4. Liikevaihdon suhdannenäkymät  lähimmän vuoden aikana, saldoluku (%) </vt:lpstr>
      <vt:lpstr>5. Kannattavuuden suhdannenäkymät  lähimmän vuoden aikana, saldoluku (%) </vt:lpstr>
      <vt:lpstr>6. Pk-yritysten kasvuhakuisuus, % </vt:lpstr>
      <vt:lpstr>7. Pk-yritysten toiminta ulkomailla, % yrityksistä </vt:lpstr>
      <vt:lpstr>8. Viennin osuus suoraa vientitoimintaa harjoittavien yritysten kokonaisliikevaihdosta vuonna 2023, % yrityksistä </vt:lpstr>
      <vt:lpstr>9. Yritysten markkina-alueet ulkomailla, % yrityksistä, joilla on toimintaa  ulkomailla</vt:lpstr>
      <vt:lpstr>10. Onko käytetty kansainvälistymiseen liittyviä palveluita viimeisen vuoden aikana, % yrityksistä</vt:lpstr>
      <vt:lpstr>11. Onko tarvetta hyödyntää kansainvälistymispalveluita seuraavan 12 kk aikana?, % yrityksistä</vt:lpstr>
      <vt:lpstr>12. Yritystoiminnan 3 tärkeintä kehittämistarvetta, % yrityksistä</vt:lpstr>
      <vt:lpstr>13. Yrityksen kehittämisen pahimmat ulkopuoliset esteet, % yrityksistä</vt:lpstr>
      <vt:lpstr>14. Onko yrityksellänne ollut maksuvaikeuksia viimeisen 3 kuukauden aikana?, % yrityksistä</vt:lpstr>
      <vt:lpstr>15. Onko yrityksellänne ollut viimeisen 12 kk aikana tarve hankkia rahoitusta?, % yrityksistä</vt:lpstr>
      <vt:lpstr>16. Tärkein syy sille, ettei ole hakenut tai saanut rahoitusta, % yrityksistä</vt:lpstr>
      <vt:lpstr>17. Mihin käyttötarkoituksiin on pääasiassa haettu rahoitusta?, % yrityksistä</vt:lpstr>
      <vt:lpstr>18. Onko rahoituksen saanti tai sen ehdot vaikeuttaneet yrityksenne jonkin hankkeen toteutumista?, % yrityksistä</vt:lpstr>
      <vt:lpstr>19. Mistä aikoo ottaa ulkopuolista rahoitusta?, % yrityksistä, jotka aikovat ottaa ulkopuolista rahoitusta</vt:lpstr>
      <vt:lpstr>20. Mihin käyttötarkoituksiin aiotte pääasiassa ottaa ulkoista rahoitusta?, % yrityksistä, jotka aikovat ottaa ulkopuolista rahoitusta</vt:lpstr>
      <vt:lpstr>21. Vaikuttaako rahoituksen saatavuus ja sen ehdot mahdollisuuksiinne vastata  kysynnän elpymiseen?, % yrityksistä</vt:lpstr>
      <vt:lpstr>22. Digitaaliset työkalut ja palvelut, joita pk-yritykset aikovat ottaa käyttöön seuraavien 12 kk:n aikana, % yrityksistä</vt:lpstr>
      <vt:lpstr>23. Arvioikaa seuraavia liiketoiminnan digitalisoitumisesta syntyvien mahdollisuuksien merkitystä yrityksellenne, %  1/2</vt:lpstr>
      <vt:lpstr>24. Arvioikaa seuraavia liiketoiminnan digitalisoitumisesta syntyvien mahdollisuuksien merkitystä yrityksellenne, %  2/2</vt:lpstr>
      <vt:lpstr>25. Mikä oli liikevaihdon kasvutavoitteenne vuonna 2022?, %</vt:lpstr>
      <vt:lpstr>PowerPoint-esitys</vt:lpstr>
      <vt:lpstr>27. Miten t&amp;k-toimintanne on järjestetty?, %</vt:lpstr>
      <vt:lpstr>28. Kuinka suuret t&amp;k-menonne olivat suhteessa liikevaihtoonne vuonna 2022?, %</vt:lpstr>
      <vt:lpstr>29. Oletteko hakeneet julkista tukea t&amp;k-toimintaan viimeisen 12 kuukauden aikana?, %</vt:lpstr>
      <vt:lpstr>30. Oletteko saaneet julkista tukea t&amp;k-toimintaan viimeisen 12 kuukauden aikana?, %</vt:lpstr>
      <vt:lpstr>PowerPoint-esitys</vt:lpstr>
      <vt:lpstr>32. Aiotteko hakea julkista tukea t&amp;k-toimintaan seuraavan 12 kuukauden aikana?, %</vt:lpstr>
      <vt:lpstr>33. Oletteko hyödyntäneet tai aiotteko hyödyntää t&amp;k-toiminnan lisävähennyksiä verotuksessa?, %</vt:lpstr>
      <vt:lpstr>34. Onko yrityksenne viimeisten 12 kk aikana tehnyt seuraavia toimia?, %</vt:lpstr>
      <vt:lpstr>35. Millä osaamisalueilla on innovaatiotoimintanne kannalta eniten kehittämistarvetta?, %</vt:lpstr>
      <vt:lpstr>36. Onko Venäjän hyökkäys Ukrainaan vaikuttanut yrityksenne liiketoimintaan ja / tai tuotantoon?, % yrityksistä</vt:lpstr>
      <vt:lpstr>37. Mihin kielteiset vaikutukset liiketoiminnassa / tuotannossa ovat kohdistuneet?, % yrityksistä joihin Venäjän hyökkäys Ukrainaan on vaikuttanut kielteisesti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Veli-Pekka Lötjönen</cp:lastModifiedBy>
  <cp:revision>451</cp:revision>
  <dcterms:created xsi:type="dcterms:W3CDTF">2020-01-07T09:46:12Z</dcterms:created>
  <dcterms:modified xsi:type="dcterms:W3CDTF">2023-08-30T15:29:13Z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0x0101008A135C846D638248B4D3A661368F8B83</vt:lpwstr>
  </property>
</Properties>
</file>