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48" r:id="rId4"/>
  </p:sldMasterIdLst>
  <p:notesMasterIdLst>
    <p:notesMasterId r:id="rId35"/>
  </p:notesMasterIdLst>
  <p:sldIdLst>
    <p:sldId id="258" r:id="rId5"/>
    <p:sldId id="308" r:id="rId6"/>
    <p:sldId id="322" r:id="rId7"/>
    <p:sldId id="323" r:id="rId8"/>
    <p:sldId id="324" r:id="rId9"/>
    <p:sldId id="325" r:id="rId10"/>
    <p:sldId id="327" r:id="rId11"/>
    <p:sldId id="345" r:id="rId12"/>
    <p:sldId id="346" r:id="rId13"/>
    <p:sldId id="347" r:id="rId14"/>
    <p:sldId id="377" r:id="rId15"/>
    <p:sldId id="378" r:id="rId16"/>
    <p:sldId id="379" r:id="rId17"/>
    <p:sldId id="380" r:id="rId18"/>
    <p:sldId id="381" r:id="rId19"/>
    <p:sldId id="382" r:id="rId20"/>
    <p:sldId id="383" r:id="rId21"/>
    <p:sldId id="368" r:id="rId22"/>
    <p:sldId id="384" r:id="rId23"/>
    <p:sldId id="358" r:id="rId24"/>
    <p:sldId id="359" r:id="rId25"/>
    <p:sldId id="385" r:id="rId26"/>
    <p:sldId id="386" r:id="rId27"/>
    <p:sldId id="387" r:id="rId28"/>
    <p:sldId id="388" r:id="rId29"/>
    <p:sldId id="389" r:id="rId30"/>
    <p:sldId id="390" r:id="rId31"/>
    <p:sldId id="391" r:id="rId32"/>
    <p:sldId id="392" r:id="rId33"/>
    <p:sldId id="261" r:id="rId34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A8C"/>
    <a:srgbClr val="50D3FF"/>
    <a:srgbClr val="AED798"/>
    <a:srgbClr val="114A90"/>
    <a:srgbClr val="FFFFFF"/>
    <a:srgbClr val="000000"/>
    <a:srgbClr val="919191"/>
    <a:srgbClr val="78BD53"/>
    <a:srgbClr val="E9573F"/>
    <a:srgbClr val="66C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59" autoAdjust="0"/>
    <p:restoredTop sz="94635" autoAdjust="0"/>
  </p:normalViewPr>
  <p:slideViewPr>
    <p:cSldViewPr showGuides="1">
      <p:cViewPr varScale="1">
        <p:scale>
          <a:sx n="141" d="100"/>
          <a:sy n="141" d="100"/>
        </p:scale>
        <p:origin x="156" y="4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106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725780811891283"/>
          <c:y val="3.317000016858053E-2"/>
          <c:w val="0.60020206487546468"/>
          <c:h val="0.832139854408155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Taul1!$B$12</c:f>
              <c:strCache>
                <c:ptCount val="1"/>
                <c:pt idx="0">
                  <c:v>Saldoluku</c:v>
                </c:pt>
              </c:strCache>
            </c:strRef>
          </c:tx>
          <c:spPr>
            <a:solidFill>
              <a:srgbClr val="F19048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BC48-464D-ACF4-9FDB485DD042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11-1E08-453B-832B-F010C9C6E9B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BC48-464D-ACF4-9FDB485DD04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BC48-464D-ACF4-9FDB485DD04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7-BC48-464D-ACF4-9FDB485DD04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9-BC48-464D-ACF4-9FDB485DD04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BC48-464D-ACF4-9FDB485DD042}"/>
              </c:ext>
            </c:extLst>
          </c:dPt>
          <c:dPt>
            <c:idx val="7"/>
            <c:invertIfNegative val="0"/>
            <c:bubble3D val="0"/>
            <c:spPr>
              <a:solidFill>
                <a:srgbClr val="F29A8C"/>
              </a:solidFill>
            </c:spPr>
            <c:extLst>
              <c:ext xmlns:c16="http://schemas.microsoft.com/office/drawing/2014/chart" uri="{C3380CC4-5D6E-409C-BE32-E72D297353CC}">
                <c16:uniqueId val="{0000000D-BC48-464D-ACF4-9FDB485DD042}"/>
              </c:ext>
            </c:extLst>
          </c:dPt>
          <c:dPt>
            <c:idx val="8"/>
            <c:invertIfNegative val="0"/>
            <c:bubble3D val="0"/>
            <c:spPr>
              <a:solidFill>
                <a:srgbClr val="AED798"/>
              </a:solidFill>
            </c:spPr>
            <c:extLst>
              <c:ext xmlns:c16="http://schemas.microsoft.com/office/drawing/2014/chart" uri="{C3380CC4-5D6E-409C-BE32-E72D297353CC}">
                <c16:uniqueId val="{0000000F-BC48-464D-ACF4-9FDB485DD04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Taul1!$A$13:$A$19</c:f>
              <c:strCache>
                <c:ptCount val="7"/>
                <c:pt idx="0">
                  <c:v>KOKO MAA, n=4567</c:v>
                </c:pt>
                <c:pt idx="1">
                  <c:v>Savon Yrittäjät, n=210</c:v>
                </c:pt>
                <c:pt idx="2">
                  <c:v>Koillis-Savo, n=11</c:v>
                </c:pt>
                <c:pt idx="3">
                  <c:v>Kuopion seutu, n=101</c:v>
                </c:pt>
                <c:pt idx="4">
                  <c:v>Sisä-Savo, n=23</c:v>
                </c:pt>
                <c:pt idx="5">
                  <c:v>Varkauden seutu, n=21</c:v>
                </c:pt>
                <c:pt idx="6">
                  <c:v>Ylä-Savo, n=54</c:v>
                </c:pt>
              </c:strCache>
            </c:strRef>
          </c:cat>
          <c:val>
            <c:numRef>
              <c:f>Taul1!$B$13:$B$19</c:f>
              <c:numCache>
                <c:formatCode>General</c:formatCode>
                <c:ptCount val="7"/>
                <c:pt idx="0">
                  <c:v>-5.9207000000000001</c:v>
                </c:pt>
                <c:pt idx="1">
                  <c:v>-5.7702999999999998</c:v>
                </c:pt>
                <c:pt idx="2">
                  <c:v>-44.121699999999997</c:v>
                </c:pt>
                <c:pt idx="3">
                  <c:v>1.4421999999999999</c:v>
                </c:pt>
                <c:pt idx="4">
                  <c:v>-13.1183</c:v>
                </c:pt>
                <c:pt idx="5">
                  <c:v>31.302</c:v>
                </c:pt>
                <c:pt idx="6">
                  <c:v>-20.519400000000001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C48-464D-ACF4-9FDB485DD0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58816000"/>
        <c:axId val="58817536"/>
      </c:barChart>
      <c:catAx>
        <c:axId val="5881600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crossAx val="58817536"/>
        <c:crosses val="autoZero"/>
        <c:auto val="1"/>
        <c:lblAlgn val="ctr"/>
        <c:lblOffset val="100"/>
        <c:noMultiLvlLbl val="0"/>
      </c:catAx>
      <c:valAx>
        <c:axId val="58817536"/>
        <c:scaling>
          <c:orientation val="minMax"/>
        </c:scaling>
        <c:delete val="0"/>
        <c:axPos val="t"/>
        <c:majorGridlines/>
        <c:numFmt formatCode="General" sourceLinked="1"/>
        <c:majorTickMark val="none"/>
        <c:minorTickMark val="none"/>
        <c:tickLblPos val="high"/>
        <c:crossAx val="58816000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20920010184515E-2"/>
          <c:y val="3.317000016858053E-2"/>
          <c:w val="0.90579079989815481"/>
          <c:h val="0.66261099900110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Taul1!$A$173</c:f>
              <c:strCache>
                <c:ptCount val="1"/>
                <c:pt idx="0">
                  <c:v>KOKO MAA, n=4482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DFD-4A35-86EE-0435A50B7BD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DFD-4A35-86EE-0435A50B7BD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DFD-4A35-86EE-0435A50B7BD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DFD-4A35-86EE-0435A50B7BD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DFD-4A35-86EE-0435A50B7BD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DFD-4A35-86EE-0435A50B7BD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DFD-4A35-86EE-0435A50B7BD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Taul1!$B$172:$E$172</c:f>
              <c:strCache>
                <c:ptCount val="4"/>
                <c:pt idx="0">
                  <c:v>Markkinointi ja myynti</c:v>
                </c:pt>
                <c:pt idx="1">
                  <c:v>Henkilöstön kehittäminen ja koulutus</c:v>
                </c:pt>
                <c:pt idx="2">
                  <c:v>Johtaminen</c:v>
                </c:pt>
                <c:pt idx="3">
                  <c:v>Yhteistyö/verkottuminen tuotannollisessa toiminnassa, alihankinnat</c:v>
                </c:pt>
              </c:strCache>
            </c:strRef>
          </c:cat>
          <c:val>
            <c:numRef>
              <c:f>Taul1!$B$173:$E$173</c:f>
              <c:numCache>
                <c:formatCode>General</c:formatCode>
                <c:ptCount val="4"/>
                <c:pt idx="0">
                  <c:v>51.60754</c:v>
                </c:pt>
                <c:pt idx="1">
                  <c:v>36.490479999999998</c:v>
                </c:pt>
                <c:pt idx="2">
                  <c:v>19.011769999999999</c:v>
                </c:pt>
                <c:pt idx="3">
                  <c:v>18.19088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DFD-4A35-86EE-0435A50B7BDE}"/>
            </c:ext>
          </c:extLst>
        </c:ser>
        <c:ser>
          <c:idx val="1"/>
          <c:order val="1"/>
          <c:tx>
            <c:strRef>
              <c:f>Taul1!$A$174</c:f>
              <c:strCache>
                <c:ptCount val="1"/>
                <c:pt idx="0">
                  <c:v>Savon Yrittäjät, n=209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Taul1!$B$172:$E$172</c:f>
              <c:strCache>
                <c:ptCount val="4"/>
                <c:pt idx="0">
                  <c:v>Markkinointi ja myynti</c:v>
                </c:pt>
                <c:pt idx="1">
                  <c:v>Henkilöstön kehittäminen ja koulutus</c:v>
                </c:pt>
                <c:pt idx="2">
                  <c:v>Johtaminen</c:v>
                </c:pt>
                <c:pt idx="3">
                  <c:v>Yhteistyö/verkottuminen tuotannollisessa toiminnassa, alihankinnat</c:v>
                </c:pt>
              </c:strCache>
            </c:strRef>
          </c:cat>
          <c:val>
            <c:numRef>
              <c:f>Taul1!$B$174:$E$174</c:f>
              <c:numCache>
                <c:formatCode>General</c:formatCode>
                <c:ptCount val="4"/>
                <c:pt idx="0">
                  <c:v>40.747120000000002</c:v>
                </c:pt>
                <c:pt idx="1">
                  <c:v>40.458039999999997</c:v>
                </c:pt>
                <c:pt idx="2">
                  <c:v>23.924420000000001</c:v>
                </c:pt>
                <c:pt idx="3">
                  <c:v>17.014309999999998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DFD-4A35-86EE-0435A50B7BDE}"/>
            </c:ext>
          </c:extLst>
        </c:ser>
        <c:ser>
          <c:idx val="2"/>
          <c:order val="2"/>
          <c:tx>
            <c:strRef>
              <c:f>Taul1!$A$175</c:f>
              <c:strCache>
                <c:ptCount val="1"/>
                <c:pt idx="0">
                  <c:v>Koillis-Savo, n=11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Taul1!$B$172:$E$172</c:f>
              <c:strCache>
                <c:ptCount val="4"/>
                <c:pt idx="0">
                  <c:v>Markkinointi ja myynti</c:v>
                </c:pt>
                <c:pt idx="1">
                  <c:v>Henkilöstön kehittäminen ja koulutus</c:v>
                </c:pt>
                <c:pt idx="2">
                  <c:v>Johtaminen</c:v>
                </c:pt>
                <c:pt idx="3">
                  <c:v>Yhteistyö/verkottuminen tuotannollisessa toiminnassa, alihankinnat</c:v>
                </c:pt>
              </c:strCache>
            </c:strRef>
          </c:cat>
          <c:val>
            <c:numRef>
              <c:f>Taul1!$B$175:$E$175</c:f>
              <c:numCache>
                <c:formatCode>General</c:formatCode>
                <c:ptCount val="4"/>
                <c:pt idx="0">
                  <c:v>39.559420000000003</c:v>
                </c:pt>
                <c:pt idx="1">
                  <c:v>57.619259999999997</c:v>
                </c:pt>
                <c:pt idx="2">
                  <c:v>10.674770000000001</c:v>
                </c:pt>
                <c:pt idx="3">
                  <c:v>5.2577999999999996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DFD-4A35-86EE-0435A50B7BDE}"/>
            </c:ext>
          </c:extLst>
        </c:ser>
        <c:ser>
          <c:idx val="3"/>
          <c:order val="3"/>
          <c:tx>
            <c:strRef>
              <c:f>Taul1!$A$176</c:f>
              <c:strCache>
                <c:ptCount val="1"/>
                <c:pt idx="0">
                  <c:v>Kuopion seutu, n=101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Taul1!$B$172:$E$172</c:f>
              <c:strCache>
                <c:ptCount val="4"/>
                <c:pt idx="0">
                  <c:v>Markkinointi ja myynti</c:v>
                </c:pt>
                <c:pt idx="1">
                  <c:v>Henkilöstön kehittäminen ja koulutus</c:v>
                </c:pt>
                <c:pt idx="2">
                  <c:v>Johtaminen</c:v>
                </c:pt>
                <c:pt idx="3">
                  <c:v>Yhteistyö/verkottuminen tuotannollisessa toiminnassa, alihankinnat</c:v>
                </c:pt>
              </c:strCache>
            </c:strRef>
          </c:cat>
          <c:val>
            <c:numRef>
              <c:f>Taul1!$B$176:$E$176</c:f>
              <c:numCache>
                <c:formatCode>General</c:formatCode>
                <c:ptCount val="4"/>
                <c:pt idx="0">
                  <c:v>38.496679999999998</c:v>
                </c:pt>
                <c:pt idx="1">
                  <c:v>40.768770000000004</c:v>
                </c:pt>
                <c:pt idx="2">
                  <c:v>23.045500000000001</c:v>
                </c:pt>
                <c:pt idx="3">
                  <c:v>16.20429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FD-4A35-86EE-0435A50B7BDE}"/>
            </c:ext>
          </c:extLst>
        </c:ser>
        <c:ser>
          <c:idx val="4"/>
          <c:order val="4"/>
          <c:tx>
            <c:strRef>
              <c:f>Taul1!$A$177</c:f>
              <c:strCache>
                <c:ptCount val="1"/>
                <c:pt idx="0">
                  <c:v>Sisä-Savo, n=23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Taul1!$B$172:$E$172</c:f>
              <c:strCache>
                <c:ptCount val="4"/>
                <c:pt idx="0">
                  <c:v>Markkinointi ja myynti</c:v>
                </c:pt>
                <c:pt idx="1">
                  <c:v>Henkilöstön kehittäminen ja koulutus</c:v>
                </c:pt>
                <c:pt idx="2">
                  <c:v>Johtaminen</c:v>
                </c:pt>
                <c:pt idx="3">
                  <c:v>Yhteistyö/verkottuminen tuotannollisessa toiminnassa, alihankinnat</c:v>
                </c:pt>
              </c:strCache>
            </c:strRef>
          </c:cat>
          <c:val>
            <c:numRef>
              <c:f>Taul1!$B$177:$E$177</c:f>
              <c:numCache>
                <c:formatCode>General</c:formatCode>
                <c:ptCount val="4"/>
                <c:pt idx="0">
                  <c:v>36.283610000000003</c:v>
                </c:pt>
                <c:pt idx="1">
                  <c:v>46.7027</c:v>
                </c:pt>
                <c:pt idx="2">
                  <c:v>18.757909999999999</c:v>
                </c:pt>
                <c:pt idx="3">
                  <c:v>22.52826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DFD-4A35-86EE-0435A50B7BDE}"/>
            </c:ext>
          </c:extLst>
        </c:ser>
        <c:ser>
          <c:idx val="5"/>
          <c:order val="5"/>
          <c:tx>
            <c:strRef>
              <c:f>Taul1!$A$178</c:f>
              <c:strCache>
                <c:ptCount val="1"/>
                <c:pt idx="0">
                  <c:v>Varkauden seutu, n=21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Taul1!$B$172:$E$172</c:f>
              <c:strCache>
                <c:ptCount val="4"/>
                <c:pt idx="0">
                  <c:v>Markkinointi ja myynti</c:v>
                </c:pt>
                <c:pt idx="1">
                  <c:v>Henkilöstön kehittäminen ja koulutus</c:v>
                </c:pt>
                <c:pt idx="2">
                  <c:v>Johtaminen</c:v>
                </c:pt>
                <c:pt idx="3">
                  <c:v>Yhteistyö/verkottuminen tuotannollisessa toiminnassa, alihankinnat</c:v>
                </c:pt>
              </c:strCache>
            </c:strRef>
          </c:cat>
          <c:val>
            <c:numRef>
              <c:f>Taul1!$B$178:$E$178</c:f>
              <c:numCache>
                <c:formatCode>General</c:formatCode>
                <c:ptCount val="4"/>
                <c:pt idx="0">
                  <c:v>39.48207</c:v>
                </c:pt>
                <c:pt idx="1">
                  <c:v>13.864369999999999</c:v>
                </c:pt>
                <c:pt idx="2">
                  <c:v>41.097230000000003</c:v>
                </c:pt>
                <c:pt idx="3">
                  <c:v>19.35904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DFD-4A35-86EE-0435A50B7BDE}"/>
            </c:ext>
          </c:extLst>
        </c:ser>
        <c:ser>
          <c:idx val="6"/>
          <c:order val="6"/>
          <c:tx>
            <c:strRef>
              <c:f>Taul1!$A$179</c:f>
              <c:strCache>
                <c:ptCount val="1"/>
                <c:pt idx="0">
                  <c:v>Ylä-Savo, n=53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Taul1!$B$172:$E$172</c:f>
              <c:strCache>
                <c:ptCount val="4"/>
                <c:pt idx="0">
                  <c:v>Markkinointi ja myynti</c:v>
                </c:pt>
                <c:pt idx="1">
                  <c:v>Henkilöstön kehittäminen ja koulutus</c:v>
                </c:pt>
                <c:pt idx="2">
                  <c:v>Johtaminen</c:v>
                </c:pt>
                <c:pt idx="3">
                  <c:v>Yhteistyö/verkottuminen tuotannollisessa toiminnassa, alihankinnat</c:v>
                </c:pt>
              </c:strCache>
            </c:strRef>
          </c:cat>
          <c:val>
            <c:numRef>
              <c:f>Taul1!$B$179:$E$179</c:f>
              <c:numCache>
                <c:formatCode>General</c:formatCode>
                <c:ptCount val="4"/>
                <c:pt idx="0">
                  <c:v>46.937359999999998</c:v>
                </c:pt>
                <c:pt idx="1">
                  <c:v>44.147590000000001</c:v>
                </c:pt>
                <c:pt idx="2">
                  <c:v>23.598189999999999</c:v>
                </c:pt>
                <c:pt idx="3">
                  <c:v>18.075220000000002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DFD-4A35-86EE-0435A50B7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9052288"/>
        <c:axId val="109053824"/>
      </c:barChart>
      <c:catAx>
        <c:axId val="109052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1200"/>
            </a:pPr>
            <a:endParaRPr lang="fi-FI"/>
          </a:p>
        </c:txPr>
        <c:crossAx val="109053824"/>
        <c:crosses val="autoZero"/>
        <c:auto val="1"/>
        <c:lblAlgn val="ctr"/>
        <c:lblOffset val="100"/>
        <c:noMultiLvlLbl val="0"/>
      </c:catAx>
      <c:valAx>
        <c:axId val="1090538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low"/>
        <c:crossAx val="109052288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4.9752016251557056E-2"/>
          <c:y val="0.84685123622952307"/>
          <c:w val="0.94309225732958246"/>
          <c:h val="0.1531487637704769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20920010184515E-2"/>
          <c:y val="3.317000016858053E-2"/>
          <c:w val="0.90579079989815481"/>
          <c:h val="0.66261099900110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Taul1!$A$173</c:f>
              <c:strCache>
                <c:ptCount val="1"/>
                <c:pt idx="0">
                  <c:v>KOKO MAA, n=4482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DFD-4A35-86EE-0435A50B7BD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DFD-4A35-86EE-0435A50B7BD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DFD-4A35-86EE-0435A50B7BD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DFD-4A35-86EE-0435A50B7BD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DFD-4A35-86EE-0435A50B7BD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DFD-4A35-86EE-0435A50B7BD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DFD-4A35-86EE-0435A50B7BD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Taul1!$F$172:$I$172</c:f>
              <c:strCache>
                <c:ptCount val="4"/>
                <c:pt idx="0">
                  <c:v>Rahoitus, talous ja laskentatoimi</c:v>
                </c:pt>
                <c:pt idx="1">
                  <c:v>Tuotanto ja materiaalitoiminnot, tietotekniikka, tuotekehitys, laatu</c:v>
                </c:pt>
                <c:pt idx="2">
                  <c:v>Ympäristö- ja muiden säädösvaatimusten ottaminen huomioon toiminnassa</c:v>
                </c:pt>
                <c:pt idx="3">
                  <c:v>Yhteistyö/verkottuminen tutkimus-, kehittämis- ja innovaatio- eli tki-toiminnassa (sekä yritysten kesken että yritysten ja tutkimusorganisaatioiden kesken)</c:v>
                </c:pt>
              </c:strCache>
            </c:strRef>
          </c:cat>
          <c:val>
            <c:numRef>
              <c:f>Taul1!$F$173:$I$173</c:f>
              <c:numCache>
                <c:formatCode>General</c:formatCode>
                <c:ptCount val="4"/>
                <c:pt idx="0">
                  <c:v>18.078759999999999</c:v>
                </c:pt>
                <c:pt idx="1">
                  <c:v>16.867519999999999</c:v>
                </c:pt>
                <c:pt idx="2">
                  <c:v>10.854889999999999</c:v>
                </c:pt>
                <c:pt idx="3">
                  <c:v>7.0377000000000001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DFD-4A35-86EE-0435A50B7BDE}"/>
            </c:ext>
          </c:extLst>
        </c:ser>
        <c:ser>
          <c:idx val="1"/>
          <c:order val="1"/>
          <c:tx>
            <c:strRef>
              <c:f>Taul1!$A$174</c:f>
              <c:strCache>
                <c:ptCount val="1"/>
                <c:pt idx="0">
                  <c:v>Savon Yrittäjät, n=209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Taul1!$F$172:$I$172</c:f>
              <c:strCache>
                <c:ptCount val="4"/>
                <c:pt idx="0">
                  <c:v>Rahoitus, talous ja laskentatoimi</c:v>
                </c:pt>
                <c:pt idx="1">
                  <c:v>Tuotanto ja materiaalitoiminnot, tietotekniikka, tuotekehitys, laatu</c:v>
                </c:pt>
                <c:pt idx="2">
                  <c:v>Ympäristö- ja muiden säädösvaatimusten ottaminen huomioon toiminnassa</c:v>
                </c:pt>
                <c:pt idx="3">
                  <c:v>Yhteistyö/verkottuminen tutkimus-, kehittämis- ja innovaatio- eli tki-toiminnassa (sekä yritysten kesken että yritysten ja tutkimusorganisaatioiden kesken)</c:v>
                </c:pt>
              </c:strCache>
            </c:strRef>
          </c:cat>
          <c:val>
            <c:numRef>
              <c:f>Taul1!$F$174:$I$174</c:f>
              <c:numCache>
                <c:formatCode>General</c:formatCode>
                <c:ptCount val="4"/>
                <c:pt idx="0">
                  <c:v>22.285820000000001</c:v>
                </c:pt>
                <c:pt idx="1">
                  <c:v>20.22307</c:v>
                </c:pt>
                <c:pt idx="2">
                  <c:v>13.17517</c:v>
                </c:pt>
                <c:pt idx="3">
                  <c:v>7.3857600000000003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DFD-4A35-86EE-0435A50B7BDE}"/>
            </c:ext>
          </c:extLst>
        </c:ser>
        <c:ser>
          <c:idx val="2"/>
          <c:order val="2"/>
          <c:tx>
            <c:strRef>
              <c:f>Taul1!$A$175</c:f>
              <c:strCache>
                <c:ptCount val="1"/>
                <c:pt idx="0">
                  <c:v>Koillis-Savo, n=11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Taul1!$F$172:$I$172</c:f>
              <c:strCache>
                <c:ptCount val="4"/>
                <c:pt idx="0">
                  <c:v>Rahoitus, talous ja laskentatoimi</c:v>
                </c:pt>
                <c:pt idx="1">
                  <c:v>Tuotanto ja materiaalitoiminnot, tietotekniikka, tuotekehitys, laatu</c:v>
                </c:pt>
                <c:pt idx="2">
                  <c:v>Ympäristö- ja muiden säädösvaatimusten ottaminen huomioon toiminnassa</c:v>
                </c:pt>
                <c:pt idx="3">
                  <c:v>Yhteistyö/verkottuminen tutkimus-, kehittämis- ja innovaatio- eli tki-toiminnassa (sekä yritysten kesken että yritysten ja tutkimusorganisaatioiden kesken)</c:v>
                </c:pt>
              </c:strCache>
            </c:strRef>
          </c:cat>
          <c:val>
            <c:numRef>
              <c:f>Taul1!$F$175:$I$175</c:f>
              <c:numCache>
                <c:formatCode>General</c:formatCode>
                <c:ptCount val="4"/>
                <c:pt idx="0">
                  <c:v>28.73461</c:v>
                </c:pt>
                <c:pt idx="1">
                  <c:v>5.5670000000000002</c:v>
                </c:pt>
                <c:pt idx="2">
                  <c:v>0</c:v>
                </c:pt>
                <c:pt idx="3">
                  <c:v>5.2577999999999996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DFD-4A35-86EE-0435A50B7BDE}"/>
            </c:ext>
          </c:extLst>
        </c:ser>
        <c:ser>
          <c:idx val="3"/>
          <c:order val="3"/>
          <c:tx>
            <c:strRef>
              <c:f>Taul1!$A$176</c:f>
              <c:strCache>
                <c:ptCount val="1"/>
                <c:pt idx="0">
                  <c:v>Kuopion seutu, n=101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Taul1!$F$172:$I$172</c:f>
              <c:strCache>
                <c:ptCount val="4"/>
                <c:pt idx="0">
                  <c:v>Rahoitus, talous ja laskentatoimi</c:v>
                </c:pt>
                <c:pt idx="1">
                  <c:v>Tuotanto ja materiaalitoiminnot, tietotekniikka, tuotekehitys, laatu</c:v>
                </c:pt>
                <c:pt idx="2">
                  <c:v>Ympäristö- ja muiden säädösvaatimusten ottaminen huomioon toiminnassa</c:v>
                </c:pt>
                <c:pt idx="3">
                  <c:v>Yhteistyö/verkottuminen tutkimus-, kehittämis- ja innovaatio- eli tki-toiminnassa (sekä yritysten kesken että yritysten ja tutkimusorganisaatioiden kesken)</c:v>
                </c:pt>
              </c:strCache>
            </c:strRef>
          </c:cat>
          <c:val>
            <c:numRef>
              <c:f>Taul1!$F$176:$I$176</c:f>
              <c:numCache>
                <c:formatCode>General</c:formatCode>
                <c:ptCount val="4"/>
                <c:pt idx="0">
                  <c:v>19.96677</c:v>
                </c:pt>
                <c:pt idx="1">
                  <c:v>21.43102</c:v>
                </c:pt>
                <c:pt idx="2">
                  <c:v>11.41291</c:v>
                </c:pt>
                <c:pt idx="3">
                  <c:v>9.2211999999999996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FD-4A35-86EE-0435A50B7BDE}"/>
            </c:ext>
          </c:extLst>
        </c:ser>
        <c:ser>
          <c:idx val="4"/>
          <c:order val="4"/>
          <c:tx>
            <c:strRef>
              <c:f>Taul1!$A$177</c:f>
              <c:strCache>
                <c:ptCount val="1"/>
                <c:pt idx="0">
                  <c:v>Sisä-Savo, n=23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Taul1!$F$172:$I$172</c:f>
              <c:strCache>
                <c:ptCount val="4"/>
                <c:pt idx="0">
                  <c:v>Rahoitus, talous ja laskentatoimi</c:v>
                </c:pt>
                <c:pt idx="1">
                  <c:v>Tuotanto ja materiaalitoiminnot, tietotekniikka, tuotekehitys, laatu</c:v>
                </c:pt>
                <c:pt idx="2">
                  <c:v>Ympäristö- ja muiden säädösvaatimusten ottaminen huomioon toiminnassa</c:v>
                </c:pt>
                <c:pt idx="3">
                  <c:v>Yhteistyö/verkottuminen tutkimus-, kehittämis- ja innovaatio- eli tki-toiminnassa (sekä yritysten kesken että yritysten ja tutkimusorganisaatioiden kesken)</c:v>
                </c:pt>
              </c:strCache>
            </c:strRef>
          </c:cat>
          <c:val>
            <c:numRef>
              <c:f>Taul1!$F$177:$I$177</c:f>
              <c:numCache>
                <c:formatCode>General</c:formatCode>
                <c:ptCount val="4"/>
                <c:pt idx="0">
                  <c:v>6.1406400000000003</c:v>
                </c:pt>
                <c:pt idx="1">
                  <c:v>16.884699999999999</c:v>
                </c:pt>
                <c:pt idx="2">
                  <c:v>15.390599999999999</c:v>
                </c:pt>
                <c:pt idx="3">
                  <c:v>6.5746500000000001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DFD-4A35-86EE-0435A50B7BDE}"/>
            </c:ext>
          </c:extLst>
        </c:ser>
        <c:ser>
          <c:idx val="5"/>
          <c:order val="5"/>
          <c:tx>
            <c:strRef>
              <c:f>Taul1!$A$178</c:f>
              <c:strCache>
                <c:ptCount val="1"/>
                <c:pt idx="0">
                  <c:v>Varkauden seutu, n=21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Taul1!$F$172:$I$172</c:f>
              <c:strCache>
                <c:ptCount val="4"/>
                <c:pt idx="0">
                  <c:v>Rahoitus, talous ja laskentatoimi</c:v>
                </c:pt>
                <c:pt idx="1">
                  <c:v>Tuotanto ja materiaalitoiminnot, tietotekniikka, tuotekehitys, laatu</c:v>
                </c:pt>
                <c:pt idx="2">
                  <c:v>Ympäristö- ja muiden säädösvaatimusten ottaminen huomioon toiminnassa</c:v>
                </c:pt>
                <c:pt idx="3">
                  <c:v>Yhteistyö/verkottuminen tutkimus-, kehittämis- ja innovaatio- eli tki-toiminnassa (sekä yritysten kesken että yritysten ja tutkimusorganisaatioiden kesken)</c:v>
                </c:pt>
              </c:strCache>
            </c:strRef>
          </c:cat>
          <c:val>
            <c:numRef>
              <c:f>Taul1!$F$178:$I$178</c:f>
              <c:numCache>
                <c:formatCode>General</c:formatCode>
                <c:ptCount val="4"/>
                <c:pt idx="0">
                  <c:v>35.177370000000003</c:v>
                </c:pt>
                <c:pt idx="1">
                  <c:v>30.318159999999999</c:v>
                </c:pt>
                <c:pt idx="2">
                  <c:v>6.83101</c:v>
                </c:pt>
                <c:pt idx="3">
                  <c:v>10.917730000000001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DFD-4A35-86EE-0435A50B7BDE}"/>
            </c:ext>
          </c:extLst>
        </c:ser>
        <c:ser>
          <c:idx val="6"/>
          <c:order val="6"/>
          <c:tx>
            <c:strRef>
              <c:f>Taul1!$A$179</c:f>
              <c:strCache>
                <c:ptCount val="1"/>
                <c:pt idx="0">
                  <c:v>Ylä-Savo, n=53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Taul1!$F$172:$I$172</c:f>
              <c:strCache>
                <c:ptCount val="4"/>
                <c:pt idx="0">
                  <c:v>Rahoitus, talous ja laskentatoimi</c:v>
                </c:pt>
                <c:pt idx="1">
                  <c:v>Tuotanto ja materiaalitoiminnot, tietotekniikka, tuotekehitys, laatu</c:v>
                </c:pt>
                <c:pt idx="2">
                  <c:v>Ympäristö- ja muiden säädösvaatimusten ottaminen huomioon toiminnassa</c:v>
                </c:pt>
                <c:pt idx="3">
                  <c:v>Yhteistyö/verkottuminen tutkimus-, kehittämis- ja innovaatio- eli tki-toiminnassa (sekä yritysten kesken että yritysten ja tutkimusorganisaatioiden kesken)</c:v>
                </c:pt>
              </c:strCache>
            </c:strRef>
          </c:cat>
          <c:val>
            <c:numRef>
              <c:f>Taul1!$F$179:$I$179</c:f>
              <c:numCache>
                <c:formatCode>General</c:formatCode>
                <c:ptCount val="4"/>
                <c:pt idx="0">
                  <c:v>25.604980000000001</c:v>
                </c:pt>
                <c:pt idx="1">
                  <c:v>18.8965</c:v>
                </c:pt>
                <c:pt idx="2">
                  <c:v>20.844190000000001</c:v>
                </c:pt>
                <c:pt idx="3">
                  <c:v>3.7514400000000001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DFD-4A35-86EE-0435A50B7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9052288"/>
        <c:axId val="109053824"/>
      </c:barChart>
      <c:catAx>
        <c:axId val="109052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1200"/>
            </a:pPr>
            <a:endParaRPr lang="fi-FI"/>
          </a:p>
        </c:txPr>
        <c:crossAx val="109053824"/>
        <c:crosses val="autoZero"/>
        <c:auto val="1"/>
        <c:lblAlgn val="ctr"/>
        <c:lblOffset val="100"/>
        <c:noMultiLvlLbl val="0"/>
      </c:catAx>
      <c:valAx>
        <c:axId val="1090538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low"/>
        <c:crossAx val="109052288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4.9752016251557056E-2"/>
          <c:y val="0.84685123622952307"/>
          <c:w val="0.94309225732958246"/>
          <c:h val="0.1531487637704769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20920010184515E-2"/>
          <c:y val="3.317000016858053E-2"/>
          <c:w val="0.90579079989815481"/>
          <c:h val="0.66261099900110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Taul1!$A$193</c:f>
              <c:strCache>
                <c:ptCount val="1"/>
                <c:pt idx="0">
                  <c:v>KOKO MAA, n=4573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DFD-4A35-86EE-0435A50B7BD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DFD-4A35-86EE-0435A50B7BD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DFD-4A35-86EE-0435A50B7BD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DFD-4A35-86EE-0435A50B7BD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DFD-4A35-86EE-0435A50B7BD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DFD-4A35-86EE-0435A50B7BD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DFD-4A35-86EE-0435A50B7BD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Taul1!$B$192:$E$192</c:f>
              <c:strCache>
                <c:ptCount val="4"/>
                <c:pt idx="0">
                  <c:v>Yleinen suhdannetilanne / taloustilanne</c:v>
                </c:pt>
                <c:pt idx="1">
                  <c:v>Työvoiman saatavuus</c:v>
                </c:pt>
                <c:pt idx="2">
                  <c:v>Kustannustaso</c:v>
                </c:pt>
                <c:pt idx="3">
                  <c:v>Kilpailutilanne</c:v>
                </c:pt>
              </c:strCache>
            </c:strRef>
          </c:cat>
          <c:val>
            <c:numRef>
              <c:f>Taul1!$B$193:$E$193</c:f>
              <c:numCache>
                <c:formatCode>General</c:formatCode>
                <c:ptCount val="4"/>
                <c:pt idx="0">
                  <c:v>30.336089999999999</c:v>
                </c:pt>
                <c:pt idx="1">
                  <c:v>15.30861</c:v>
                </c:pt>
                <c:pt idx="2">
                  <c:v>14.64184</c:v>
                </c:pt>
                <c:pt idx="3">
                  <c:v>8.9342299999999994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DFD-4A35-86EE-0435A50B7BDE}"/>
            </c:ext>
          </c:extLst>
        </c:ser>
        <c:ser>
          <c:idx val="1"/>
          <c:order val="1"/>
          <c:tx>
            <c:strRef>
              <c:f>Taul1!$A$194</c:f>
              <c:strCache>
                <c:ptCount val="1"/>
                <c:pt idx="0">
                  <c:v>Savon Yrittäjät, n=210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Taul1!$B$192:$E$192</c:f>
              <c:strCache>
                <c:ptCount val="4"/>
                <c:pt idx="0">
                  <c:v>Yleinen suhdannetilanne / taloustilanne</c:v>
                </c:pt>
                <c:pt idx="1">
                  <c:v>Työvoiman saatavuus</c:v>
                </c:pt>
                <c:pt idx="2">
                  <c:v>Kustannustaso</c:v>
                </c:pt>
                <c:pt idx="3">
                  <c:v>Kilpailutilanne</c:v>
                </c:pt>
              </c:strCache>
            </c:strRef>
          </c:cat>
          <c:val>
            <c:numRef>
              <c:f>Taul1!$B$194:$E$194</c:f>
              <c:numCache>
                <c:formatCode>General</c:formatCode>
                <c:ptCount val="4"/>
                <c:pt idx="0">
                  <c:v>31.955100000000002</c:v>
                </c:pt>
                <c:pt idx="1">
                  <c:v>16.859819999999999</c:v>
                </c:pt>
                <c:pt idx="2">
                  <c:v>17.229189999999999</c:v>
                </c:pt>
                <c:pt idx="3">
                  <c:v>5.8390899999999997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DFD-4A35-86EE-0435A50B7BDE}"/>
            </c:ext>
          </c:extLst>
        </c:ser>
        <c:ser>
          <c:idx val="2"/>
          <c:order val="2"/>
          <c:tx>
            <c:strRef>
              <c:f>Taul1!$A$195</c:f>
              <c:strCache>
                <c:ptCount val="1"/>
                <c:pt idx="0">
                  <c:v>Koillis-Savo, n=11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Taul1!$B$192:$E$192</c:f>
              <c:strCache>
                <c:ptCount val="4"/>
                <c:pt idx="0">
                  <c:v>Yleinen suhdannetilanne / taloustilanne</c:v>
                </c:pt>
                <c:pt idx="1">
                  <c:v>Työvoiman saatavuus</c:v>
                </c:pt>
                <c:pt idx="2">
                  <c:v>Kustannustaso</c:v>
                </c:pt>
                <c:pt idx="3">
                  <c:v>Kilpailutilanne</c:v>
                </c:pt>
              </c:strCache>
            </c:strRef>
          </c:cat>
          <c:val>
            <c:numRef>
              <c:f>Taul1!$B$195:$E$195</c:f>
              <c:numCache>
                <c:formatCode>General</c:formatCode>
                <c:ptCount val="4"/>
                <c:pt idx="0">
                  <c:v>5.2577999999999996</c:v>
                </c:pt>
                <c:pt idx="1">
                  <c:v>0</c:v>
                </c:pt>
                <c:pt idx="2">
                  <c:v>21.499569999999999</c:v>
                </c:pt>
                <c:pt idx="3">
                  <c:v>10.674770000000001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DFD-4A35-86EE-0435A50B7BDE}"/>
            </c:ext>
          </c:extLst>
        </c:ser>
        <c:ser>
          <c:idx val="3"/>
          <c:order val="3"/>
          <c:tx>
            <c:strRef>
              <c:f>Taul1!$A$196</c:f>
              <c:strCache>
                <c:ptCount val="1"/>
                <c:pt idx="0">
                  <c:v>Kuopion seutu, n=101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Taul1!$B$192:$E$192</c:f>
              <c:strCache>
                <c:ptCount val="4"/>
                <c:pt idx="0">
                  <c:v>Yleinen suhdannetilanne / taloustilanne</c:v>
                </c:pt>
                <c:pt idx="1">
                  <c:v>Työvoiman saatavuus</c:v>
                </c:pt>
                <c:pt idx="2">
                  <c:v>Kustannustaso</c:v>
                </c:pt>
                <c:pt idx="3">
                  <c:v>Kilpailutilanne</c:v>
                </c:pt>
              </c:strCache>
            </c:strRef>
          </c:cat>
          <c:val>
            <c:numRef>
              <c:f>Taul1!$B$196:$E$196</c:f>
              <c:numCache>
                <c:formatCode>General</c:formatCode>
                <c:ptCount val="4"/>
                <c:pt idx="0">
                  <c:v>37.324150000000003</c:v>
                </c:pt>
                <c:pt idx="1">
                  <c:v>12.85472</c:v>
                </c:pt>
                <c:pt idx="2">
                  <c:v>13.68829</c:v>
                </c:pt>
                <c:pt idx="3">
                  <c:v>2.9678599999999999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FD-4A35-86EE-0435A50B7BDE}"/>
            </c:ext>
          </c:extLst>
        </c:ser>
        <c:ser>
          <c:idx val="4"/>
          <c:order val="4"/>
          <c:tx>
            <c:strRef>
              <c:f>Taul1!$A$197</c:f>
              <c:strCache>
                <c:ptCount val="1"/>
                <c:pt idx="0">
                  <c:v>Sisä-Savo, n=23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Taul1!$B$192:$E$192</c:f>
              <c:strCache>
                <c:ptCount val="4"/>
                <c:pt idx="0">
                  <c:v>Yleinen suhdannetilanne / taloustilanne</c:v>
                </c:pt>
                <c:pt idx="1">
                  <c:v>Työvoiman saatavuus</c:v>
                </c:pt>
                <c:pt idx="2">
                  <c:v>Kustannustaso</c:v>
                </c:pt>
                <c:pt idx="3">
                  <c:v>Kilpailutilanne</c:v>
                </c:pt>
              </c:strCache>
            </c:strRef>
          </c:cat>
          <c:val>
            <c:numRef>
              <c:f>Taul1!$B$197:$E$197</c:f>
              <c:numCache>
                <c:formatCode>General</c:formatCode>
                <c:ptCount val="4"/>
                <c:pt idx="0">
                  <c:v>38.590820000000001</c:v>
                </c:pt>
                <c:pt idx="1">
                  <c:v>24.996580000000002</c:v>
                </c:pt>
                <c:pt idx="2">
                  <c:v>13.05128</c:v>
                </c:pt>
                <c:pt idx="3">
                  <c:v>3.2383099999999998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DFD-4A35-86EE-0435A50B7BDE}"/>
            </c:ext>
          </c:extLst>
        </c:ser>
        <c:ser>
          <c:idx val="5"/>
          <c:order val="5"/>
          <c:tx>
            <c:strRef>
              <c:f>Taul1!$A$198</c:f>
              <c:strCache>
                <c:ptCount val="1"/>
                <c:pt idx="0">
                  <c:v>Varkauden seutu, n=21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Taul1!$B$192:$E$192</c:f>
              <c:strCache>
                <c:ptCount val="4"/>
                <c:pt idx="0">
                  <c:v>Yleinen suhdannetilanne / taloustilanne</c:v>
                </c:pt>
                <c:pt idx="1">
                  <c:v>Työvoiman saatavuus</c:v>
                </c:pt>
                <c:pt idx="2">
                  <c:v>Kustannustaso</c:v>
                </c:pt>
                <c:pt idx="3">
                  <c:v>Kilpailutilanne</c:v>
                </c:pt>
              </c:strCache>
            </c:strRef>
          </c:cat>
          <c:val>
            <c:numRef>
              <c:f>Taul1!$B$198:$E$198</c:f>
              <c:numCache>
                <c:formatCode>General</c:formatCode>
                <c:ptCount val="4"/>
                <c:pt idx="0">
                  <c:v>21.28895</c:v>
                </c:pt>
                <c:pt idx="1">
                  <c:v>31.16901</c:v>
                </c:pt>
                <c:pt idx="2">
                  <c:v>29.565750000000001</c:v>
                </c:pt>
                <c:pt idx="3">
                  <c:v>3.0853100000000002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DFD-4A35-86EE-0435A50B7BDE}"/>
            </c:ext>
          </c:extLst>
        </c:ser>
        <c:ser>
          <c:idx val="6"/>
          <c:order val="6"/>
          <c:tx>
            <c:strRef>
              <c:f>Taul1!$A$199</c:f>
              <c:strCache>
                <c:ptCount val="1"/>
                <c:pt idx="0">
                  <c:v>Ylä-Savo, n=54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Taul1!$B$192:$E$192</c:f>
              <c:strCache>
                <c:ptCount val="4"/>
                <c:pt idx="0">
                  <c:v>Yleinen suhdannetilanne / taloustilanne</c:v>
                </c:pt>
                <c:pt idx="1">
                  <c:v>Työvoiman saatavuus</c:v>
                </c:pt>
                <c:pt idx="2">
                  <c:v>Kustannustaso</c:v>
                </c:pt>
                <c:pt idx="3">
                  <c:v>Kilpailutilanne</c:v>
                </c:pt>
              </c:strCache>
            </c:strRef>
          </c:cat>
          <c:val>
            <c:numRef>
              <c:f>Taul1!$B$199:$E$199</c:f>
              <c:numCache>
                <c:formatCode>General</c:formatCode>
                <c:ptCount val="4"/>
                <c:pt idx="0">
                  <c:v>31.0456</c:v>
                </c:pt>
                <c:pt idx="1">
                  <c:v>18.621580000000002</c:v>
                </c:pt>
                <c:pt idx="2">
                  <c:v>18.745850000000001</c:v>
                </c:pt>
                <c:pt idx="3">
                  <c:v>11.467750000000001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DFD-4A35-86EE-0435A50B7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9052288"/>
        <c:axId val="109053824"/>
      </c:barChart>
      <c:catAx>
        <c:axId val="109052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1200"/>
            </a:pPr>
            <a:endParaRPr lang="fi-FI"/>
          </a:p>
        </c:txPr>
        <c:crossAx val="109053824"/>
        <c:crosses val="autoZero"/>
        <c:auto val="1"/>
        <c:lblAlgn val="ctr"/>
        <c:lblOffset val="100"/>
        <c:noMultiLvlLbl val="0"/>
      </c:catAx>
      <c:valAx>
        <c:axId val="1090538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low"/>
        <c:crossAx val="109052288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4.9752016251557056E-2"/>
          <c:y val="0.84685123622952307"/>
          <c:w val="0.94309225732958246"/>
          <c:h val="0.1531487637704769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20920010184515E-2"/>
          <c:y val="3.317000016858053E-2"/>
          <c:w val="0.90579079989815481"/>
          <c:h val="0.66261099900110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Taul1!$A$193</c:f>
              <c:strCache>
                <c:ptCount val="1"/>
                <c:pt idx="0">
                  <c:v>KOKO MAA, n=4573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DFD-4A35-86EE-0435A50B7BD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DFD-4A35-86EE-0435A50B7BD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DFD-4A35-86EE-0435A50B7BD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DFD-4A35-86EE-0435A50B7BD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DFD-4A35-86EE-0435A50B7BD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DFD-4A35-86EE-0435A50B7BD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DFD-4A35-86EE-0435A50B7BD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Taul1!$F$192:$I$192</c:f>
              <c:strCache>
                <c:ptCount val="4"/>
                <c:pt idx="0">
                  <c:v>Rahoitus</c:v>
                </c:pt>
                <c:pt idx="1">
                  <c:v>Yritystoiminnan sääntely</c:v>
                </c:pt>
                <c:pt idx="2">
                  <c:v>Resurssitekijät (pl. työvoiman saatavuus)</c:v>
                </c:pt>
                <c:pt idx="3">
                  <c:v>Ei osaa sanoa</c:v>
                </c:pt>
              </c:strCache>
            </c:strRef>
          </c:cat>
          <c:val>
            <c:numRef>
              <c:f>Taul1!$F$193:$I$193</c:f>
              <c:numCache>
                <c:formatCode>General</c:formatCode>
                <c:ptCount val="4"/>
                <c:pt idx="0">
                  <c:v>6.9998699999999996</c:v>
                </c:pt>
                <c:pt idx="1">
                  <c:v>6.4880599999999999</c:v>
                </c:pt>
                <c:pt idx="2">
                  <c:v>4.51267</c:v>
                </c:pt>
                <c:pt idx="3">
                  <c:v>12.778639999999999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DFD-4A35-86EE-0435A50B7BDE}"/>
            </c:ext>
          </c:extLst>
        </c:ser>
        <c:ser>
          <c:idx val="1"/>
          <c:order val="1"/>
          <c:tx>
            <c:strRef>
              <c:f>Taul1!$A$194</c:f>
              <c:strCache>
                <c:ptCount val="1"/>
                <c:pt idx="0">
                  <c:v>Savon Yrittäjät, n=210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Taul1!$F$192:$I$192</c:f>
              <c:strCache>
                <c:ptCount val="4"/>
                <c:pt idx="0">
                  <c:v>Rahoitus</c:v>
                </c:pt>
                <c:pt idx="1">
                  <c:v>Yritystoiminnan sääntely</c:v>
                </c:pt>
                <c:pt idx="2">
                  <c:v>Resurssitekijät (pl. työvoiman saatavuus)</c:v>
                </c:pt>
                <c:pt idx="3">
                  <c:v>Ei osaa sanoa</c:v>
                </c:pt>
              </c:strCache>
            </c:strRef>
          </c:cat>
          <c:val>
            <c:numRef>
              <c:f>Taul1!$F$194:$I$194</c:f>
              <c:numCache>
                <c:formatCode>General</c:formatCode>
                <c:ptCount val="4"/>
                <c:pt idx="0">
                  <c:v>7.4199000000000002</c:v>
                </c:pt>
                <c:pt idx="1">
                  <c:v>5.0884600000000004</c:v>
                </c:pt>
                <c:pt idx="2">
                  <c:v>6.4329900000000002</c:v>
                </c:pt>
                <c:pt idx="3">
                  <c:v>9.1754499999999997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DFD-4A35-86EE-0435A50B7BDE}"/>
            </c:ext>
          </c:extLst>
        </c:ser>
        <c:ser>
          <c:idx val="2"/>
          <c:order val="2"/>
          <c:tx>
            <c:strRef>
              <c:f>Taul1!$A$195</c:f>
              <c:strCache>
                <c:ptCount val="1"/>
                <c:pt idx="0">
                  <c:v>Koillis-Savo, n=11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Taul1!$F$192:$I$192</c:f>
              <c:strCache>
                <c:ptCount val="4"/>
                <c:pt idx="0">
                  <c:v>Rahoitus</c:v>
                </c:pt>
                <c:pt idx="1">
                  <c:v>Yritystoiminnan sääntely</c:v>
                </c:pt>
                <c:pt idx="2">
                  <c:v>Resurssitekijät (pl. työvoiman saatavuus)</c:v>
                </c:pt>
                <c:pt idx="3">
                  <c:v>Ei osaa sanoa</c:v>
                </c:pt>
              </c:strCache>
            </c:strRef>
          </c:cat>
          <c:val>
            <c:numRef>
              <c:f>Taul1!$F$195:$I$195</c:f>
              <c:numCache>
                <c:formatCode>General</c:formatCode>
                <c:ptCount val="4"/>
                <c:pt idx="0">
                  <c:v>15.38706</c:v>
                </c:pt>
                <c:pt idx="1">
                  <c:v>18.059840000000001</c:v>
                </c:pt>
                <c:pt idx="2">
                  <c:v>18.605350000000001</c:v>
                </c:pt>
                <c:pt idx="3">
                  <c:v>10.515599999999999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DFD-4A35-86EE-0435A50B7BDE}"/>
            </c:ext>
          </c:extLst>
        </c:ser>
        <c:ser>
          <c:idx val="3"/>
          <c:order val="3"/>
          <c:tx>
            <c:strRef>
              <c:f>Taul1!$A$196</c:f>
              <c:strCache>
                <c:ptCount val="1"/>
                <c:pt idx="0">
                  <c:v>Kuopion seutu, n=101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Taul1!$F$192:$I$192</c:f>
              <c:strCache>
                <c:ptCount val="4"/>
                <c:pt idx="0">
                  <c:v>Rahoitus</c:v>
                </c:pt>
                <c:pt idx="1">
                  <c:v>Yritystoiminnan sääntely</c:v>
                </c:pt>
                <c:pt idx="2">
                  <c:v>Resurssitekijät (pl. työvoiman saatavuus)</c:v>
                </c:pt>
                <c:pt idx="3">
                  <c:v>Ei osaa sanoa</c:v>
                </c:pt>
              </c:strCache>
            </c:strRef>
          </c:cat>
          <c:val>
            <c:numRef>
              <c:f>Taul1!$F$196:$I$196</c:f>
              <c:numCache>
                <c:formatCode>General</c:formatCode>
                <c:ptCount val="4"/>
                <c:pt idx="0">
                  <c:v>7.3233899999999998</c:v>
                </c:pt>
                <c:pt idx="1">
                  <c:v>4.8950500000000003</c:v>
                </c:pt>
                <c:pt idx="2">
                  <c:v>8.4396900000000006</c:v>
                </c:pt>
                <c:pt idx="3">
                  <c:v>12.50685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FD-4A35-86EE-0435A50B7BDE}"/>
            </c:ext>
          </c:extLst>
        </c:ser>
        <c:ser>
          <c:idx val="4"/>
          <c:order val="4"/>
          <c:tx>
            <c:strRef>
              <c:f>Taul1!$A$197</c:f>
              <c:strCache>
                <c:ptCount val="1"/>
                <c:pt idx="0">
                  <c:v>Sisä-Savo, n=23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Taul1!$F$192:$I$192</c:f>
              <c:strCache>
                <c:ptCount val="4"/>
                <c:pt idx="0">
                  <c:v>Rahoitus</c:v>
                </c:pt>
                <c:pt idx="1">
                  <c:v>Yritystoiminnan sääntely</c:v>
                </c:pt>
                <c:pt idx="2">
                  <c:v>Resurssitekijät (pl. työvoiman saatavuus)</c:v>
                </c:pt>
                <c:pt idx="3">
                  <c:v>Ei osaa sanoa</c:v>
                </c:pt>
              </c:strCache>
            </c:strRef>
          </c:cat>
          <c:val>
            <c:numRef>
              <c:f>Taul1!$F$197:$I$197</c:f>
              <c:numCache>
                <c:formatCode>General</c:formatCode>
                <c:ptCount val="4"/>
                <c:pt idx="0">
                  <c:v>0</c:v>
                </c:pt>
                <c:pt idx="1">
                  <c:v>13.64639</c:v>
                </c:pt>
                <c:pt idx="2">
                  <c:v>3.2383099999999998</c:v>
                </c:pt>
                <c:pt idx="3">
                  <c:v>3.2383099999999998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DFD-4A35-86EE-0435A50B7BDE}"/>
            </c:ext>
          </c:extLst>
        </c:ser>
        <c:ser>
          <c:idx val="5"/>
          <c:order val="5"/>
          <c:tx>
            <c:strRef>
              <c:f>Taul1!$A$198</c:f>
              <c:strCache>
                <c:ptCount val="1"/>
                <c:pt idx="0">
                  <c:v>Varkauden seutu, n=21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Taul1!$F$192:$I$192</c:f>
              <c:strCache>
                <c:ptCount val="4"/>
                <c:pt idx="0">
                  <c:v>Rahoitus</c:v>
                </c:pt>
                <c:pt idx="1">
                  <c:v>Yritystoiminnan sääntely</c:v>
                </c:pt>
                <c:pt idx="2">
                  <c:v>Resurssitekijät (pl. työvoiman saatavuus)</c:v>
                </c:pt>
                <c:pt idx="3">
                  <c:v>Ei osaa sanoa</c:v>
                </c:pt>
              </c:strCache>
            </c:strRef>
          </c:cat>
          <c:val>
            <c:numRef>
              <c:f>Taul1!$F$198:$I$198</c:f>
              <c:numCache>
                <c:formatCode>General</c:formatCode>
                <c:ptCount val="4"/>
                <c:pt idx="0">
                  <c:v>13.91048</c:v>
                </c:pt>
                <c:pt idx="1">
                  <c:v>0</c:v>
                </c:pt>
                <c:pt idx="2">
                  <c:v>0</c:v>
                </c:pt>
                <c:pt idx="3">
                  <c:v>0.98050000000000004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DFD-4A35-86EE-0435A50B7BDE}"/>
            </c:ext>
          </c:extLst>
        </c:ser>
        <c:ser>
          <c:idx val="6"/>
          <c:order val="6"/>
          <c:tx>
            <c:strRef>
              <c:f>Taul1!$A$199</c:f>
              <c:strCache>
                <c:ptCount val="1"/>
                <c:pt idx="0">
                  <c:v>Ylä-Savo, n=54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Taul1!$F$192:$I$192</c:f>
              <c:strCache>
                <c:ptCount val="4"/>
                <c:pt idx="0">
                  <c:v>Rahoitus</c:v>
                </c:pt>
                <c:pt idx="1">
                  <c:v>Yritystoiminnan sääntely</c:v>
                </c:pt>
                <c:pt idx="2">
                  <c:v>Resurssitekijät (pl. työvoiman saatavuus)</c:v>
                </c:pt>
                <c:pt idx="3">
                  <c:v>Ei osaa sanoa</c:v>
                </c:pt>
              </c:strCache>
            </c:strRef>
          </c:cat>
          <c:val>
            <c:numRef>
              <c:f>Taul1!$F$199:$I$199</c:f>
              <c:numCache>
                <c:formatCode>General</c:formatCode>
                <c:ptCount val="4"/>
                <c:pt idx="0">
                  <c:v>5.9688600000000003</c:v>
                </c:pt>
                <c:pt idx="1">
                  <c:v>1.2115800000000001</c:v>
                </c:pt>
                <c:pt idx="2">
                  <c:v>4.0727000000000002</c:v>
                </c:pt>
                <c:pt idx="3">
                  <c:v>8.8660800000000002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DFD-4A35-86EE-0435A50B7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9052288"/>
        <c:axId val="109053824"/>
      </c:barChart>
      <c:catAx>
        <c:axId val="109052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1200"/>
            </a:pPr>
            <a:endParaRPr lang="fi-FI"/>
          </a:p>
        </c:txPr>
        <c:crossAx val="109053824"/>
        <c:crosses val="autoZero"/>
        <c:auto val="1"/>
        <c:lblAlgn val="ctr"/>
        <c:lblOffset val="100"/>
        <c:noMultiLvlLbl val="0"/>
      </c:catAx>
      <c:valAx>
        <c:axId val="1090538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low"/>
        <c:crossAx val="109052288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4.9752016251557056E-2"/>
          <c:y val="0.84685123622952307"/>
          <c:w val="0.94309225732958246"/>
          <c:h val="0.1531487637704769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20920010184515E-2"/>
          <c:y val="3.317000016858053E-2"/>
          <c:w val="0.90579079989815481"/>
          <c:h val="0.66261099900110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Taul1!$A$213</c:f>
              <c:strCache>
                <c:ptCount val="1"/>
                <c:pt idx="0">
                  <c:v>KOKO MAA, n=4573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DFD-4A35-86EE-0435A50B7BD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DFD-4A35-86EE-0435A50B7BD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DFD-4A35-86EE-0435A50B7BD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DFD-4A35-86EE-0435A50B7BD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DFD-4A35-86EE-0435A50B7BD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DFD-4A35-86EE-0435A50B7BD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DFD-4A35-86EE-0435A50B7BD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Taul1!$B$212:$E$212</c:f>
              <c:strCache>
                <c:ptCount val="4"/>
                <c:pt idx="0">
                  <c:v>Yrityksen omat Internet-kotisivut</c:v>
                </c:pt>
                <c:pt idx="1">
                  <c:v>Sosiaalinen media (esim. Facebook, Linkedin)</c:v>
                </c:pt>
                <c:pt idx="2">
                  <c:v>Pilvipalvelut  (verkkopalveluina Internetissä)</c:v>
                </c:pt>
                <c:pt idx="3">
                  <c:v>Yrityksenne ostot verkossa (tuotteet ja palvelut)</c:v>
                </c:pt>
              </c:strCache>
            </c:strRef>
          </c:cat>
          <c:val>
            <c:numRef>
              <c:f>Taul1!$B$213:$E$213</c:f>
              <c:numCache>
                <c:formatCode>General</c:formatCode>
                <c:ptCount val="4"/>
                <c:pt idx="0">
                  <c:v>77.653199999999998</c:v>
                </c:pt>
                <c:pt idx="1">
                  <c:v>63.959359999999997</c:v>
                </c:pt>
                <c:pt idx="2">
                  <c:v>43.442430000000002</c:v>
                </c:pt>
                <c:pt idx="3">
                  <c:v>35.745310000000003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DFD-4A35-86EE-0435A50B7BDE}"/>
            </c:ext>
          </c:extLst>
        </c:ser>
        <c:ser>
          <c:idx val="1"/>
          <c:order val="1"/>
          <c:tx>
            <c:strRef>
              <c:f>Taul1!$A$214</c:f>
              <c:strCache>
                <c:ptCount val="1"/>
                <c:pt idx="0">
                  <c:v>Savon Yrittäjät, n=210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Taul1!$B$212:$E$212</c:f>
              <c:strCache>
                <c:ptCount val="4"/>
                <c:pt idx="0">
                  <c:v>Yrityksen omat Internet-kotisivut</c:v>
                </c:pt>
                <c:pt idx="1">
                  <c:v>Sosiaalinen media (esim. Facebook, Linkedin)</c:v>
                </c:pt>
                <c:pt idx="2">
                  <c:v>Pilvipalvelut  (verkkopalveluina Internetissä)</c:v>
                </c:pt>
                <c:pt idx="3">
                  <c:v>Yrityksenne ostot verkossa (tuotteet ja palvelut)</c:v>
                </c:pt>
              </c:strCache>
            </c:strRef>
          </c:cat>
          <c:val>
            <c:numRef>
              <c:f>Taul1!$B$214:$E$214</c:f>
              <c:numCache>
                <c:formatCode>General</c:formatCode>
                <c:ptCount val="4"/>
                <c:pt idx="0">
                  <c:v>76.131349999999998</c:v>
                </c:pt>
                <c:pt idx="1">
                  <c:v>66.145570000000006</c:v>
                </c:pt>
                <c:pt idx="2">
                  <c:v>43.483960000000003</c:v>
                </c:pt>
                <c:pt idx="3">
                  <c:v>33.812959999999997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DFD-4A35-86EE-0435A50B7BDE}"/>
            </c:ext>
          </c:extLst>
        </c:ser>
        <c:ser>
          <c:idx val="2"/>
          <c:order val="2"/>
          <c:tx>
            <c:strRef>
              <c:f>Taul1!$A$215</c:f>
              <c:strCache>
                <c:ptCount val="1"/>
                <c:pt idx="0">
                  <c:v>Koillis-Savo, n=11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Taul1!$B$212:$E$212</c:f>
              <c:strCache>
                <c:ptCount val="4"/>
                <c:pt idx="0">
                  <c:v>Yrityksen omat Internet-kotisivut</c:v>
                </c:pt>
                <c:pt idx="1">
                  <c:v>Sosiaalinen media (esim. Facebook, Linkedin)</c:v>
                </c:pt>
                <c:pt idx="2">
                  <c:v>Pilvipalvelut  (verkkopalveluina Internetissä)</c:v>
                </c:pt>
                <c:pt idx="3">
                  <c:v>Yrityksenne ostot verkossa (tuotteet ja palvelut)</c:v>
                </c:pt>
              </c:strCache>
            </c:strRef>
          </c:cat>
          <c:val>
            <c:numRef>
              <c:f>Taul1!$B$215:$E$215</c:f>
              <c:numCache>
                <c:formatCode>General</c:formatCode>
                <c:ptCount val="4"/>
                <c:pt idx="0">
                  <c:v>89.484399999999994</c:v>
                </c:pt>
                <c:pt idx="1">
                  <c:v>68.680369999999996</c:v>
                </c:pt>
                <c:pt idx="2">
                  <c:v>21.499569999999999</c:v>
                </c:pt>
                <c:pt idx="3">
                  <c:v>23.317640000000001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DFD-4A35-86EE-0435A50B7BDE}"/>
            </c:ext>
          </c:extLst>
        </c:ser>
        <c:ser>
          <c:idx val="3"/>
          <c:order val="3"/>
          <c:tx>
            <c:strRef>
              <c:f>Taul1!$A$216</c:f>
              <c:strCache>
                <c:ptCount val="1"/>
                <c:pt idx="0">
                  <c:v>Kuopion seutu, n=101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Taul1!$B$212:$E$212</c:f>
              <c:strCache>
                <c:ptCount val="4"/>
                <c:pt idx="0">
                  <c:v>Yrityksen omat Internet-kotisivut</c:v>
                </c:pt>
                <c:pt idx="1">
                  <c:v>Sosiaalinen media (esim. Facebook, Linkedin)</c:v>
                </c:pt>
                <c:pt idx="2">
                  <c:v>Pilvipalvelut  (verkkopalveluina Internetissä)</c:v>
                </c:pt>
                <c:pt idx="3">
                  <c:v>Yrityksenne ostot verkossa (tuotteet ja palvelut)</c:v>
                </c:pt>
              </c:strCache>
            </c:strRef>
          </c:cat>
          <c:val>
            <c:numRef>
              <c:f>Taul1!$B$216:$E$216</c:f>
              <c:numCache>
                <c:formatCode>General</c:formatCode>
                <c:ptCount val="4"/>
                <c:pt idx="0">
                  <c:v>80.098209999999995</c:v>
                </c:pt>
                <c:pt idx="1">
                  <c:v>62.908459999999998</c:v>
                </c:pt>
                <c:pt idx="2">
                  <c:v>45.719630000000002</c:v>
                </c:pt>
                <c:pt idx="3">
                  <c:v>32.569949999999999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FD-4A35-86EE-0435A50B7BDE}"/>
            </c:ext>
          </c:extLst>
        </c:ser>
        <c:ser>
          <c:idx val="4"/>
          <c:order val="4"/>
          <c:tx>
            <c:strRef>
              <c:f>Taul1!$A$217</c:f>
              <c:strCache>
                <c:ptCount val="1"/>
                <c:pt idx="0">
                  <c:v>Sisä-Savo, n=23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Taul1!$B$212:$E$212</c:f>
              <c:strCache>
                <c:ptCount val="4"/>
                <c:pt idx="0">
                  <c:v>Yrityksen omat Internet-kotisivut</c:v>
                </c:pt>
                <c:pt idx="1">
                  <c:v>Sosiaalinen media (esim. Facebook, Linkedin)</c:v>
                </c:pt>
                <c:pt idx="2">
                  <c:v>Pilvipalvelut  (verkkopalveluina Internetissä)</c:v>
                </c:pt>
                <c:pt idx="3">
                  <c:v>Yrityksenne ostot verkossa (tuotteet ja palvelut)</c:v>
                </c:pt>
              </c:strCache>
            </c:strRef>
          </c:cat>
          <c:val>
            <c:numRef>
              <c:f>Taul1!$B$217:$E$217</c:f>
              <c:numCache>
                <c:formatCode>General</c:formatCode>
                <c:ptCount val="4"/>
                <c:pt idx="0">
                  <c:v>63.489370000000001</c:v>
                </c:pt>
                <c:pt idx="1">
                  <c:v>56.914720000000003</c:v>
                </c:pt>
                <c:pt idx="2">
                  <c:v>47.199779999999997</c:v>
                </c:pt>
                <c:pt idx="3">
                  <c:v>42.186300000000003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DFD-4A35-86EE-0435A50B7BDE}"/>
            </c:ext>
          </c:extLst>
        </c:ser>
        <c:ser>
          <c:idx val="5"/>
          <c:order val="5"/>
          <c:tx>
            <c:strRef>
              <c:f>Taul1!$A$218</c:f>
              <c:strCache>
                <c:ptCount val="1"/>
                <c:pt idx="0">
                  <c:v>Varkauden seutu, n=21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Taul1!$B$212:$E$212</c:f>
              <c:strCache>
                <c:ptCount val="4"/>
                <c:pt idx="0">
                  <c:v>Yrityksen omat Internet-kotisivut</c:v>
                </c:pt>
                <c:pt idx="1">
                  <c:v>Sosiaalinen media (esim. Facebook, Linkedin)</c:v>
                </c:pt>
                <c:pt idx="2">
                  <c:v>Pilvipalvelut  (verkkopalveluina Internetissä)</c:v>
                </c:pt>
                <c:pt idx="3">
                  <c:v>Yrityksenne ostot verkossa (tuotteet ja palvelut)</c:v>
                </c:pt>
              </c:strCache>
            </c:strRef>
          </c:cat>
          <c:val>
            <c:numRef>
              <c:f>Taul1!$B$218:$E$218</c:f>
              <c:numCache>
                <c:formatCode>General</c:formatCode>
                <c:ptCount val="4"/>
                <c:pt idx="0">
                  <c:v>93.82938</c:v>
                </c:pt>
                <c:pt idx="1">
                  <c:v>80.304460000000006</c:v>
                </c:pt>
                <c:pt idx="2">
                  <c:v>40.002420000000001</c:v>
                </c:pt>
                <c:pt idx="3">
                  <c:v>35.177370000000003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DFD-4A35-86EE-0435A50B7BDE}"/>
            </c:ext>
          </c:extLst>
        </c:ser>
        <c:ser>
          <c:idx val="6"/>
          <c:order val="6"/>
          <c:tx>
            <c:strRef>
              <c:f>Taul1!$A$219</c:f>
              <c:strCache>
                <c:ptCount val="1"/>
                <c:pt idx="0">
                  <c:v>Ylä-Savo, n=54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Taul1!$B$212:$E$212</c:f>
              <c:strCache>
                <c:ptCount val="4"/>
                <c:pt idx="0">
                  <c:v>Yrityksen omat Internet-kotisivut</c:v>
                </c:pt>
                <c:pt idx="1">
                  <c:v>Sosiaalinen media (esim. Facebook, Linkedin)</c:v>
                </c:pt>
                <c:pt idx="2">
                  <c:v>Pilvipalvelut  (verkkopalveluina Internetissä)</c:v>
                </c:pt>
                <c:pt idx="3">
                  <c:v>Yrityksenne ostot verkossa (tuotteet ja palvelut)</c:v>
                </c:pt>
              </c:strCache>
            </c:strRef>
          </c:cat>
          <c:val>
            <c:numRef>
              <c:f>Taul1!$B$219:$E$219</c:f>
              <c:numCache>
                <c:formatCode>General</c:formatCode>
                <c:ptCount val="4"/>
                <c:pt idx="0">
                  <c:v>64.356700000000004</c:v>
                </c:pt>
                <c:pt idx="1">
                  <c:v>68.740960000000001</c:v>
                </c:pt>
                <c:pt idx="2">
                  <c:v>44.876139999999999</c:v>
                </c:pt>
                <c:pt idx="3">
                  <c:v>34.592619999999997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DFD-4A35-86EE-0435A50B7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9052288"/>
        <c:axId val="109053824"/>
      </c:barChart>
      <c:catAx>
        <c:axId val="109052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1200"/>
            </a:pPr>
            <a:endParaRPr lang="fi-FI"/>
          </a:p>
        </c:txPr>
        <c:crossAx val="109053824"/>
        <c:crosses val="autoZero"/>
        <c:auto val="1"/>
        <c:lblAlgn val="ctr"/>
        <c:lblOffset val="100"/>
        <c:noMultiLvlLbl val="0"/>
      </c:catAx>
      <c:valAx>
        <c:axId val="1090538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low"/>
        <c:crossAx val="109052288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4.9752016251557056E-2"/>
          <c:y val="0.84685123622952307"/>
          <c:w val="0.94309225732958246"/>
          <c:h val="0.1531487637704769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20920010184515E-2"/>
          <c:y val="3.317000016858053E-2"/>
          <c:w val="0.90579079989815481"/>
          <c:h val="0.66261099900110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Taul1!$A$213</c:f>
              <c:strCache>
                <c:ptCount val="1"/>
                <c:pt idx="0">
                  <c:v>KOKO MAA, n=4573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DFD-4A35-86EE-0435A50B7BD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DFD-4A35-86EE-0435A50B7BD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DFD-4A35-86EE-0435A50B7BD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DFD-4A35-86EE-0435A50B7BD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DFD-4A35-86EE-0435A50B7BD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DFD-4A35-86EE-0435A50B7BD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DFD-4A35-86EE-0435A50B7BD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Taul1!$F$212:$I$212</c:f>
              <c:strCache>
                <c:ptCount val="4"/>
                <c:pt idx="0">
                  <c:v>Verkkokauppa yrityksenne myynnissä (tuotteet ja palvelut)</c:v>
                </c:pt>
                <c:pt idx="1">
                  <c:v>Tekoälysovellukset ja ohjelmistorobotiikka (esim. sähköisen taloushallinnon sovelluksissa), robotiikka</c:v>
                </c:pt>
                <c:pt idx="2">
                  <c:v>Digitaalisten kanavien ja alustojen (esim. Uber, Wolt, AirBnB) käyttö palvelujen jakelussa ja markkinoinnissa</c:v>
                </c:pt>
                <c:pt idx="3">
                  <c:v>Big datan käyttö (esim. markkina-analyyseissä)</c:v>
                </c:pt>
              </c:strCache>
            </c:strRef>
          </c:cat>
          <c:val>
            <c:numRef>
              <c:f>Taul1!$F$213:$I$213</c:f>
              <c:numCache>
                <c:formatCode>General</c:formatCode>
                <c:ptCount val="4"/>
                <c:pt idx="0">
                  <c:v>18.250330000000002</c:v>
                </c:pt>
                <c:pt idx="1">
                  <c:v>11.11927</c:v>
                </c:pt>
                <c:pt idx="2">
                  <c:v>4.7832400000000002</c:v>
                </c:pt>
                <c:pt idx="3">
                  <c:v>2.3490500000000001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DFD-4A35-86EE-0435A50B7BDE}"/>
            </c:ext>
          </c:extLst>
        </c:ser>
        <c:ser>
          <c:idx val="1"/>
          <c:order val="1"/>
          <c:tx>
            <c:strRef>
              <c:f>Taul1!$A$214</c:f>
              <c:strCache>
                <c:ptCount val="1"/>
                <c:pt idx="0">
                  <c:v>Savon Yrittäjät, n=210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Taul1!$F$212:$I$212</c:f>
              <c:strCache>
                <c:ptCount val="4"/>
                <c:pt idx="0">
                  <c:v>Verkkokauppa yrityksenne myynnissä (tuotteet ja palvelut)</c:v>
                </c:pt>
                <c:pt idx="1">
                  <c:v>Tekoälysovellukset ja ohjelmistorobotiikka (esim. sähköisen taloushallinnon sovelluksissa), robotiikka</c:v>
                </c:pt>
                <c:pt idx="2">
                  <c:v>Digitaalisten kanavien ja alustojen (esim. Uber, Wolt, AirBnB) käyttö palvelujen jakelussa ja markkinoinnissa</c:v>
                </c:pt>
                <c:pt idx="3">
                  <c:v>Big datan käyttö (esim. markkina-analyyseissä)</c:v>
                </c:pt>
              </c:strCache>
            </c:strRef>
          </c:cat>
          <c:val>
            <c:numRef>
              <c:f>Taul1!$F$214:$I$214</c:f>
              <c:numCache>
                <c:formatCode>General</c:formatCode>
                <c:ptCount val="4"/>
                <c:pt idx="0">
                  <c:v>18.345549999999999</c:v>
                </c:pt>
                <c:pt idx="1">
                  <c:v>10.025790000000001</c:v>
                </c:pt>
                <c:pt idx="2">
                  <c:v>3.8761800000000002</c:v>
                </c:pt>
                <c:pt idx="3">
                  <c:v>1.6956199999999999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DFD-4A35-86EE-0435A50B7BDE}"/>
            </c:ext>
          </c:extLst>
        </c:ser>
        <c:ser>
          <c:idx val="2"/>
          <c:order val="2"/>
          <c:tx>
            <c:strRef>
              <c:f>Taul1!$A$215</c:f>
              <c:strCache>
                <c:ptCount val="1"/>
                <c:pt idx="0">
                  <c:v>Koillis-Savo, n=11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Taul1!$F$212:$I$212</c:f>
              <c:strCache>
                <c:ptCount val="4"/>
                <c:pt idx="0">
                  <c:v>Verkkokauppa yrityksenne myynnissä (tuotteet ja palvelut)</c:v>
                </c:pt>
                <c:pt idx="1">
                  <c:v>Tekoälysovellukset ja ohjelmistorobotiikka (esim. sähköisen taloushallinnon sovelluksissa), robotiikka</c:v>
                </c:pt>
                <c:pt idx="2">
                  <c:v>Digitaalisten kanavien ja alustojen (esim. Uber, Wolt, AirBnB) käyttö palvelujen jakelussa ja markkinoinnissa</c:v>
                </c:pt>
                <c:pt idx="3">
                  <c:v>Big datan käyttö (esim. markkina-analyyseissä)</c:v>
                </c:pt>
              </c:strCache>
            </c:strRef>
          </c:cat>
          <c:val>
            <c:numRef>
              <c:f>Taul1!$F$215:$I$215</c:f>
              <c:numCache>
                <c:formatCode>General</c:formatCode>
                <c:ptCount val="4"/>
                <c:pt idx="0">
                  <c:v>5.2577999999999996</c:v>
                </c:pt>
                <c:pt idx="1">
                  <c:v>0</c:v>
                </c:pt>
                <c:pt idx="2">
                  <c:v>5.2577999999999996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DFD-4A35-86EE-0435A50B7BDE}"/>
            </c:ext>
          </c:extLst>
        </c:ser>
        <c:ser>
          <c:idx val="3"/>
          <c:order val="3"/>
          <c:tx>
            <c:strRef>
              <c:f>Taul1!$A$216</c:f>
              <c:strCache>
                <c:ptCount val="1"/>
                <c:pt idx="0">
                  <c:v>Kuopion seutu, n=101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Taul1!$F$212:$I$212</c:f>
              <c:strCache>
                <c:ptCount val="4"/>
                <c:pt idx="0">
                  <c:v>Verkkokauppa yrityksenne myynnissä (tuotteet ja palvelut)</c:v>
                </c:pt>
                <c:pt idx="1">
                  <c:v>Tekoälysovellukset ja ohjelmistorobotiikka (esim. sähköisen taloushallinnon sovelluksissa), robotiikka</c:v>
                </c:pt>
                <c:pt idx="2">
                  <c:v>Digitaalisten kanavien ja alustojen (esim. Uber, Wolt, AirBnB) käyttö palvelujen jakelussa ja markkinoinnissa</c:v>
                </c:pt>
                <c:pt idx="3">
                  <c:v>Big datan käyttö (esim. markkina-analyyseissä)</c:v>
                </c:pt>
              </c:strCache>
            </c:strRef>
          </c:cat>
          <c:val>
            <c:numRef>
              <c:f>Taul1!$F$216:$I$216</c:f>
              <c:numCache>
                <c:formatCode>General</c:formatCode>
                <c:ptCount val="4"/>
                <c:pt idx="0">
                  <c:v>19.351710000000001</c:v>
                </c:pt>
                <c:pt idx="1">
                  <c:v>12.244249999999999</c:v>
                </c:pt>
                <c:pt idx="2">
                  <c:v>5.7263200000000003</c:v>
                </c:pt>
                <c:pt idx="3">
                  <c:v>1.5436799999999999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FD-4A35-86EE-0435A50B7BDE}"/>
            </c:ext>
          </c:extLst>
        </c:ser>
        <c:ser>
          <c:idx val="4"/>
          <c:order val="4"/>
          <c:tx>
            <c:strRef>
              <c:f>Taul1!$A$217</c:f>
              <c:strCache>
                <c:ptCount val="1"/>
                <c:pt idx="0">
                  <c:v>Sisä-Savo, n=23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Taul1!$F$212:$I$212</c:f>
              <c:strCache>
                <c:ptCount val="4"/>
                <c:pt idx="0">
                  <c:v>Verkkokauppa yrityksenne myynnissä (tuotteet ja palvelut)</c:v>
                </c:pt>
                <c:pt idx="1">
                  <c:v>Tekoälysovellukset ja ohjelmistorobotiikka (esim. sähköisen taloushallinnon sovelluksissa), robotiikka</c:v>
                </c:pt>
                <c:pt idx="2">
                  <c:v>Digitaalisten kanavien ja alustojen (esim. Uber, Wolt, AirBnB) käyttö palvelujen jakelussa ja markkinoinnissa</c:v>
                </c:pt>
                <c:pt idx="3">
                  <c:v>Big datan käyttö (esim. markkina-analyyseissä)</c:v>
                </c:pt>
              </c:strCache>
            </c:strRef>
          </c:cat>
          <c:val>
            <c:numRef>
              <c:f>Taul1!$F$217:$I$217</c:f>
              <c:numCache>
                <c:formatCode>General</c:formatCode>
                <c:ptCount val="4"/>
                <c:pt idx="0">
                  <c:v>21.272110000000001</c:v>
                </c:pt>
                <c:pt idx="1">
                  <c:v>17.599789999999999</c:v>
                </c:pt>
                <c:pt idx="2">
                  <c:v>6.1406400000000003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DFD-4A35-86EE-0435A50B7BDE}"/>
            </c:ext>
          </c:extLst>
        </c:ser>
        <c:ser>
          <c:idx val="5"/>
          <c:order val="5"/>
          <c:tx>
            <c:strRef>
              <c:f>Taul1!$A$218</c:f>
              <c:strCache>
                <c:ptCount val="1"/>
                <c:pt idx="0">
                  <c:v>Varkauden seutu, n=21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Taul1!$F$212:$I$212</c:f>
              <c:strCache>
                <c:ptCount val="4"/>
                <c:pt idx="0">
                  <c:v>Verkkokauppa yrityksenne myynnissä (tuotteet ja palvelut)</c:v>
                </c:pt>
                <c:pt idx="1">
                  <c:v>Tekoälysovellukset ja ohjelmistorobotiikka (esim. sähköisen taloushallinnon sovelluksissa), robotiikka</c:v>
                </c:pt>
                <c:pt idx="2">
                  <c:v>Digitaalisten kanavien ja alustojen (esim. Uber, Wolt, AirBnB) käyttö palvelujen jakelussa ja markkinoinnissa</c:v>
                </c:pt>
                <c:pt idx="3">
                  <c:v>Big datan käyttö (esim. markkina-analyyseissä)</c:v>
                </c:pt>
              </c:strCache>
            </c:strRef>
          </c:cat>
          <c:val>
            <c:numRef>
              <c:f>Taul1!$F$218:$I$218</c:f>
              <c:numCache>
                <c:formatCode>General</c:formatCode>
                <c:ptCount val="4"/>
                <c:pt idx="0">
                  <c:v>13.66203</c:v>
                </c:pt>
                <c:pt idx="1">
                  <c:v>3.0853100000000002</c:v>
                </c:pt>
                <c:pt idx="2">
                  <c:v>0</c:v>
                </c:pt>
                <c:pt idx="3">
                  <c:v>3.0853100000000002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DFD-4A35-86EE-0435A50B7BDE}"/>
            </c:ext>
          </c:extLst>
        </c:ser>
        <c:ser>
          <c:idx val="6"/>
          <c:order val="6"/>
          <c:tx>
            <c:strRef>
              <c:f>Taul1!$A$219</c:f>
              <c:strCache>
                <c:ptCount val="1"/>
                <c:pt idx="0">
                  <c:v>Ylä-Savo, n=54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Taul1!$F$212:$I$212</c:f>
              <c:strCache>
                <c:ptCount val="4"/>
                <c:pt idx="0">
                  <c:v>Verkkokauppa yrityksenne myynnissä (tuotteet ja palvelut)</c:v>
                </c:pt>
                <c:pt idx="1">
                  <c:v>Tekoälysovellukset ja ohjelmistorobotiikka (esim. sähköisen taloushallinnon sovelluksissa), robotiikka</c:v>
                </c:pt>
                <c:pt idx="2">
                  <c:v>Digitaalisten kanavien ja alustojen (esim. Uber, Wolt, AirBnB) käyttö palvelujen jakelussa ja markkinoinnissa</c:v>
                </c:pt>
                <c:pt idx="3">
                  <c:v>Big datan käyttö (esim. markkina-analyyseissä)</c:v>
                </c:pt>
              </c:strCache>
            </c:strRef>
          </c:cat>
          <c:val>
            <c:numRef>
              <c:f>Taul1!$F$219:$I$219</c:f>
              <c:numCache>
                <c:formatCode>General</c:formatCode>
                <c:ptCount val="4"/>
                <c:pt idx="0">
                  <c:v>20.462689999999998</c:v>
                </c:pt>
                <c:pt idx="1">
                  <c:v>8.6052300000000006</c:v>
                </c:pt>
                <c:pt idx="2">
                  <c:v>1.2115800000000001</c:v>
                </c:pt>
                <c:pt idx="3">
                  <c:v>2.4231600000000002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DFD-4A35-86EE-0435A50B7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9052288"/>
        <c:axId val="109053824"/>
      </c:barChart>
      <c:catAx>
        <c:axId val="109052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1000"/>
            </a:pPr>
            <a:endParaRPr lang="fi-FI"/>
          </a:p>
        </c:txPr>
        <c:crossAx val="109053824"/>
        <c:crosses val="autoZero"/>
        <c:auto val="1"/>
        <c:lblAlgn val="ctr"/>
        <c:lblOffset val="100"/>
        <c:noMultiLvlLbl val="0"/>
      </c:catAx>
      <c:valAx>
        <c:axId val="1090538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low"/>
        <c:crossAx val="109052288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4.9752016251557056E-2"/>
          <c:y val="0.84685123622952307"/>
          <c:w val="0.94309225732958246"/>
          <c:h val="0.1531487637704769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20920010184515E-2"/>
          <c:y val="3.317000016858053E-2"/>
          <c:w val="0.90579079989815481"/>
          <c:h val="0.66261099900110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Taul1!$A$233</c:f>
              <c:strCache>
                <c:ptCount val="1"/>
                <c:pt idx="0">
                  <c:v>KOKO MAA, n=4573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DFD-4A35-86EE-0435A50B7BD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DFD-4A35-86EE-0435A50B7BD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DFD-4A35-86EE-0435A50B7BD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DFD-4A35-86EE-0435A50B7BD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DFD-4A35-86EE-0435A50B7BD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DFD-4A35-86EE-0435A50B7BD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DFD-4A35-86EE-0435A50B7BD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Taul1!$B$232:$E$232</c:f>
              <c:strCache>
                <c:ptCount val="4"/>
                <c:pt idx="0">
                  <c:v>Yrityksen omat Internet-kotisivut</c:v>
                </c:pt>
                <c:pt idx="1">
                  <c:v>Sosiaalinen media (esim. Facebook, Linkedin)</c:v>
                </c:pt>
                <c:pt idx="2">
                  <c:v>Pilvipalvelut  (verkkopalveluina Internetissä)</c:v>
                </c:pt>
                <c:pt idx="3">
                  <c:v>Yrityksenne ostot verkossa (tuotteet ja palvelut)</c:v>
                </c:pt>
              </c:strCache>
            </c:strRef>
          </c:cat>
          <c:val>
            <c:numRef>
              <c:f>Taul1!$B$233:$E$233</c:f>
              <c:numCache>
                <c:formatCode>General</c:formatCode>
                <c:ptCount val="4"/>
                <c:pt idx="0">
                  <c:v>6.7283299999999997</c:v>
                </c:pt>
                <c:pt idx="1">
                  <c:v>5.8269799999999998</c:v>
                </c:pt>
                <c:pt idx="2">
                  <c:v>5.2065299999999999</c:v>
                </c:pt>
                <c:pt idx="3">
                  <c:v>4.4753400000000001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DFD-4A35-86EE-0435A50B7BDE}"/>
            </c:ext>
          </c:extLst>
        </c:ser>
        <c:ser>
          <c:idx val="1"/>
          <c:order val="1"/>
          <c:tx>
            <c:strRef>
              <c:f>Taul1!$A$234</c:f>
              <c:strCache>
                <c:ptCount val="1"/>
                <c:pt idx="0">
                  <c:v>Savon Yrittäjät, n=210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Taul1!$B$232:$E$232</c:f>
              <c:strCache>
                <c:ptCount val="4"/>
                <c:pt idx="0">
                  <c:v>Yrityksen omat Internet-kotisivut</c:v>
                </c:pt>
                <c:pt idx="1">
                  <c:v>Sosiaalinen media (esim. Facebook, Linkedin)</c:v>
                </c:pt>
                <c:pt idx="2">
                  <c:v>Pilvipalvelut  (verkkopalveluina Internetissä)</c:v>
                </c:pt>
                <c:pt idx="3">
                  <c:v>Yrityksenne ostot verkossa (tuotteet ja palvelut)</c:v>
                </c:pt>
              </c:strCache>
            </c:strRef>
          </c:cat>
          <c:val>
            <c:numRef>
              <c:f>Taul1!$B$234:$E$234</c:f>
              <c:numCache>
                <c:formatCode>General</c:formatCode>
                <c:ptCount val="4"/>
                <c:pt idx="0">
                  <c:v>5.1086999999999998</c:v>
                </c:pt>
                <c:pt idx="1">
                  <c:v>4.2619899999999999</c:v>
                </c:pt>
                <c:pt idx="2">
                  <c:v>3.36781</c:v>
                </c:pt>
                <c:pt idx="3">
                  <c:v>4.1501299999999999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DFD-4A35-86EE-0435A50B7BDE}"/>
            </c:ext>
          </c:extLst>
        </c:ser>
        <c:ser>
          <c:idx val="2"/>
          <c:order val="2"/>
          <c:tx>
            <c:strRef>
              <c:f>Taul1!$A$235</c:f>
              <c:strCache>
                <c:ptCount val="1"/>
                <c:pt idx="0">
                  <c:v>Koillis-Savo, n=11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Taul1!$B$232:$E$232</c:f>
              <c:strCache>
                <c:ptCount val="4"/>
                <c:pt idx="0">
                  <c:v>Yrityksen omat Internet-kotisivut</c:v>
                </c:pt>
                <c:pt idx="1">
                  <c:v>Sosiaalinen media (esim. Facebook, Linkedin)</c:v>
                </c:pt>
                <c:pt idx="2">
                  <c:v>Pilvipalvelut  (verkkopalveluina Internetissä)</c:v>
                </c:pt>
                <c:pt idx="3">
                  <c:v>Yrityksenne ostot verkossa (tuotteet ja palvelut)</c:v>
                </c:pt>
              </c:strCache>
            </c:strRef>
          </c:cat>
          <c:val>
            <c:numRef>
              <c:f>Taul1!$B$235:$E$235</c:f>
              <c:numCache>
                <c:formatCode>General</c:formatCode>
                <c:ptCount val="4"/>
                <c:pt idx="0">
                  <c:v>5.5670000000000002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DFD-4A35-86EE-0435A50B7BDE}"/>
            </c:ext>
          </c:extLst>
        </c:ser>
        <c:ser>
          <c:idx val="3"/>
          <c:order val="3"/>
          <c:tx>
            <c:strRef>
              <c:f>Taul1!$A$236</c:f>
              <c:strCache>
                <c:ptCount val="1"/>
                <c:pt idx="0">
                  <c:v>Kuopion seutu, n=101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Taul1!$B$232:$E$232</c:f>
              <c:strCache>
                <c:ptCount val="4"/>
                <c:pt idx="0">
                  <c:v>Yrityksen omat Internet-kotisivut</c:v>
                </c:pt>
                <c:pt idx="1">
                  <c:v>Sosiaalinen media (esim. Facebook, Linkedin)</c:v>
                </c:pt>
                <c:pt idx="2">
                  <c:v>Pilvipalvelut  (verkkopalveluina Internetissä)</c:v>
                </c:pt>
                <c:pt idx="3">
                  <c:v>Yrityksenne ostot verkossa (tuotteet ja palvelut)</c:v>
                </c:pt>
              </c:strCache>
            </c:strRef>
          </c:cat>
          <c:val>
            <c:numRef>
              <c:f>Taul1!$B$236:$E$236</c:f>
              <c:numCache>
                <c:formatCode>General</c:formatCode>
                <c:ptCount val="4"/>
                <c:pt idx="0">
                  <c:v>7.3355699999999997</c:v>
                </c:pt>
                <c:pt idx="1">
                  <c:v>4.9470700000000001</c:v>
                </c:pt>
                <c:pt idx="2">
                  <c:v>2.9903200000000001</c:v>
                </c:pt>
                <c:pt idx="3">
                  <c:v>0.74195999999999995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FD-4A35-86EE-0435A50B7BDE}"/>
            </c:ext>
          </c:extLst>
        </c:ser>
        <c:ser>
          <c:idx val="4"/>
          <c:order val="4"/>
          <c:tx>
            <c:strRef>
              <c:f>Taul1!$A$237</c:f>
              <c:strCache>
                <c:ptCount val="1"/>
                <c:pt idx="0">
                  <c:v>Sisä-Savo, n=23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Taul1!$B$232:$E$232</c:f>
              <c:strCache>
                <c:ptCount val="4"/>
                <c:pt idx="0">
                  <c:v>Yrityksen omat Internet-kotisivut</c:v>
                </c:pt>
                <c:pt idx="1">
                  <c:v>Sosiaalinen media (esim. Facebook, Linkedin)</c:v>
                </c:pt>
                <c:pt idx="2">
                  <c:v>Pilvipalvelut  (verkkopalveluina Internetissä)</c:v>
                </c:pt>
                <c:pt idx="3">
                  <c:v>Yrityksenne ostot verkossa (tuotteet ja palvelut)</c:v>
                </c:pt>
              </c:strCache>
            </c:strRef>
          </c:cat>
          <c:val>
            <c:numRef>
              <c:f>Taul1!$B$237:$E$237</c:f>
              <c:numCache>
                <c:formatCode>General</c:formatCode>
                <c:ptCount val="4"/>
                <c:pt idx="0">
                  <c:v>0</c:v>
                </c:pt>
                <c:pt idx="1">
                  <c:v>3.2383099999999998</c:v>
                </c:pt>
                <c:pt idx="2">
                  <c:v>13.14931</c:v>
                </c:pt>
                <c:pt idx="3">
                  <c:v>12.61726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DFD-4A35-86EE-0435A50B7BDE}"/>
            </c:ext>
          </c:extLst>
        </c:ser>
        <c:ser>
          <c:idx val="5"/>
          <c:order val="5"/>
          <c:tx>
            <c:strRef>
              <c:f>Taul1!$A$238</c:f>
              <c:strCache>
                <c:ptCount val="1"/>
                <c:pt idx="0">
                  <c:v>Varkauden seutu, n=21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Taul1!$B$232:$E$232</c:f>
              <c:strCache>
                <c:ptCount val="4"/>
                <c:pt idx="0">
                  <c:v>Yrityksen omat Internet-kotisivut</c:v>
                </c:pt>
                <c:pt idx="1">
                  <c:v>Sosiaalinen media (esim. Facebook, Linkedin)</c:v>
                </c:pt>
                <c:pt idx="2">
                  <c:v>Pilvipalvelut  (verkkopalveluina Internetissä)</c:v>
                </c:pt>
                <c:pt idx="3">
                  <c:v>Yrityksenne ostot verkossa (tuotteet ja palvelut)</c:v>
                </c:pt>
              </c:strCache>
            </c:strRef>
          </c:cat>
          <c:val>
            <c:numRef>
              <c:f>Taul1!$B$238:$E$238</c:f>
              <c:numCache>
                <c:formatCode>General</c:formatCode>
                <c:ptCount val="4"/>
                <c:pt idx="0">
                  <c:v>10.371219999999999</c:v>
                </c:pt>
                <c:pt idx="1">
                  <c:v>5.3715599999999997</c:v>
                </c:pt>
                <c:pt idx="2">
                  <c:v>0</c:v>
                </c:pt>
                <c:pt idx="3">
                  <c:v>3.0853100000000002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DFD-4A35-86EE-0435A50B7BDE}"/>
            </c:ext>
          </c:extLst>
        </c:ser>
        <c:ser>
          <c:idx val="6"/>
          <c:order val="6"/>
          <c:tx>
            <c:strRef>
              <c:f>Taul1!$A$239</c:f>
              <c:strCache>
                <c:ptCount val="1"/>
                <c:pt idx="0">
                  <c:v>Ylä-Savo, n=54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Taul1!$B$232:$E$232</c:f>
              <c:strCache>
                <c:ptCount val="4"/>
                <c:pt idx="0">
                  <c:v>Yrityksen omat Internet-kotisivut</c:v>
                </c:pt>
                <c:pt idx="1">
                  <c:v>Sosiaalinen media (esim. Facebook, Linkedin)</c:v>
                </c:pt>
                <c:pt idx="2">
                  <c:v>Pilvipalvelut  (verkkopalveluina Internetissä)</c:v>
                </c:pt>
                <c:pt idx="3">
                  <c:v>Yrityksenne ostot verkossa (tuotteet ja palvelut)</c:v>
                </c:pt>
              </c:strCache>
            </c:strRef>
          </c:cat>
          <c:val>
            <c:numRef>
              <c:f>Taul1!$B$239:$E$239</c:f>
              <c:numCache>
                <c:formatCode>General</c:formatCode>
                <c:ptCount val="4"/>
                <c:pt idx="0">
                  <c:v>1.2115800000000001</c:v>
                </c:pt>
                <c:pt idx="1">
                  <c:v>4.0727000000000002</c:v>
                </c:pt>
                <c:pt idx="2">
                  <c:v>2.4231600000000002</c:v>
                </c:pt>
                <c:pt idx="3">
                  <c:v>7.92204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DFD-4A35-86EE-0435A50B7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9052288"/>
        <c:axId val="109053824"/>
      </c:barChart>
      <c:catAx>
        <c:axId val="109052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1200"/>
            </a:pPr>
            <a:endParaRPr lang="fi-FI"/>
          </a:p>
        </c:txPr>
        <c:crossAx val="109053824"/>
        <c:crosses val="autoZero"/>
        <c:auto val="1"/>
        <c:lblAlgn val="ctr"/>
        <c:lblOffset val="100"/>
        <c:noMultiLvlLbl val="0"/>
      </c:catAx>
      <c:valAx>
        <c:axId val="1090538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low"/>
        <c:crossAx val="109052288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4.9752016251557056E-2"/>
          <c:y val="0.84685123622952307"/>
          <c:w val="0.94309225732958246"/>
          <c:h val="0.1531487637704769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20920010184515E-2"/>
          <c:y val="3.317000016858053E-2"/>
          <c:w val="0.90579079989815481"/>
          <c:h val="0.66261099900110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Taul1!$A$233</c:f>
              <c:strCache>
                <c:ptCount val="1"/>
                <c:pt idx="0">
                  <c:v>KOKO MAA, n=4573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DFD-4A35-86EE-0435A50B7BD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DFD-4A35-86EE-0435A50B7BD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DFD-4A35-86EE-0435A50B7BD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DFD-4A35-86EE-0435A50B7BD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DFD-4A35-86EE-0435A50B7BD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DFD-4A35-86EE-0435A50B7BD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DFD-4A35-86EE-0435A50B7BD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Taul1!$F$232:$I$232</c:f>
              <c:strCache>
                <c:ptCount val="4"/>
                <c:pt idx="0">
                  <c:v>Verkkokauppa yrityksenne myynnissä (tuotteet ja palvelut)</c:v>
                </c:pt>
                <c:pt idx="1">
                  <c:v>Tekoälysovellukset ja ohjelmistorobotiikka (esim. sähköisen taloushallinnon sovelluksissa), robotiikka</c:v>
                </c:pt>
                <c:pt idx="2">
                  <c:v>Digitaalisten kanavien ja alustojen (esim. Uber, Wolt, AirBnB) käyttö palvelujen jakelussa ja markkinoinnissa</c:v>
                </c:pt>
                <c:pt idx="3">
                  <c:v>Big datan käyttö (esim. markkina-analyyseissä)</c:v>
                </c:pt>
              </c:strCache>
            </c:strRef>
          </c:cat>
          <c:val>
            <c:numRef>
              <c:f>Taul1!$F$233:$I$233</c:f>
              <c:numCache>
                <c:formatCode>General</c:formatCode>
                <c:ptCount val="4"/>
                <c:pt idx="0">
                  <c:v>3.9961600000000002</c:v>
                </c:pt>
                <c:pt idx="1">
                  <c:v>3.9799500000000001</c:v>
                </c:pt>
                <c:pt idx="2">
                  <c:v>2.4979100000000001</c:v>
                </c:pt>
                <c:pt idx="3">
                  <c:v>1.8316300000000001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DFD-4A35-86EE-0435A50B7BDE}"/>
            </c:ext>
          </c:extLst>
        </c:ser>
        <c:ser>
          <c:idx val="1"/>
          <c:order val="1"/>
          <c:tx>
            <c:strRef>
              <c:f>Taul1!$A$234</c:f>
              <c:strCache>
                <c:ptCount val="1"/>
                <c:pt idx="0">
                  <c:v>Savon Yrittäjät, n=210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Taul1!$F$232:$I$232</c:f>
              <c:strCache>
                <c:ptCount val="4"/>
                <c:pt idx="0">
                  <c:v>Verkkokauppa yrityksenne myynnissä (tuotteet ja palvelut)</c:v>
                </c:pt>
                <c:pt idx="1">
                  <c:v>Tekoälysovellukset ja ohjelmistorobotiikka (esim. sähköisen taloushallinnon sovelluksissa), robotiikka</c:v>
                </c:pt>
                <c:pt idx="2">
                  <c:v>Digitaalisten kanavien ja alustojen (esim. Uber, Wolt, AirBnB) käyttö palvelujen jakelussa ja markkinoinnissa</c:v>
                </c:pt>
                <c:pt idx="3">
                  <c:v>Big datan käyttö (esim. markkina-analyyseissä)</c:v>
                </c:pt>
              </c:strCache>
            </c:strRef>
          </c:cat>
          <c:val>
            <c:numRef>
              <c:f>Taul1!$F$234:$I$234</c:f>
              <c:numCache>
                <c:formatCode>General</c:formatCode>
                <c:ptCount val="4"/>
                <c:pt idx="0">
                  <c:v>3.0852900000000001</c:v>
                </c:pt>
                <c:pt idx="1">
                  <c:v>3.63897</c:v>
                </c:pt>
                <c:pt idx="2">
                  <c:v>1.7743899999999999</c:v>
                </c:pt>
                <c:pt idx="3">
                  <c:v>1.63412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DFD-4A35-86EE-0435A50B7BDE}"/>
            </c:ext>
          </c:extLst>
        </c:ser>
        <c:ser>
          <c:idx val="2"/>
          <c:order val="2"/>
          <c:tx>
            <c:strRef>
              <c:f>Taul1!$A$235</c:f>
              <c:strCache>
                <c:ptCount val="1"/>
                <c:pt idx="0">
                  <c:v>Koillis-Savo, n=11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Taul1!$F$232:$I$232</c:f>
              <c:strCache>
                <c:ptCount val="4"/>
                <c:pt idx="0">
                  <c:v>Verkkokauppa yrityksenne myynnissä (tuotteet ja palvelut)</c:v>
                </c:pt>
                <c:pt idx="1">
                  <c:v>Tekoälysovellukset ja ohjelmistorobotiikka (esim. sähköisen taloushallinnon sovelluksissa), robotiikka</c:v>
                </c:pt>
                <c:pt idx="2">
                  <c:v>Digitaalisten kanavien ja alustojen (esim. Uber, Wolt, AirBnB) käyttö palvelujen jakelussa ja markkinoinnissa</c:v>
                </c:pt>
                <c:pt idx="3">
                  <c:v>Big datan käyttö (esim. markkina-analyyseissä)</c:v>
                </c:pt>
              </c:strCache>
            </c:strRef>
          </c:cat>
          <c:val>
            <c:numRef>
              <c:f>Taul1!$F$235:$I$235</c:f>
              <c:numCache>
                <c:formatCode>General</c:formatCode>
                <c:ptCount val="4"/>
                <c:pt idx="0">
                  <c:v>5.2577999999999996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DFD-4A35-86EE-0435A50B7BDE}"/>
            </c:ext>
          </c:extLst>
        </c:ser>
        <c:ser>
          <c:idx val="3"/>
          <c:order val="3"/>
          <c:tx>
            <c:strRef>
              <c:f>Taul1!$A$236</c:f>
              <c:strCache>
                <c:ptCount val="1"/>
                <c:pt idx="0">
                  <c:v>Kuopion seutu, n=101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Taul1!$F$232:$I$232</c:f>
              <c:strCache>
                <c:ptCount val="4"/>
                <c:pt idx="0">
                  <c:v>Verkkokauppa yrityksenne myynnissä (tuotteet ja palvelut)</c:v>
                </c:pt>
                <c:pt idx="1">
                  <c:v>Tekoälysovellukset ja ohjelmistorobotiikka (esim. sähköisen taloushallinnon sovelluksissa), robotiikka</c:v>
                </c:pt>
                <c:pt idx="2">
                  <c:v>Digitaalisten kanavien ja alustojen (esim. Uber, Wolt, AirBnB) käyttö palvelujen jakelussa ja markkinoinnissa</c:v>
                </c:pt>
                <c:pt idx="3">
                  <c:v>Big datan käyttö (esim. markkina-analyyseissä)</c:v>
                </c:pt>
              </c:strCache>
            </c:strRef>
          </c:cat>
          <c:val>
            <c:numRef>
              <c:f>Taul1!$F$236:$I$236</c:f>
              <c:numCache>
                <c:formatCode>General</c:formatCode>
                <c:ptCount val="4"/>
                <c:pt idx="0">
                  <c:v>2.1489099999999999</c:v>
                </c:pt>
                <c:pt idx="1">
                  <c:v>2.7148300000000001</c:v>
                </c:pt>
                <c:pt idx="2">
                  <c:v>2.2583099999999998</c:v>
                </c:pt>
                <c:pt idx="3">
                  <c:v>3.6328399999999998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FD-4A35-86EE-0435A50B7BDE}"/>
            </c:ext>
          </c:extLst>
        </c:ser>
        <c:ser>
          <c:idx val="4"/>
          <c:order val="4"/>
          <c:tx>
            <c:strRef>
              <c:f>Taul1!$A$237</c:f>
              <c:strCache>
                <c:ptCount val="1"/>
                <c:pt idx="0">
                  <c:v>Sisä-Savo, n=23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Taul1!$F$232:$I$232</c:f>
              <c:strCache>
                <c:ptCount val="4"/>
                <c:pt idx="0">
                  <c:v>Verkkokauppa yrityksenne myynnissä (tuotteet ja palvelut)</c:v>
                </c:pt>
                <c:pt idx="1">
                  <c:v>Tekoälysovellukset ja ohjelmistorobotiikka (esim. sähköisen taloushallinnon sovelluksissa), robotiikka</c:v>
                </c:pt>
                <c:pt idx="2">
                  <c:v>Digitaalisten kanavien ja alustojen (esim. Uber, Wolt, AirBnB) käyttö palvelujen jakelussa ja markkinoinnissa</c:v>
                </c:pt>
                <c:pt idx="3">
                  <c:v>Big datan käyttö (esim. markkina-analyyseissä)</c:v>
                </c:pt>
              </c:strCache>
            </c:strRef>
          </c:cat>
          <c:val>
            <c:numRef>
              <c:f>Taul1!$F$237:$I$237</c:f>
              <c:numCache>
                <c:formatCode>General</c:formatCode>
                <c:ptCount val="4"/>
                <c:pt idx="0">
                  <c:v>6.5746500000000001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DFD-4A35-86EE-0435A50B7BDE}"/>
            </c:ext>
          </c:extLst>
        </c:ser>
        <c:ser>
          <c:idx val="5"/>
          <c:order val="5"/>
          <c:tx>
            <c:strRef>
              <c:f>Taul1!$A$238</c:f>
              <c:strCache>
                <c:ptCount val="1"/>
                <c:pt idx="0">
                  <c:v>Varkauden seutu, n=21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Taul1!$F$232:$I$232</c:f>
              <c:strCache>
                <c:ptCount val="4"/>
                <c:pt idx="0">
                  <c:v>Verkkokauppa yrityksenne myynnissä (tuotteet ja palvelut)</c:v>
                </c:pt>
                <c:pt idx="1">
                  <c:v>Tekoälysovellukset ja ohjelmistorobotiikka (esim. sähköisen taloushallinnon sovelluksissa), robotiikka</c:v>
                </c:pt>
                <c:pt idx="2">
                  <c:v>Digitaalisten kanavien ja alustojen (esim. Uber, Wolt, AirBnB) käyttö palvelujen jakelussa ja markkinoinnissa</c:v>
                </c:pt>
                <c:pt idx="3">
                  <c:v>Big datan käyttö (esim. markkina-analyyseissä)</c:v>
                </c:pt>
              </c:strCache>
            </c:strRef>
          </c:cat>
          <c:val>
            <c:numRef>
              <c:f>Taul1!$F$238:$I$238</c:f>
              <c:numCache>
                <c:formatCode>General</c:formatCode>
                <c:ptCount val="4"/>
                <c:pt idx="0">
                  <c:v>0</c:v>
                </c:pt>
                <c:pt idx="1">
                  <c:v>19.265650000000001</c:v>
                </c:pt>
                <c:pt idx="2">
                  <c:v>3.7456999999999998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DFD-4A35-86EE-0435A50B7BDE}"/>
            </c:ext>
          </c:extLst>
        </c:ser>
        <c:ser>
          <c:idx val="6"/>
          <c:order val="6"/>
          <c:tx>
            <c:strRef>
              <c:f>Taul1!$A$239</c:f>
              <c:strCache>
                <c:ptCount val="1"/>
                <c:pt idx="0">
                  <c:v>Ylä-Savo, n=54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Taul1!$F$232:$I$232</c:f>
              <c:strCache>
                <c:ptCount val="4"/>
                <c:pt idx="0">
                  <c:v>Verkkokauppa yrityksenne myynnissä (tuotteet ja palvelut)</c:v>
                </c:pt>
                <c:pt idx="1">
                  <c:v>Tekoälysovellukset ja ohjelmistorobotiikka (esim. sähköisen taloushallinnon sovelluksissa), robotiikka</c:v>
                </c:pt>
                <c:pt idx="2">
                  <c:v>Digitaalisten kanavien ja alustojen (esim. Uber, Wolt, AirBnB) käyttö palvelujen jakelussa ja markkinoinnissa</c:v>
                </c:pt>
                <c:pt idx="3">
                  <c:v>Big datan käyttö (esim. markkina-analyyseissä)</c:v>
                </c:pt>
              </c:strCache>
            </c:strRef>
          </c:cat>
          <c:val>
            <c:numRef>
              <c:f>Taul1!$F$239:$I$239</c:f>
              <c:numCache>
                <c:formatCode>General</c:formatCode>
                <c:ptCount val="4"/>
                <c:pt idx="0">
                  <c:v>4.0197700000000003</c:v>
                </c:pt>
                <c:pt idx="1">
                  <c:v>1.2115800000000001</c:v>
                </c:pt>
                <c:pt idx="2">
                  <c:v>1.2828299999999999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DFD-4A35-86EE-0435A50B7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9052288"/>
        <c:axId val="109053824"/>
      </c:barChart>
      <c:catAx>
        <c:axId val="109052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1000"/>
            </a:pPr>
            <a:endParaRPr lang="fi-FI"/>
          </a:p>
        </c:txPr>
        <c:crossAx val="109053824"/>
        <c:crosses val="autoZero"/>
        <c:auto val="1"/>
        <c:lblAlgn val="ctr"/>
        <c:lblOffset val="100"/>
        <c:noMultiLvlLbl val="0"/>
      </c:catAx>
      <c:valAx>
        <c:axId val="1090538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low"/>
        <c:crossAx val="109052288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4.9752016251557056E-2"/>
          <c:y val="0.84685123622952307"/>
          <c:w val="0.94309225732958246"/>
          <c:h val="0.1531487637704769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5397541232673372"/>
          <c:y val="3.4174443580342925E-2"/>
          <c:w val="0.51607876236052241"/>
          <c:h val="0.8663414713180016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Taul1!$B$252</c:f>
              <c:strCache>
                <c:ptCount val="1"/>
                <c:pt idx="0">
                  <c:v>Myönteisesti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Taul1!$A$253:$A$259</c:f>
              <c:strCache>
                <c:ptCount val="7"/>
                <c:pt idx="0">
                  <c:v>KOKO MAA, n=4564</c:v>
                </c:pt>
                <c:pt idx="1">
                  <c:v>Savon Yrittäjät, n=209</c:v>
                </c:pt>
                <c:pt idx="2">
                  <c:v>Koillis-Savo, n=11</c:v>
                </c:pt>
                <c:pt idx="3">
                  <c:v>Kuopion seutu, n=101</c:v>
                </c:pt>
                <c:pt idx="4">
                  <c:v>Sisä-Savo, n=23</c:v>
                </c:pt>
                <c:pt idx="5">
                  <c:v>Varkauden seutu, n=20</c:v>
                </c:pt>
                <c:pt idx="6">
                  <c:v>Ylä-Savo, n=54</c:v>
                </c:pt>
              </c:strCache>
            </c:strRef>
          </c:cat>
          <c:val>
            <c:numRef>
              <c:f>Taul1!$B$253:$B$259</c:f>
              <c:numCache>
                <c:formatCode>General</c:formatCode>
                <c:ptCount val="7"/>
                <c:pt idx="0">
                  <c:v>3.4512700000000001</c:v>
                </c:pt>
                <c:pt idx="1">
                  <c:v>3.8322799999999999</c:v>
                </c:pt>
                <c:pt idx="2">
                  <c:v>0</c:v>
                </c:pt>
                <c:pt idx="3">
                  <c:v>5.5761500000000002</c:v>
                </c:pt>
                <c:pt idx="4">
                  <c:v>12.715299999999999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7-49B3-BE25-87336E3DEF35}"/>
            </c:ext>
          </c:extLst>
        </c:ser>
        <c:ser>
          <c:idx val="1"/>
          <c:order val="1"/>
          <c:tx>
            <c:strRef>
              <c:f>Taul1!$C$252</c:f>
              <c:strCache>
                <c:ptCount val="1"/>
                <c:pt idx="0">
                  <c:v>Ei vaikutusta</c:v>
                </c:pt>
              </c:strCache>
            </c:strRef>
          </c:tx>
          <c:spPr>
            <a:solidFill>
              <a:srgbClr val="91919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Taul1!$A$253:$A$259</c:f>
              <c:strCache>
                <c:ptCount val="7"/>
                <c:pt idx="0">
                  <c:v>KOKO MAA, n=4564</c:v>
                </c:pt>
                <c:pt idx="1">
                  <c:v>Savon Yrittäjät, n=209</c:v>
                </c:pt>
                <c:pt idx="2">
                  <c:v>Koillis-Savo, n=11</c:v>
                </c:pt>
                <c:pt idx="3">
                  <c:v>Kuopion seutu, n=101</c:v>
                </c:pt>
                <c:pt idx="4">
                  <c:v>Sisä-Savo, n=23</c:v>
                </c:pt>
                <c:pt idx="5">
                  <c:v>Varkauden seutu, n=20</c:v>
                </c:pt>
                <c:pt idx="6">
                  <c:v>Ylä-Savo, n=54</c:v>
                </c:pt>
              </c:strCache>
            </c:strRef>
          </c:cat>
          <c:val>
            <c:numRef>
              <c:f>Taul1!$C$253:$C$259</c:f>
              <c:numCache>
                <c:formatCode>General</c:formatCode>
                <c:ptCount val="7"/>
                <c:pt idx="0">
                  <c:v>48.939070000000001</c:v>
                </c:pt>
                <c:pt idx="1">
                  <c:v>54.37435</c:v>
                </c:pt>
                <c:pt idx="2">
                  <c:v>63.11336</c:v>
                </c:pt>
                <c:pt idx="3">
                  <c:v>59.457970000000003</c:v>
                </c:pt>
                <c:pt idx="4">
                  <c:v>42.553240000000002</c:v>
                </c:pt>
                <c:pt idx="5">
                  <c:v>72.668639999999996</c:v>
                </c:pt>
                <c:pt idx="6">
                  <c:v>41.532739999999997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7-49B3-BE25-87336E3DEF35}"/>
            </c:ext>
          </c:extLst>
        </c:ser>
        <c:ser>
          <c:idx val="2"/>
          <c:order val="2"/>
          <c:tx>
            <c:strRef>
              <c:f>Taul1!$D$252</c:f>
              <c:strCache>
                <c:ptCount val="1"/>
                <c:pt idx="0">
                  <c:v>Kielteisesti</c:v>
                </c:pt>
              </c:strCache>
            </c:strRef>
          </c:tx>
          <c:spPr>
            <a:solidFill>
              <a:srgbClr val="E9573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Taul1!$A$253:$A$259</c:f>
              <c:strCache>
                <c:ptCount val="7"/>
                <c:pt idx="0">
                  <c:v>KOKO MAA, n=4564</c:v>
                </c:pt>
                <c:pt idx="1">
                  <c:v>Savon Yrittäjät, n=209</c:v>
                </c:pt>
                <c:pt idx="2">
                  <c:v>Koillis-Savo, n=11</c:v>
                </c:pt>
                <c:pt idx="3">
                  <c:v>Kuopion seutu, n=101</c:v>
                </c:pt>
                <c:pt idx="4">
                  <c:v>Sisä-Savo, n=23</c:v>
                </c:pt>
                <c:pt idx="5">
                  <c:v>Varkauden seutu, n=20</c:v>
                </c:pt>
                <c:pt idx="6">
                  <c:v>Ylä-Savo, n=54</c:v>
                </c:pt>
              </c:strCache>
            </c:strRef>
          </c:cat>
          <c:val>
            <c:numRef>
              <c:f>Taul1!$D$253:$D$259</c:f>
              <c:numCache>
                <c:formatCode>General</c:formatCode>
                <c:ptCount val="7"/>
                <c:pt idx="0">
                  <c:v>47.609659999999998</c:v>
                </c:pt>
                <c:pt idx="1">
                  <c:v>41.793370000000003</c:v>
                </c:pt>
                <c:pt idx="2">
                  <c:v>36.88664</c:v>
                </c:pt>
                <c:pt idx="3">
                  <c:v>34.965870000000002</c:v>
                </c:pt>
                <c:pt idx="4">
                  <c:v>44.731459999999998</c:v>
                </c:pt>
                <c:pt idx="5">
                  <c:v>27.33136</c:v>
                </c:pt>
                <c:pt idx="6">
                  <c:v>58.467260000000003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7-49B3-BE25-87336E3DEF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4823296"/>
        <c:axId val="4841472"/>
      </c:barChart>
      <c:catAx>
        <c:axId val="4823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4841472"/>
        <c:crosses val="autoZero"/>
        <c:auto val="1"/>
        <c:lblAlgn val="ctr"/>
        <c:lblOffset val="100"/>
        <c:tickLblSkip val="1"/>
        <c:noMultiLvlLbl val="0"/>
      </c:catAx>
      <c:valAx>
        <c:axId val="4841472"/>
        <c:scaling>
          <c:orientation val="minMax"/>
          <c:max val="100"/>
          <c:min val="0"/>
        </c:scaling>
        <c:delete val="1"/>
        <c:axPos val="t"/>
        <c:majorGridlines/>
        <c:numFmt formatCode="#,##0" sourceLinked="0"/>
        <c:majorTickMark val="none"/>
        <c:minorTickMark val="none"/>
        <c:tickLblPos val="high"/>
        <c:crossAx val="4823296"/>
        <c:crosses val="autoZero"/>
        <c:crossBetween val="between"/>
        <c:majorUnit val="10"/>
        <c:minorUnit val="1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7.0145308881599108E-3"/>
          <c:y val="0.9307541629084527"/>
          <c:w val="0.96262248621311775"/>
          <c:h val="6.924583709154726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20920010184515E-2"/>
          <c:y val="3.317000016858053E-2"/>
          <c:w val="0.90579079989815481"/>
          <c:h val="0.565587968111773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Taul1!$A$273</c:f>
              <c:strCache>
                <c:ptCount val="1"/>
                <c:pt idx="0">
                  <c:v>KOKO MAA, n=2007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DFD-4A35-86EE-0435A50B7BD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DFD-4A35-86EE-0435A50B7BD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DFD-4A35-86EE-0435A50B7BD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DFD-4A35-86EE-0435A50B7BD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DFD-4A35-86EE-0435A50B7BD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DFD-4A35-86EE-0435A50B7BD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DFD-4A35-86EE-0435A50B7BD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Taul1!$B$272:$E$272</c:f>
              <c:strCache>
                <c:ptCount val="4"/>
                <c:pt idx="0">
                  <c:v>Kysyntä markkinoilla on heikentynyt</c:v>
                </c:pt>
                <c:pt idx="1">
                  <c:v>Yleinen epävarmuus on vähentänyt investointeja tai investointiaikeita</c:v>
                </c:pt>
                <c:pt idx="2">
                  <c:v>Tuotantokustannuksiin</c:v>
                </c:pt>
                <c:pt idx="3">
                  <c:v>Tuotantoketjuihin</c:v>
                </c:pt>
              </c:strCache>
            </c:strRef>
          </c:cat>
          <c:val>
            <c:numRef>
              <c:f>Taul1!$B$273:$E$273</c:f>
              <c:numCache>
                <c:formatCode>General</c:formatCode>
                <c:ptCount val="4"/>
                <c:pt idx="0">
                  <c:v>66.018720000000002</c:v>
                </c:pt>
                <c:pt idx="1">
                  <c:v>55.328560000000003</c:v>
                </c:pt>
                <c:pt idx="2">
                  <c:v>50.069699999999997</c:v>
                </c:pt>
                <c:pt idx="3">
                  <c:v>19.254460000000002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DFD-4A35-86EE-0435A50B7BDE}"/>
            </c:ext>
          </c:extLst>
        </c:ser>
        <c:ser>
          <c:idx val="1"/>
          <c:order val="1"/>
          <c:tx>
            <c:strRef>
              <c:f>Taul1!$A$274</c:f>
              <c:strCache>
                <c:ptCount val="1"/>
                <c:pt idx="0">
                  <c:v>Savon Yrittäjät, n=83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Taul1!$B$272:$E$272</c:f>
              <c:strCache>
                <c:ptCount val="4"/>
                <c:pt idx="0">
                  <c:v>Kysyntä markkinoilla on heikentynyt</c:v>
                </c:pt>
                <c:pt idx="1">
                  <c:v>Yleinen epävarmuus on vähentänyt investointeja tai investointiaikeita</c:v>
                </c:pt>
                <c:pt idx="2">
                  <c:v>Tuotantokustannuksiin</c:v>
                </c:pt>
                <c:pt idx="3">
                  <c:v>Tuotantoketjuihin</c:v>
                </c:pt>
              </c:strCache>
            </c:strRef>
          </c:cat>
          <c:val>
            <c:numRef>
              <c:f>Taul1!$B$274:$E$274</c:f>
              <c:numCache>
                <c:formatCode>General</c:formatCode>
                <c:ptCount val="4"/>
                <c:pt idx="0">
                  <c:v>64.267420000000001</c:v>
                </c:pt>
                <c:pt idx="1">
                  <c:v>65.712249999999997</c:v>
                </c:pt>
                <c:pt idx="2">
                  <c:v>60.33305</c:v>
                </c:pt>
                <c:pt idx="3">
                  <c:v>16.57864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DFD-4A35-86EE-0435A50B7BDE}"/>
            </c:ext>
          </c:extLst>
        </c:ser>
        <c:ser>
          <c:idx val="2"/>
          <c:order val="2"/>
          <c:tx>
            <c:strRef>
              <c:f>Taul1!$A$275</c:f>
              <c:strCache>
                <c:ptCount val="1"/>
                <c:pt idx="0">
                  <c:v>Koillis-Savo, n=4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Taul1!$B$272:$E$272</c:f>
              <c:strCache>
                <c:ptCount val="4"/>
                <c:pt idx="0">
                  <c:v>Kysyntä markkinoilla on heikentynyt</c:v>
                </c:pt>
                <c:pt idx="1">
                  <c:v>Yleinen epävarmuus on vähentänyt investointeja tai investointiaikeita</c:v>
                </c:pt>
                <c:pt idx="2">
                  <c:v>Tuotantokustannuksiin</c:v>
                </c:pt>
                <c:pt idx="3">
                  <c:v>Tuotantoketjuihin</c:v>
                </c:pt>
              </c:strCache>
            </c:strRef>
          </c:cat>
          <c:val>
            <c:numRef>
              <c:f>Taul1!$B$275:$E$275</c:f>
              <c:numCache>
                <c:formatCode>General</c:formatCode>
                <c:ptCount val="4"/>
                <c:pt idx="0">
                  <c:v>43.193339999999999</c:v>
                </c:pt>
                <c:pt idx="1">
                  <c:v>85.746049999999997</c:v>
                </c:pt>
                <c:pt idx="2">
                  <c:v>55.968409999999999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DFD-4A35-86EE-0435A50B7BDE}"/>
            </c:ext>
          </c:extLst>
        </c:ser>
        <c:ser>
          <c:idx val="3"/>
          <c:order val="3"/>
          <c:tx>
            <c:strRef>
              <c:f>Taul1!$A$276</c:f>
              <c:strCache>
                <c:ptCount val="1"/>
                <c:pt idx="0">
                  <c:v>Kuopion seutu, n=36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Taul1!$B$272:$E$272</c:f>
              <c:strCache>
                <c:ptCount val="4"/>
                <c:pt idx="0">
                  <c:v>Kysyntä markkinoilla on heikentynyt</c:v>
                </c:pt>
                <c:pt idx="1">
                  <c:v>Yleinen epävarmuus on vähentänyt investointeja tai investointiaikeita</c:v>
                </c:pt>
                <c:pt idx="2">
                  <c:v>Tuotantokustannuksiin</c:v>
                </c:pt>
                <c:pt idx="3">
                  <c:v>Tuotantoketjuihin</c:v>
                </c:pt>
              </c:strCache>
            </c:strRef>
          </c:cat>
          <c:val>
            <c:numRef>
              <c:f>Taul1!$B$276:$E$276</c:f>
              <c:numCache>
                <c:formatCode>General</c:formatCode>
                <c:ptCount val="4"/>
                <c:pt idx="0">
                  <c:v>75.798190000000005</c:v>
                </c:pt>
                <c:pt idx="1">
                  <c:v>48.633119999999998</c:v>
                </c:pt>
                <c:pt idx="2">
                  <c:v>50.931319999999999</c:v>
                </c:pt>
                <c:pt idx="3">
                  <c:v>14.645949999999999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FD-4A35-86EE-0435A50B7BDE}"/>
            </c:ext>
          </c:extLst>
        </c:ser>
        <c:ser>
          <c:idx val="4"/>
          <c:order val="4"/>
          <c:tx>
            <c:strRef>
              <c:f>Taul1!$A$277</c:f>
              <c:strCache>
                <c:ptCount val="1"/>
                <c:pt idx="0">
                  <c:v>Sisä-Savo, n=10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Taul1!$B$272:$E$272</c:f>
              <c:strCache>
                <c:ptCount val="4"/>
                <c:pt idx="0">
                  <c:v>Kysyntä markkinoilla on heikentynyt</c:v>
                </c:pt>
                <c:pt idx="1">
                  <c:v>Yleinen epävarmuus on vähentänyt investointeja tai investointiaikeita</c:v>
                </c:pt>
                <c:pt idx="2">
                  <c:v>Tuotantokustannuksiin</c:v>
                </c:pt>
                <c:pt idx="3">
                  <c:v>Tuotantoketjuihin</c:v>
                </c:pt>
              </c:strCache>
            </c:strRef>
          </c:cat>
          <c:val>
            <c:numRef>
              <c:f>Taul1!$B$277:$E$277</c:f>
              <c:numCache>
                <c:formatCode>General</c:formatCode>
                <c:ptCount val="4"/>
                <c:pt idx="0">
                  <c:v>62.253189999999996</c:v>
                </c:pt>
                <c:pt idx="1">
                  <c:v>67.894019999999998</c:v>
                </c:pt>
                <c:pt idx="2">
                  <c:v>64.842240000000004</c:v>
                </c:pt>
                <c:pt idx="3">
                  <c:v>20.96724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DFD-4A35-86EE-0435A50B7BDE}"/>
            </c:ext>
          </c:extLst>
        </c:ser>
        <c:ser>
          <c:idx val="5"/>
          <c:order val="5"/>
          <c:tx>
            <c:strRef>
              <c:f>Taul1!$A$278</c:f>
              <c:strCache>
                <c:ptCount val="1"/>
                <c:pt idx="0">
                  <c:v>Varkauden seutu, n=6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Taul1!$B$272:$E$272</c:f>
              <c:strCache>
                <c:ptCount val="4"/>
                <c:pt idx="0">
                  <c:v>Kysyntä markkinoilla on heikentynyt</c:v>
                </c:pt>
                <c:pt idx="1">
                  <c:v>Yleinen epävarmuus on vähentänyt investointeja tai investointiaikeita</c:v>
                </c:pt>
                <c:pt idx="2">
                  <c:v>Tuotantokustannuksiin</c:v>
                </c:pt>
                <c:pt idx="3">
                  <c:v>Tuotantoketjuihin</c:v>
                </c:pt>
              </c:strCache>
            </c:strRef>
          </c:cat>
          <c:val>
            <c:numRef>
              <c:f>Taul1!$B$278:$E$278</c:f>
              <c:numCache>
                <c:formatCode>General</c:formatCode>
                <c:ptCount val="4"/>
                <c:pt idx="0">
                  <c:v>36.302259999999997</c:v>
                </c:pt>
                <c:pt idx="1">
                  <c:v>100</c:v>
                </c:pt>
                <c:pt idx="2">
                  <c:v>61.553150000000002</c:v>
                </c:pt>
                <c:pt idx="3">
                  <c:v>14.16761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DFD-4A35-86EE-0435A50B7BDE}"/>
            </c:ext>
          </c:extLst>
        </c:ser>
        <c:ser>
          <c:idx val="6"/>
          <c:order val="6"/>
          <c:tx>
            <c:strRef>
              <c:f>Taul1!$A$279</c:f>
              <c:strCache>
                <c:ptCount val="1"/>
                <c:pt idx="0">
                  <c:v>Ylä-Savo, n=27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Taul1!$B$272:$E$272</c:f>
              <c:strCache>
                <c:ptCount val="4"/>
                <c:pt idx="0">
                  <c:v>Kysyntä markkinoilla on heikentynyt</c:v>
                </c:pt>
                <c:pt idx="1">
                  <c:v>Yleinen epävarmuus on vähentänyt investointeja tai investointiaikeita</c:v>
                </c:pt>
                <c:pt idx="2">
                  <c:v>Tuotantokustannuksiin</c:v>
                </c:pt>
                <c:pt idx="3">
                  <c:v>Tuotantoketjuihin</c:v>
                </c:pt>
              </c:strCache>
            </c:strRef>
          </c:cat>
          <c:val>
            <c:numRef>
              <c:f>Taul1!$B$279:$E$279</c:f>
              <c:numCache>
                <c:formatCode>General</c:formatCode>
                <c:ptCount val="4"/>
                <c:pt idx="0">
                  <c:v>61.61307</c:v>
                </c:pt>
                <c:pt idx="1">
                  <c:v>72.765500000000003</c:v>
                </c:pt>
                <c:pt idx="2">
                  <c:v>68.641580000000005</c:v>
                </c:pt>
                <c:pt idx="3">
                  <c:v>20.04815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DFD-4A35-86EE-0435A50B7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9052288"/>
        <c:axId val="109053824"/>
      </c:barChart>
      <c:catAx>
        <c:axId val="109052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1200"/>
            </a:pPr>
            <a:endParaRPr lang="fi-FI"/>
          </a:p>
        </c:txPr>
        <c:crossAx val="109053824"/>
        <c:crosses val="autoZero"/>
        <c:auto val="1"/>
        <c:lblAlgn val="ctr"/>
        <c:lblOffset val="100"/>
        <c:noMultiLvlLbl val="0"/>
      </c:catAx>
      <c:valAx>
        <c:axId val="1090538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low"/>
        <c:crossAx val="109052288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4.9752016251557056E-2"/>
          <c:y val="0.84685123622952307"/>
          <c:w val="0.94309225732958246"/>
          <c:h val="0.1531487637704769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725780811891283"/>
          <c:y val="3.317000016858053E-2"/>
          <c:w val="0.60020206487546468"/>
          <c:h val="0.832139854408155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Taul1!$B$32</c:f>
              <c:strCache>
                <c:ptCount val="1"/>
                <c:pt idx="0">
                  <c:v>Saldoluku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C48-464D-ACF4-9FDB485DD042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10-5961-4A2E-8743-E06095F30C3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BC48-464D-ACF4-9FDB485DD04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BC48-464D-ACF4-9FDB485DD04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7-BC48-464D-ACF4-9FDB485DD04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9-BC48-464D-ACF4-9FDB485DD04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BC48-464D-ACF4-9FDB485DD04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BC48-464D-ACF4-9FDB485DD04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BC48-464D-ACF4-9FDB485DD04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Taul1!$A$33:$A$39</c:f>
              <c:strCache>
                <c:ptCount val="7"/>
                <c:pt idx="0">
                  <c:v>KOKO MAA, n=4530</c:v>
                </c:pt>
                <c:pt idx="1">
                  <c:v>Savon Yrittäjät, n=207</c:v>
                </c:pt>
                <c:pt idx="2">
                  <c:v>Koillis-Savo, n=11</c:v>
                </c:pt>
                <c:pt idx="3">
                  <c:v>Kuopion seutu, n=99</c:v>
                </c:pt>
                <c:pt idx="4">
                  <c:v>Sisä-Savo, n=23</c:v>
                </c:pt>
                <c:pt idx="5">
                  <c:v>Varkauden seutu, n=21</c:v>
                </c:pt>
                <c:pt idx="6">
                  <c:v>Ylä-Savo, n=53</c:v>
                </c:pt>
              </c:strCache>
            </c:strRef>
          </c:cat>
          <c:val>
            <c:numRef>
              <c:f>Taul1!$B$33:$B$39</c:f>
              <c:numCache>
                <c:formatCode>General</c:formatCode>
                <c:ptCount val="7"/>
                <c:pt idx="0">
                  <c:v>9.3492999999999995</c:v>
                </c:pt>
                <c:pt idx="1">
                  <c:v>16.237100000000002</c:v>
                </c:pt>
                <c:pt idx="2">
                  <c:v>-30.4649</c:v>
                </c:pt>
                <c:pt idx="3">
                  <c:v>29.922899999999998</c:v>
                </c:pt>
                <c:pt idx="4">
                  <c:v>-1.6592</c:v>
                </c:pt>
                <c:pt idx="5">
                  <c:v>33.557000000000002</c:v>
                </c:pt>
                <c:pt idx="6">
                  <c:v>4.9874000000000001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C48-464D-ACF4-9FDB485DD0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58816000"/>
        <c:axId val="58817536"/>
      </c:barChart>
      <c:catAx>
        <c:axId val="5881600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crossAx val="58817536"/>
        <c:crosses val="autoZero"/>
        <c:auto val="1"/>
        <c:lblAlgn val="ctr"/>
        <c:lblOffset val="100"/>
        <c:noMultiLvlLbl val="0"/>
      </c:catAx>
      <c:valAx>
        <c:axId val="58817536"/>
        <c:scaling>
          <c:orientation val="minMax"/>
        </c:scaling>
        <c:delete val="0"/>
        <c:axPos val="t"/>
        <c:majorGridlines/>
        <c:numFmt formatCode="General" sourceLinked="1"/>
        <c:majorTickMark val="none"/>
        <c:minorTickMark val="none"/>
        <c:tickLblPos val="high"/>
        <c:crossAx val="58816000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20920010184515E-2"/>
          <c:y val="3.317000016858053E-2"/>
          <c:w val="0.90579079989815481"/>
          <c:h val="0.565587968111773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Taul1!$A$273</c:f>
              <c:strCache>
                <c:ptCount val="1"/>
                <c:pt idx="0">
                  <c:v>KOKO MAA, n=2007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DFD-4A35-86EE-0435A50B7BD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DFD-4A35-86EE-0435A50B7BD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DFD-4A35-86EE-0435A50B7BD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DFD-4A35-86EE-0435A50B7BD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DFD-4A35-86EE-0435A50B7BD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DFD-4A35-86EE-0435A50B7BD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DFD-4A35-86EE-0435A50B7BD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Taul1!$F$272:$I$272</c:f>
              <c:strCache>
                <c:ptCount val="4"/>
                <c:pt idx="0">
                  <c:v>Logistiikka</c:v>
                </c:pt>
                <c:pt idx="1">
                  <c:v>Markkinaosuus on kutistunut</c:v>
                </c:pt>
                <c:pt idx="2">
                  <c:v>Henkilöstön sopeuttamistarpeeseen</c:v>
                </c:pt>
                <c:pt idx="3">
                  <c:v>Tytäryhtiöiden toimintaan venäjällä</c:v>
                </c:pt>
              </c:strCache>
            </c:strRef>
          </c:cat>
          <c:val>
            <c:numRef>
              <c:f>Taul1!$F$273:$I$273</c:f>
              <c:numCache>
                <c:formatCode>General</c:formatCode>
                <c:ptCount val="4"/>
                <c:pt idx="0">
                  <c:v>17.174440000000001</c:v>
                </c:pt>
                <c:pt idx="1">
                  <c:v>10.77711</c:v>
                </c:pt>
                <c:pt idx="2">
                  <c:v>6.3204900000000004</c:v>
                </c:pt>
                <c:pt idx="3">
                  <c:v>0.71097999999999995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DFD-4A35-86EE-0435A50B7BDE}"/>
            </c:ext>
          </c:extLst>
        </c:ser>
        <c:ser>
          <c:idx val="1"/>
          <c:order val="1"/>
          <c:tx>
            <c:strRef>
              <c:f>Taul1!$A$274</c:f>
              <c:strCache>
                <c:ptCount val="1"/>
                <c:pt idx="0">
                  <c:v>Savon Yrittäjät, n=83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Taul1!$F$272:$I$272</c:f>
              <c:strCache>
                <c:ptCount val="4"/>
                <c:pt idx="0">
                  <c:v>Logistiikka</c:v>
                </c:pt>
                <c:pt idx="1">
                  <c:v>Markkinaosuus on kutistunut</c:v>
                </c:pt>
                <c:pt idx="2">
                  <c:v>Henkilöstön sopeuttamistarpeeseen</c:v>
                </c:pt>
                <c:pt idx="3">
                  <c:v>Tytäryhtiöiden toimintaan venäjällä</c:v>
                </c:pt>
              </c:strCache>
            </c:strRef>
          </c:cat>
          <c:val>
            <c:numRef>
              <c:f>Taul1!$F$274:$I$274</c:f>
              <c:numCache>
                <c:formatCode>General</c:formatCode>
                <c:ptCount val="4"/>
                <c:pt idx="0">
                  <c:v>15.16478</c:v>
                </c:pt>
                <c:pt idx="1">
                  <c:v>7.2008700000000001</c:v>
                </c:pt>
                <c:pt idx="2">
                  <c:v>3.0625900000000001</c:v>
                </c:pt>
                <c:pt idx="3">
                  <c:v>2.0344600000000002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DFD-4A35-86EE-0435A50B7BDE}"/>
            </c:ext>
          </c:extLst>
        </c:ser>
        <c:ser>
          <c:idx val="2"/>
          <c:order val="2"/>
          <c:tx>
            <c:strRef>
              <c:f>Taul1!$A$275</c:f>
              <c:strCache>
                <c:ptCount val="1"/>
                <c:pt idx="0">
                  <c:v>Koillis-Savo, n=4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Taul1!$F$272:$I$272</c:f>
              <c:strCache>
                <c:ptCount val="4"/>
                <c:pt idx="0">
                  <c:v>Logistiikka</c:v>
                </c:pt>
                <c:pt idx="1">
                  <c:v>Markkinaosuus on kutistunut</c:v>
                </c:pt>
                <c:pt idx="2">
                  <c:v>Henkilöstön sopeuttamistarpeeseen</c:v>
                </c:pt>
                <c:pt idx="3">
                  <c:v>Tytäryhtiöiden toimintaan venäjällä</c:v>
                </c:pt>
              </c:strCache>
            </c:strRef>
          </c:cat>
          <c:val>
            <c:numRef>
              <c:f>Taul1!$F$275:$I$275</c:f>
              <c:numCache>
                <c:formatCode>General</c:formatCode>
                <c:ptCount val="4"/>
                <c:pt idx="0">
                  <c:v>56.806660000000001</c:v>
                </c:pt>
                <c:pt idx="1">
                  <c:v>0</c:v>
                </c:pt>
                <c:pt idx="2">
                  <c:v>15.0922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DFD-4A35-86EE-0435A50B7BDE}"/>
            </c:ext>
          </c:extLst>
        </c:ser>
        <c:ser>
          <c:idx val="3"/>
          <c:order val="3"/>
          <c:tx>
            <c:strRef>
              <c:f>Taul1!$A$276</c:f>
              <c:strCache>
                <c:ptCount val="1"/>
                <c:pt idx="0">
                  <c:v>Kuopion seutu, n=36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Taul1!$F$272:$I$272</c:f>
              <c:strCache>
                <c:ptCount val="4"/>
                <c:pt idx="0">
                  <c:v>Logistiikka</c:v>
                </c:pt>
                <c:pt idx="1">
                  <c:v>Markkinaosuus on kutistunut</c:v>
                </c:pt>
                <c:pt idx="2">
                  <c:v>Henkilöstön sopeuttamistarpeeseen</c:v>
                </c:pt>
                <c:pt idx="3">
                  <c:v>Tytäryhtiöiden toimintaan venäjällä</c:v>
                </c:pt>
              </c:strCache>
            </c:strRef>
          </c:cat>
          <c:val>
            <c:numRef>
              <c:f>Taul1!$F$276:$I$276</c:f>
              <c:numCache>
                <c:formatCode>General</c:formatCode>
                <c:ptCount val="4"/>
                <c:pt idx="0">
                  <c:v>11.533759999999999</c:v>
                </c:pt>
                <c:pt idx="1">
                  <c:v>6.4906899999999998</c:v>
                </c:pt>
                <c:pt idx="2">
                  <c:v>5.8624200000000002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FD-4A35-86EE-0435A50B7BDE}"/>
            </c:ext>
          </c:extLst>
        </c:ser>
        <c:ser>
          <c:idx val="4"/>
          <c:order val="4"/>
          <c:tx>
            <c:strRef>
              <c:f>Taul1!$A$277</c:f>
              <c:strCache>
                <c:ptCount val="1"/>
                <c:pt idx="0">
                  <c:v>Sisä-Savo, n=10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Taul1!$F$272:$I$272</c:f>
              <c:strCache>
                <c:ptCount val="4"/>
                <c:pt idx="0">
                  <c:v>Logistiikka</c:v>
                </c:pt>
                <c:pt idx="1">
                  <c:v>Markkinaosuus on kutistunut</c:v>
                </c:pt>
                <c:pt idx="2">
                  <c:v>Henkilöstön sopeuttamistarpeeseen</c:v>
                </c:pt>
                <c:pt idx="3">
                  <c:v>Tytäryhtiöiden toimintaan venäjällä</c:v>
                </c:pt>
              </c:strCache>
            </c:strRef>
          </c:cat>
          <c:val>
            <c:numRef>
              <c:f>Taul1!$F$277:$I$277</c:f>
              <c:numCache>
                <c:formatCode>General</c:formatCode>
                <c:ptCount val="4"/>
                <c:pt idx="0">
                  <c:v>7.2394499999999997</c:v>
                </c:pt>
                <c:pt idx="1">
                  <c:v>7.2394499999999997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DFD-4A35-86EE-0435A50B7BDE}"/>
            </c:ext>
          </c:extLst>
        </c:ser>
        <c:ser>
          <c:idx val="5"/>
          <c:order val="5"/>
          <c:tx>
            <c:strRef>
              <c:f>Taul1!$A$278</c:f>
              <c:strCache>
                <c:ptCount val="1"/>
                <c:pt idx="0">
                  <c:v>Varkauden seutu, n=6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Taul1!$F$272:$I$272</c:f>
              <c:strCache>
                <c:ptCount val="4"/>
                <c:pt idx="0">
                  <c:v>Logistiikka</c:v>
                </c:pt>
                <c:pt idx="1">
                  <c:v>Markkinaosuus on kutistunut</c:v>
                </c:pt>
                <c:pt idx="2">
                  <c:v>Henkilöstön sopeuttamistarpeeseen</c:v>
                </c:pt>
                <c:pt idx="3">
                  <c:v>Tytäryhtiöiden toimintaan venäjällä</c:v>
                </c:pt>
              </c:strCache>
            </c:strRef>
          </c:cat>
          <c:val>
            <c:numRef>
              <c:f>Taul1!$F$278:$I$278</c:f>
              <c:numCache>
                <c:formatCode>General</c:formatCode>
                <c:ptCount val="4"/>
                <c:pt idx="0">
                  <c:v>25.83736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DFD-4A35-86EE-0435A50B7BDE}"/>
            </c:ext>
          </c:extLst>
        </c:ser>
        <c:ser>
          <c:idx val="6"/>
          <c:order val="6"/>
          <c:tx>
            <c:strRef>
              <c:f>Taul1!$A$279</c:f>
              <c:strCache>
                <c:ptCount val="1"/>
                <c:pt idx="0">
                  <c:v>Ylä-Savo, n=27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Taul1!$F$272:$I$272</c:f>
              <c:strCache>
                <c:ptCount val="4"/>
                <c:pt idx="0">
                  <c:v>Logistiikka</c:v>
                </c:pt>
                <c:pt idx="1">
                  <c:v>Markkinaosuus on kutistunut</c:v>
                </c:pt>
                <c:pt idx="2">
                  <c:v>Henkilöstön sopeuttamistarpeeseen</c:v>
                </c:pt>
                <c:pt idx="3">
                  <c:v>Tytäryhtiöiden toimintaan venäjällä</c:v>
                </c:pt>
              </c:strCache>
            </c:strRef>
          </c:cat>
          <c:val>
            <c:numRef>
              <c:f>Taul1!$F$279:$I$279</c:f>
              <c:numCache>
                <c:formatCode>General</c:formatCode>
                <c:ptCount val="4"/>
                <c:pt idx="0">
                  <c:v>13.03021</c:v>
                </c:pt>
                <c:pt idx="1">
                  <c:v>10.2089</c:v>
                </c:pt>
                <c:pt idx="2">
                  <c:v>0</c:v>
                </c:pt>
                <c:pt idx="3">
                  <c:v>5.2606099999999998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DFD-4A35-86EE-0435A50B7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9052288"/>
        <c:axId val="109053824"/>
      </c:barChart>
      <c:catAx>
        <c:axId val="109052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1200"/>
            </a:pPr>
            <a:endParaRPr lang="fi-FI"/>
          </a:p>
        </c:txPr>
        <c:crossAx val="109053824"/>
        <c:crosses val="autoZero"/>
        <c:auto val="1"/>
        <c:lblAlgn val="ctr"/>
        <c:lblOffset val="100"/>
        <c:noMultiLvlLbl val="0"/>
      </c:catAx>
      <c:valAx>
        <c:axId val="1090538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low"/>
        <c:crossAx val="109052288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4.9752016251557056E-2"/>
          <c:y val="0.84685123622952307"/>
          <c:w val="0.94309225732958246"/>
          <c:h val="0.1531487637704769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5397541232673372"/>
          <c:y val="3.4174443580342925E-2"/>
          <c:w val="0.51607876236052241"/>
          <c:h val="0.8663414713180016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Taul1!$B$292</c:f>
              <c:strCache>
                <c:ptCount val="1"/>
                <c:pt idx="0">
                  <c:v>Kyllä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Taul1!$A$293:$A$299</c:f>
              <c:strCache>
                <c:ptCount val="7"/>
                <c:pt idx="0">
                  <c:v>KOKO MAA, n=4558</c:v>
                </c:pt>
                <c:pt idx="1">
                  <c:v>Savon Yrittäjät, n=208</c:v>
                </c:pt>
                <c:pt idx="2">
                  <c:v>Koillis-Savo, n=11</c:v>
                </c:pt>
                <c:pt idx="3">
                  <c:v>Kuopion seutu, n=101</c:v>
                </c:pt>
                <c:pt idx="4">
                  <c:v>Sisä-Savo, n=23</c:v>
                </c:pt>
                <c:pt idx="5">
                  <c:v>Varkauden seutu, n=20</c:v>
                </c:pt>
                <c:pt idx="6">
                  <c:v>Ylä-Savo, n=53</c:v>
                </c:pt>
              </c:strCache>
            </c:strRef>
          </c:cat>
          <c:val>
            <c:numRef>
              <c:f>Taul1!$B$293:$B$299</c:f>
              <c:numCache>
                <c:formatCode>General</c:formatCode>
                <c:ptCount val="7"/>
                <c:pt idx="0">
                  <c:v>22.446870000000001</c:v>
                </c:pt>
                <c:pt idx="1">
                  <c:v>24.669350000000001</c:v>
                </c:pt>
                <c:pt idx="2">
                  <c:v>5.2577999999999996</c:v>
                </c:pt>
                <c:pt idx="3">
                  <c:v>29.55152</c:v>
                </c:pt>
                <c:pt idx="4">
                  <c:v>6.4766199999999996</c:v>
                </c:pt>
                <c:pt idx="5">
                  <c:v>38.591299999999997</c:v>
                </c:pt>
                <c:pt idx="6">
                  <c:v>22.66405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7-49B3-BE25-87336E3DEF35}"/>
            </c:ext>
          </c:extLst>
        </c:ser>
        <c:ser>
          <c:idx val="1"/>
          <c:order val="1"/>
          <c:tx>
            <c:strRef>
              <c:f>Taul1!$C$292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E9573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Taul1!$A$293:$A$299</c:f>
              <c:strCache>
                <c:ptCount val="7"/>
                <c:pt idx="0">
                  <c:v>KOKO MAA, n=4558</c:v>
                </c:pt>
                <c:pt idx="1">
                  <c:v>Savon Yrittäjät, n=208</c:v>
                </c:pt>
                <c:pt idx="2">
                  <c:v>Koillis-Savo, n=11</c:v>
                </c:pt>
                <c:pt idx="3">
                  <c:v>Kuopion seutu, n=101</c:v>
                </c:pt>
                <c:pt idx="4">
                  <c:v>Sisä-Savo, n=23</c:v>
                </c:pt>
                <c:pt idx="5">
                  <c:v>Varkauden seutu, n=20</c:v>
                </c:pt>
                <c:pt idx="6">
                  <c:v>Ylä-Savo, n=53</c:v>
                </c:pt>
              </c:strCache>
            </c:strRef>
          </c:cat>
          <c:val>
            <c:numRef>
              <c:f>Taul1!$C$293:$C$299</c:f>
              <c:numCache>
                <c:formatCode>General</c:formatCode>
                <c:ptCount val="7"/>
                <c:pt idx="0">
                  <c:v>64.052120000000002</c:v>
                </c:pt>
                <c:pt idx="1">
                  <c:v>63.964170000000003</c:v>
                </c:pt>
                <c:pt idx="2">
                  <c:v>94.742199999999997</c:v>
                </c:pt>
                <c:pt idx="3">
                  <c:v>59.373280000000001</c:v>
                </c:pt>
                <c:pt idx="4">
                  <c:v>79.442980000000006</c:v>
                </c:pt>
                <c:pt idx="5">
                  <c:v>48.2973</c:v>
                </c:pt>
                <c:pt idx="6">
                  <c:v>64.535449999999997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7-49B3-BE25-87336E3DEF35}"/>
            </c:ext>
          </c:extLst>
        </c:ser>
        <c:ser>
          <c:idx val="2"/>
          <c:order val="2"/>
          <c:tx>
            <c:strRef>
              <c:f>Taul1!$D$292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91919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Taul1!$A$293:$A$299</c:f>
              <c:strCache>
                <c:ptCount val="7"/>
                <c:pt idx="0">
                  <c:v>KOKO MAA, n=4558</c:v>
                </c:pt>
                <c:pt idx="1">
                  <c:v>Savon Yrittäjät, n=208</c:v>
                </c:pt>
                <c:pt idx="2">
                  <c:v>Koillis-Savo, n=11</c:v>
                </c:pt>
                <c:pt idx="3">
                  <c:v>Kuopion seutu, n=101</c:v>
                </c:pt>
                <c:pt idx="4">
                  <c:v>Sisä-Savo, n=23</c:v>
                </c:pt>
                <c:pt idx="5">
                  <c:v>Varkauden seutu, n=20</c:v>
                </c:pt>
                <c:pt idx="6">
                  <c:v>Ylä-Savo, n=53</c:v>
                </c:pt>
              </c:strCache>
            </c:strRef>
          </c:cat>
          <c:val>
            <c:numRef>
              <c:f>Taul1!$D$293:$D$299</c:f>
              <c:numCache>
                <c:formatCode>General</c:formatCode>
                <c:ptCount val="7"/>
                <c:pt idx="0">
                  <c:v>13.501010000000001</c:v>
                </c:pt>
                <c:pt idx="1">
                  <c:v>11.366479999999999</c:v>
                </c:pt>
                <c:pt idx="2">
                  <c:v>0</c:v>
                </c:pt>
                <c:pt idx="3">
                  <c:v>11.075200000000001</c:v>
                </c:pt>
                <c:pt idx="4">
                  <c:v>14.080399999999999</c:v>
                </c:pt>
                <c:pt idx="5">
                  <c:v>13.1114</c:v>
                </c:pt>
                <c:pt idx="6">
                  <c:v>12.800509999999999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7-49B3-BE25-87336E3DEF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4823296"/>
        <c:axId val="4841472"/>
      </c:barChart>
      <c:catAx>
        <c:axId val="4823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4841472"/>
        <c:crosses val="autoZero"/>
        <c:auto val="1"/>
        <c:lblAlgn val="ctr"/>
        <c:lblOffset val="100"/>
        <c:tickLblSkip val="1"/>
        <c:noMultiLvlLbl val="0"/>
      </c:catAx>
      <c:valAx>
        <c:axId val="4841472"/>
        <c:scaling>
          <c:orientation val="minMax"/>
          <c:max val="100"/>
          <c:min val="0"/>
        </c:scaling>
        <c:delete val="1"/>
        <c:axPos val="t"/>
        <c:majorGridlines/>
        <c:numFmt formatCode="#,##0" sourceLinked="0"/>
        <c:majorTickMark val="none"/>
        <c:minorTickMark val="none"/>
        <c:tickLblPos val="high"/>
        <c:crossAx val="4823296"/>
        <c:crosses val="autoZero"/>
        <c:crossBetween val="between"/>
        <c:majorUnit val="10"/>
        <c:minorUnit val="1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7.0145308881599108E-3"/>
          <c:y val="0.9307541629084527"/>
          <c:w val="0.96262248621311775"/>
          <c:h val="6.924583709154726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5397541232673372"/>
          <c:y val="3.4174443580342925E-2"/>
          <c:w val="0.51607876236052241"/>
          <c:h val="0.7987192297043144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Taul1!$B$312</c:f>
              <c:strCache>
                <c:ptCount val="1"/>
                <c:pt idx="0">
                  <c:v>Yrityksessämme 
toimii t&amp;k-henkilöstöä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Taul1!$A$313:$A$319</c:f>
              <c:strCache>
                <c:ptCount val="7"/>
                <c:pt idx="0">
                  <c:v>KOKO MAA, n=988</c:v>
                </c:pt>
                <c:pt idx="1">
                  <c:v>Savon Yrittäjät, n=48</c:v>
                </c:pt>
                <c:pt idx="2">
                  <c:v>Koillis-Savo, n=1</c:v>
                </c:pt>
                <c:pt idx="3">
                  <c:v>Kuopion seutu, n=26</c:v>
                </c:pt>
                <c:pt idx="4">
                  <c:v>Sisä-Savo, n=2</c:v>
                </c:pt>
                <c:pt idx="5">
                  <c:v>Varkauden seutu, n=7</c:v>
                </c:pt>
                <c:pt idx="6">
                  <c:v>Ylä-Savo, n=12</c:v>
                </c:pt>
              </c:strCache>
            </c:strRef>
          </c:cat>
          <c:val>
            <c:numRef>
              <c:f>Taul1!$B$313:$B$319</c:f>
              <c:numCache>
                <c:formatCode>General</c:formatCode>
                <c:ptCount val="7"/>
                <c:pt idx="0">
                  <c:v>44.0184</c:v>
                </c:pt>
                <c:pt idx="1">
                  <c:v>31.67558</c:v>
                </c:pt>
                <c:pt idx="2">
                  <c:v>100</c:v>
                </c:pt>
                <c:pt idx="3">
                  <c:v>41.819670000000002</c:v>
                </c:pt>
                <c:pt idx="4">
                  <c:v>50</c:v>
                </c:pt>
                <c:pt idx="5">
                  <c:v>0</c:v>
                </c:pt>
                <c:pt idx="6">
                  <c:v>26.813680000000002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7-49B3-BE25-87336E3DEF35}"/>
            </c:ext>
          </c:extLst>
        </c:ser>
        <c:ser>
          <c:idx val="1"/>
          <c:order val="1"/>
          <c:tx>
            <c:strRef>
              <c:f>Taul1!$C$312</c:f>
              <c:strCache>
                <c:ptCount val="1"/>
                <c:pt idx="0">
                  <c:v>Hankimme t&amp;k-osaamista 
ostopalveluna ulkopuolelta</c:v>
                </c:pt>
              </c:strCache>
            </c:strRef>
          </c:tx>
          <c:spPr>
            <a:solidFill>
              <a:srgbClr val="78BD5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Taul1!$A$313:$A$319</c:f>
              <c:strCache>
                <c:ptCount val="7"/>
                <c:pt idx="0">
                  <c:v>KOKO MAA, n=988</c:v>
                </c:pt>
                <c:pt idx="1">
                  <c:v>Savon Yrittäjät, n=48</c:v>
                </c:pt>
                <c:pt idx="2">
                  <c:v>Koillis-Savo, n=1</c:v>
                </c:pt>
                <c:pt idx="3">
                  <c:v>Kuopion seutu, n=26</c:v>
                </c:pt>
                <c:pt idx="4">
                  <c:v>Sisä-Savo, n=2</c:v>
                </c:pt>
                <c:pt idx="5">
                  <c:v>Varkauden seutu, n=7</c:v>
                </c:pt>
                <c:pt idx="6">
                  <c:v>Ylä-Savo, n=12</c:v>
                </c:pt>
              </c:strCache>
            </c:strRef>
          </c:cat>
          <c:val>
            <c:numRef>
              <c:f>Taul1!$C$313:$C$319</c:f>
              <c:numCache>
                <c:formatCode>General</c:formatCode>
                <c:ptCount val="7"/>
                <c:pt idx="0">
                  <c:v>25.99118</c:v>
                </c:pt>
                <c:pt idx="1">
                  <c:v>26.29082</c:v>
                </c:pt>
                <c:pt idx="2">
                  <c:v>0</c:v>
                </c:pt>
                <c:pt idx="3">
                  <c:v>27.410080000000001</c:v>
                </c:pt>
                <c:pt idx="4">
                  <c:v>0</c:v>
                </c:pt>
                <c:pt idx="5">
                  <c:v>19.517250000000001</c:v>
                </c:pt>
                <c:pt idx="6">
                  <c:v>32.79589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7-49B3-BE25-87336E3DEF35}"/>
            </c:ext>
          </c:extLst>
        </c:ser>
        <c:ser>
          <c:idx val="2"/>
          <c:order val="2"/>
          <c:tx>
            <c:strRef>
              <c:f>Taul1!$D$312</c:f>
              <c:strCache>
                <c:ptCount val="1"/>
                <c:pt idx="0">
                  <c:v>Yrityksessämme toimii t&amp;k-henkilöstöä, 
ja hankimme t&amp;k-osaamista ostopalveluna</c:v>
                </c:pt>
              </c:strCache>
            </c:strRef>
          </c:tx>
          <c:spPr>
            <a:solidFill>
              <a:srgbClr val="F29A8C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Taul1!$A$313:$A$319</c:f>
              <c:strCache>
                <c:ptCount val="7"/>
                <c:pt idx="0">
                  <c:v>KOKO MAA, n=988</c:v>
                </c:pt>
                <c:pt idx="1">
                  <c:v>Savon Yrittäjät, n=48</c:v>
                </c:pt>
                <c:pt idx="2">
                  <c:v>Koillis-Savo, n=1</c:v>
                </c:pt>
                <c:pt idx="3">
                  <c:v>Kuopion seutu, n=26</c:v>
                </c:pt>
                <c:pt idx="4">
                  <c:v>Sisä-Savo, n=2</c:v>
                </c:pt>
                <c:pt idx="5">
                  <c:v>Varkauden seutu, n=7</c:v>
                </c:pt>
                <c:pt idx="6">
                  <c:v>Ylä-Savo, n=12</c:v>
                </c:pt>
              </c:strCache>
            </c:strRef>
          </c:cat>
          <c:val>
            <c:numRef>
              <c:f>Taul1!$D$313:$D$319</c:f>
              <c:numCache>
                <c:formatCode>General</c:formatCode>
                <c:ptCount val="7"/>
                <c:pt idx="0">
                  <c:v>29.99042</c:v>
                </c:pt>
                <c:pt idx="1">
                  <c:v>42.0336</c:v>
                </c:pt>
                <c:pt idx="2">
                  <c:v>0</c:v>
                </c:pt>
                <c:pt idx="3">
                  <c:v>30.77026</c:v>
                </c:pt>
                <c:pt idx="4">
                  <c:v>50</c:v>
                </c:pt>
                <c:pt idx="5">
                  <c:v>80.482749999999996</c:v>
                </c:pt>
                <c:pt idx="6">
                  <c:v>40.390419999999999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7-49B3-BE25-87336E3DEF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4823296"/>
        <c:axId val="4841472"/>
      </c:barChart>
      <c:catAx>
        <c:axId val="4823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4841472"/>
        <c:crosses val="autoZero"/>
        <c:auto val="1"/>
        <c:lblAlgn val="ctr"/>
        <c:lblOffset val="100"/>
        <c:tickLblSkip val="1"/>
        <c:noMultiLvlLbl val="0"/>
      </c:catAx>
      <c:valAx>
        <c:axId val="4841472"/>
        <c:scaling>
          <c:orientation val="minMax"/>
          <c:max val="100"/>
          <c:min val="0"/>
        </c:scaling>
        <c:delete val="1"/>
        <c:axPos val="t"/>
        <c:majorGridlines/>
        <c:numFmt formatCode="#,##0" sourceLinked="0"/>
        <c:majorTickMark val="none"/>
        <c:minorTickMark val="none"/>
        <c:tickLblPos val="high"/>
        <c:crossAx val="4823296"/>
        <c:crosses val="autoZero"/>
        <c:crossBetween val="between"/>
        <c:majorUnit val="10"/>
        <c:minorUnit val="1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7.0145308881599108E-3"/>
          <c:y val="0.86607218095799865"/>
          <c:w val="0.96262248621311775"/>
          <c:h val="0.13392781904200124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5397541232673372"/>
          <c:y val="3.4174443580342925E-2"/>
          <c:w val="0.51607876236052241"/>
          <c:h val="0.8663414713180016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Taul1!$B$332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Taul1!$A$333:$A$339</c:f>
              <c:strCache>
                <c:ptCount val="7"/>
                <c:pt idx="0">
                  <c:v>KOKO MAA, n=1013</c:v>
                </c:pt>
                <c:pt idx="1">
                  <c:v>Savon Yrittäjät, n=50</c:v>
                </c:pt>
                <c:pt idx="2">
                  <c:v>Koillis-Savo, n=1</c:v>
                </c:pt>
                <c:pt idx="3">
                  <c:v>Kuopion seutu, n=28</c:v>
                </c:pt>
                <c:pt idx="4">
                  <c:v>Sisä-Savo, n=2</c:v>
                </c:pt>
                <c:pt idx="5">
                  <c:v>Varkauden seutu, n=7</c:v>
                </c:pt>
                <c:pt idx="6">
                  <c:v>Ylä-Savo, n=12</c:v>
                </c:pt>
              </c:strCache>
            </c:strRef>
          </c:cat>
          <c:val>
            <c:numRef>
              <c:f>Taul1!$B$333:$B$339</c:f>
              <c:numCache>
                <c:formatCode>General</c:formatCode>
                <c:ptCount val="7"/>
                <c:pt idx="0">
                  <c:v>6.9592200000000002</c:v>
                </c:pt>
                <c:pt idx="1">
                  <c:v>10.233639999999999</c:v>
                </c:pt>
                <c:pt idx="2">
                  <c:v>0</c:v>
                </c:pt>
                <c:pt idx="3">
                  <c:v>9.3927300000000002</c:v>
                </c:pt>
                <c:pt idx="4">
                  <c:v>0</c:v>
                </c:pt>
                <c:pt idx="5">
                  <c:v>0</c:v>
                </c:pt>
                <c:pt idx="6">
                  <c:v>20.40784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CA-4EE9-92E4-E5914AB6B561}"/>
            </c:ext>
          </c:extLst>
        </c:ser>
        <c:ser>
          <c:idx val="1"/>
          <c:order val="1"/>
          <c:tx>
            <c:strRef>
              <c:f>Taul1!$C$332</c:f>
              <c:strCache>
                <c:ptCount val="1"/>
                <c:pt idx="0">
                  <c:v>0.1–0.9 %</c:v>
                </c:pt>
              </c:strCache>
            </c:strRef>
          </c:tx>
          <c:spPr>
            <a:solidFill>
              <a:srgbClr val="114A9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Taul1!$A$333:$A$339</c:f>
              <c:strCache>
                <c:ptCount val="7"/>
                <c:pt idx="0">
                  <c:v>KOKO MAA, n=1013</c:v>
                </c:pt>
                <c:pt idx="1">
                  <c:v>Savon Yrittäjät, n=50</c:v>
                </c:pt>
                <c:pt idx="2">
                  <c:v>Koillis-Savo, n=1</c:v>
                </c:pt>
                <c:pt idx="3">
                  <c:v>Kuopion seutu, n=28</c:v>
                </c:pt>
                <c:pt idx="4">
                  <c:v>Sisä-Savo, n=2</c:v>
                </c:pt>
                <c:pt idx="5">
                  <c:v>Varkauden seutu, n=7</c:v>
                </c:pt>
                <c:pt idx="6">
                  <c:v>Ylä-Savo, n=12</c:v>
                </c:pt>
              </c:strCache>
            </c:strRef>
          </c:cat>
          <c:val>
            <c:numRef>
              <c:f>Taul1!$C$333:$C$339</c:f>
              <c:numCache>
                <c:formatCode>General</c:formatCode>
                <c:ptCount val="7"/>
                <c:pt idx="0">
                  <c:v>30.527480000000001</c:v>
                </c:pt>
                <c:pt idx="1">
                  <c:v>47.089860000000002</c:v>
                </c:pt>
                <c:pt idx="2">
                  <c:v>0</c:v>
                </c:pt>
                <c:pt idx="3">
                  <c:v>55.609569999999998</c:v>
                </c:pt>
                <c:pt idx="4">
                  <c:v>0</c:v>
                </c:pt>
                <c:pt idx="5">
                  <c:v>24.423010000000001</c:v>
                </c:pt>
                <c:pt idx="6">
                  <c:v>51.213180000000001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CA-4EE9-92E4-E5914AB6B561}"/>
            </c:ext>
          </c:extLst>
        </c:ser>
        <c:ser>
          <c:idx val="2"/>
          <c:order val="2"/>
          <c:tx>
            <c:strRef>
              <c:f>Taul1!$D$332</c:f>
              <c:strCache>
                <c:ptCount val="1"/>
                <c:pt idx="0">
                  <c:v>1–3 %</c:v>
                </c:pt>
              </c:strCache>
            </c:strRef>
          </c:tx>
          <c:spPr>
            <a:solidFill>
              <a:srgbClr val="50D3F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Taul1!$A$333:$A$339</c:f>
              <c:strCache>
                <c:ptCount val="7"/>
                <c:pt idx="0">
                  <c:v>KOKO MAA, n=1013</c:v>
                </c:pt>
                <c:pt idx="1">
                  <c:v>Savon Yrittäjät, n=50</c:v>
                </c:pt>
                <c:pt idx="2">
                  <c:v>Koillis-Savo, n=1</c:v>
                </c:pt>
                <c:pt idx="3">
                  <c:v>Kuopion seutu, n=28</c:v>
                </c:pt>
                <c:pt idx="4">
                  <c:v>Sisä-Savo, n=2</c:v>
                </c:pt>
                <c:pt idx="5">
                  <c:v>Varkauden seutu, n=7</c:v>
                </c:pt>
                <c:pt idx="6">
                  <c:v>Ylä-Savo, n=12</c:v>
                </c:pt>
              </c:strCache>
            </c:strRef>
          </c:cat>
          <c:val>
            <c:numRef>
              <c:f>Taul1!$D$333:$D$339</c:f>
              <c:numCache>
                <c:formatCode>General</c:formatCode>
                <c:ptCount val="7"/>
                <c:pt idx="0">
                  <c:v>24.11609</c:v>
                </c:pt>
                <c:pt idx="1">
                  <c:v>8.7350200000000005</c:v>
                </c:pt>
                <c:pt idx="2">
                  <c:v>0</c:v>
                </c:pt>
                <c:pt idx="3">
                  <c:v>10.540480000000001</c:v>
                </c:pt>
                <c:pt idx="4">
                  <c:v>50</c:v>
                </c:pt>
                <c:pt idx="5">
                  <c:v>0</c:v>
                </c:pt>
                <c:pt idx="6">
                  <c:v>6.5696599999999998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CA-4EE9-92E4-E5914AB6B561}"/>
            </c:ext>
          </c:extLst>
        </c:ser>
        <c:ser>
          <c:idx val="3"/>
          <c:order val="3"/>
          <c:tx>
            <c:strRef>
              <c:f>Taul1!$E$332</c:f>
              <c:strCache>
                <c:ptCount val="1"/>
                <c:pt idx="0">
                  <c:v>3.1–5 %</c:v>
                </c:pt>
              </c:strCache>
            </c:strRef>
          </c:tx>
          <c:spPr>
            <a:solidFill>
              <a:srgbClr val="F29A8C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Taul1!$A$333:$A$339</c:f>
              <c:strCache>
                <c:ptCount val="7"/>
                <c:pt idx="0">
                  <c:v>KOKO MAA, n=1013</c:v>
                </c:pt>
                <c:pt idx="1">
                  <c:v>Savon Yrittäjät, n=50</c:v>
                </c:pt>
                <c:pt idx="2">
                  <c:v>Koillis-Savo, n=1</c:v>
                </c:pt>
                <c:pt idx="3">
                  <c:v>Kuopion seutu, n=28</c:v>
                </c:pt>
                <c:pt idx="4">
                  <c:v>Sisä-Savo, n=2</c:v>
                </c:pt>
                <c:pt idx="5">
                  <c:v>Varkauden seutu, n=7</c:v>
                </c:pt>
                <c:pt idx="6">
                  <c:v>Ylä-Savo, n=12</c:v>
                </c:pt>
              </c:strCache>
            </c:strRef>
          </c:cat>
          <c:val>
            <c:numRef>
              <c:f>Taul1!$E$333:$E$339</c:f>
              <c:numCache>
                <c:formatCode>General</c:formatCode>
                <c:ptCount val="7"/>
                <c:pt idx="0">
                  <c:v>12.73296</c:v>
                </c:pt>
                <c:pt idx="1">
                  <c:v>8.4650999999999996</c:v>
                </c:pt>
                <c:pt idx="2">
                  <c:v>0</c:v>
                </c:pt>
                <c:pt idx="3">
                  <c:v>7.5322399999999998</c:v>
                </c:pt>
                <c:pt idx="4">
                  <c:v>0</c:v>
                </c:pt>
                <c:pt idx="5">
                  <c:v>10.03387</c:v>
                </c:pt>
                <c:pt idx="6">
                  <c:v>10.822760000000001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ECA-4EE9-92E4-E5914AB6B561}"/>
            </c:ext>
          </c:extLst>
        </c:ser>
        <c:ser>
          <c:idx val="4"/>
          <c:order val="4"/>
          <c:tx>
            <c:strRef>
              <c:f>Taul1!$F$332</c:f>
              <c:strCache>
                <c:ptCount val="1"/>
                <c:pt idx="0">
                  <c:v>yli 5 %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Taul1!$A$333:$A$339</c:f>
              <c:strCache>
                <c:ptCount val="7"/>
                <c:pt idx="0">
                  <c:v>KOKO MAA, n=1013</c:v>
                </c:pt>
                <c:pt idx="1">
                  <c:v>Savon Yrittäjät, n=50</c:v>
                </c:pt>
                <c:pt idx="2">
                  <c:v>Koillis-Savo, n=1</c:v>
                </c:pt>
                <c:pt idx="3">
                  <c:v>Kuopion seutu, n=28</c:v>
                </c:pt>
                <c:pt idx="4">
                  <c:v>Sisä-Savo, n=2</c:v>
                </c:pt>
                <c:pt idx="5">
                  <c:v>Varkauden seutu, n=7</c:v>
                </c:pt>
                <c:pt idx="6">
                  <c:v>Ylä-Savo, n=12</c:v>
                </c:pt>
              </c:strCache>
            </c:strRef>
          </c:cat>
          <c:val>
            <c:numRef>
              <c:f>Taul1!$F$333:$F$339</c:f>
              <c:numCache>
                <c:formatCode>General</c:formatCode>
                <c:ptCount val="7"/>
                <c:pt idx="0">
                  <c:v>15.3443</c:v>
                </c:pt>
                <c:pt idx="1">
                  <c:v>11.27894</c:v>
                </c:pt>
                <c:pt idx="2">
                  <c:v>0</c:v>
                </c:pt>
                <c:pt idx="3">
                  <c:v>11.90348</c:v>
                </c:pt>
                <c:pt idx="4">
                  <c:v>0</c:v>
                </c:pt>
                <c:pt idx="5">
                  <c:v>29.246040000000001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CA-4EE9-92E4-E5914AB6B561}"/>
            </c:ext>
          </c:extLst>
        </c:ser>
        <c:ser>
          <c:idx val="5"/>
          <c:order val="5"/>
          <c:tx>
            <c:strRef>
              <c:f>Taul1!$G$332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rgbClr val="91919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Taul1!$A$333:$A$339</c:f>
              <c:strCache>
                <c:ptCount val="7"/>
                <c:pt idx="0">
                  <c:v>KOKO MAA, n=1013</c:v>
                </c:pt>
                <c:pt idx="1">
                  <c:v>Savon Yrittäjät, n=50</c:v>
                </c:pt>
                <c:pt idx="2">
                  <c:v>Koillis-Savo, n=1</c:v>
                </c:pt>
                <c:pt idx="3">
                  <c:v>Kuopion seutu, n=28</c:v>
                </c:pt>
                <c:pt idx="4">
                  <c:v>Sisä-Savo, n=2</c:v>
                </c:pt>
                <c:pt idx="5">
                  <c:v>Varkauden seutu, n=7</c:v>
                </c:pt>
                <c:pt idx="6">
                  <c:v>Ylä-Savo, n=12</c:v>
                </c:pt>
              </c:strCache>
            </c:strRef>
          </c:cat>
          <c:val>
            <c:numRef>
              <c:f>Taul1!$G$333:$G$339</c:f>
              <c:numCache>
                <c:formatCode>General</c:formatCode>
                <c:ptCount val="7"/>
                <c:pt idx="0">
                  <c:v>10.31995</c:v>
                </c:pt>
                <c:pt idx="1">
                  <c:v>14.197430000000001</c:v>
                </c:pt>
                <c:pt idx="2">
                  <c:v>100</c:v>
                </c:pt>
                <c:pt idx="3">
                  <c:v>5.02149</c:v>
                </c:pt>
                <c:pt idx="4">
                  <c:v>50</c:v>
                </c:pt>
                <c:pt idx="5">
                  <c:v>36.297089999999997</c:v>
                </c:pt>
                <c:pt idx="6">
                  <c:v>10.98657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E1-4215-BBC7-3D745FA3D1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4823296"/>
        <c:axId val="4841472"/>
      </c:barChart>
      <c:catAx>
        <c:axId val="4823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4841472"/>
        <c:crosses val="autoZero"/>
        <c:auto val="1"/>
        <c:lblAlgn val="ctr"/>
        <c:lblOffset val="100"/>
        <c:tickLblSkip val="1"/>
        <c:noMultiLvlLbl val="0"/>
      </c:catAx>
      <c:valAx>
        <c:axId val="4841472"/>
        <c:scaling>
          <c:orientation val="minMax"/>
          <c:max val="100"/>
          <c:min val="0"/>
        </c:scaling>
        <c:delete val="1"/>
        <c:axPos val="t"/>
        <c:majorGridlines/>
        <c:numFmt formatCode="#,##0" sourceLinked="0"/>
        <c:majorTickMark val="none"/>
        <c:minorTickMark val="none"/>
        <c:tickLblPos val="high"/>
        <c:crossAx val="4823296"/>
        <c:crosses val="autoZero"/>
        <c:crossBetween val="between"/>
        <c:majorUnit val="10"/>
        <c:minorUnit val="1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7.0145308881599108E-3"/>
          <c:y val="0.9307541629084527"/>
          <c:w val="0.95892326402895167"/>
          <c:h val="6.9245724360749217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20920010184515E-2"/>
          <c:y val="3.317000016858053E-2"/>
          <c:w val="0.90579079989815481"/>
          <c:h val="0.66261099900110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Taul1!$A$353</c:f>
              <c:strCache>
                <c:ptCount val="1"/>
                <c:pt idx="0">
                  <c:v>KOKO MAA, n=297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DFD-4A35-86EE-0435A50B7BD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DFD-4A35-86EE-0435A50B7BD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DFD-4A35-86EE-0435A50B7BD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DFD-4A35-86EE-0435A50B7BD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DFD-4A35-86EE-0435A50B7BD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DFD-4A35-86EE-0435A50B7BD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DFD-4A35-86EE-0435A50B7BD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Taul1!$B$352:$F$352</c:f>
              <c:strCache>
                <c:ptCount val="5"/>
                <c:pt idx="0">
                  <c:v>Paikallis- tai alueviranomaisilta (ml. ELY-keskukset)</c:v>
                </c:pt>
                <c:pt idx="1">
                  <c:v>Business Finlandista</c:v>
                </c:pt>
                <c:pt idx="2">
                  <c:v>Muuta valtion rahoitusta (muut kuin Business Finland)</c:v>
                </c:pt>
                <c:pt idx="3">
                  <c:v>EU:n Horisontti Eurooppa -ohjelmasta</c:v>
                </c:pt>
                <c:pt idx="4">
                  <c:v>Muuta kansainvälistä rahoitusta</c:v>
                </c:pt>
              </c:strCache>
            </c:strRef>
          </c:cat>
          <c:val>
            <c:numRef>
              <c:f>Taul1!$B$353:$F$353</c:f>
              <c:numCache>
                <c:formatCode>General</c:formatCode>
                <c:ptCount val="5"/>
                <c:pt idx="0">
                  <c:v>71.516120000000001</c:v>
                </c:pt>
                <c:pt idx="1">
                  <c:v>45.353169999999999</c:v>
                </c:pt>
                <c:pt idx="2">
                  <c:v>5.2293599999999998</c:v>
                </c:pt>
                <c:pt idx="3">
                  <c:v>3.8995700000000002</c:v>
                </c:pt>
                <c:pt idx="4">
                  <c:v>3.3608500000000001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DFD-4A35-86EE-0435A50B7BDE}"/>
            </c:ext>
          </c:extLst>
        </c:ser>
        <c:ser>
          <c:idx val="1"/>
          <c:order val="1"/>
          <c:tx>
            <c:strRef>
              <c:f>Taul1!$A$354</c:f>
              <c:strCache>
                <c:ptCount val="1"/>
                <c:pt idx="0">
                  <c:v>Savon Yrittäjät, n=16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Taul1!$B$352:$F$352</c:f>
              <c:strCache>
                <c:ptCount val="5"/>
                <c:pt idx="0">
                  <c:v>Paikallis- tai alueviranomaisilta (ml. ELY-keskukset)</c:v>
                </c:pt>
                <c:pt idx="1">
                  <c:v>Business Finlandista</c:v>
                </c:pt>
                <c:pt idx="2">
                  <c:v>Muuta valtion rahoitusta (muut kuin Business Finland)</c:v>
                </c:pt>
                <c:pt idx="3">
                  <c:v>EU:n Horisontti Eurooppa -ohjelmasta</c:v>
                </c:pt>
                <c:pt idx="4">
                  <c:v>Muuta kansainvälistä rahoitusta</c:v>
                </c:pt>
              </c:strCache>
            </c:strRef>
          </c:cat>
          <c:val>
            <c:numRef>
              <c:f>Taul1!$B$354:$F$354</c:f>
              <c:numCache>
                <c:formatCode>General</c:formatCode>
                <c:ptCount val="5"/>
                <c:pt idx="0">
                  <c:v>87.482519999999994</c:v>
                </c:pt>
                <c:pt idx="1">
                  <c:v>32.158799999999999</c:v>
                </c:pt>
                <c:pt idx="2">
                  <c:v>3.5373899999999998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DFD-4A35-86EE-0435A50B7BDE}"/>
            </c:ext>
          </c:extLst>
        </c:ser>
        <c:ser>
          <c:idx val="2"/>
          <c:order val="2"/>
          <c:tx>
            <c:strRef>
              <c:f>Taul1!$A$355</c:f>
              <c:strCache>
                <c:ptCount val="1"/>
                <c:pt idx="0">
                  <c:v>Koillis-Savo, n=1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Taul1!$B$352:$F$352</c:f>
              <c:strCache>
                <c:ptCount val="5"/>
                <c:pt idx="0">
                  <c:v>Paikallis- tai alueviranomaisilta (ml. ELY-keskukset)</c:v>
                </c:pt>
                <c:pt idx="1">
                  <c:v>Business Finlandista</c:v>
                </c:pt>
                <c:pt idx="2">
                  <c:v>Muuta valtion rahoitusta (muut kuin Business Finland)</c:v>
                </c:pt>
                <c:pt idx="3">
                  <c:v>EU:n Horisontti Eurooppa -ohjelmasta</c:v>
                </c:pt>
                <c:pt idx="4">
                  <c:v>Muuta kansainvälistä rahoitusta</c:v>
                </c:pt>
              </c:strCache>
            </c:strRef>
          </c:cat>
          <c:val>
            <c:numRef>
              <c:f>Taul1!$B$355:$F$355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DFD-4A35-86EE-0435A50B7BDE}"/>
            </c:ext>
          </c:extLst>
        </c:ser>
        <c:ser>
          <c:idx val="3"/>
          <c:order val="3"/>
          <c:tx>
            <c:strRef>
              <c:f>Taul1!$A$356</c:f>
              <c:strCache>
                <c:ptCount val="1"/>
                <c:pt idx="0">
                  <c:v>Kuopion seutu, n=7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Taul1!$B$352:$F$352</c:f>
              <c:strCache>
                <c:ptCount val="5"/>
                <c:pt idx="0">
                  <c:v>Paikallis- tai alueviranomaisilta (ml. ELY-keskukset)</c:v>
                </c:pt>
                <c:pt idx="1">
                  <c:v>Business Finlandista</c:v>
                </c:pt>
                <c:pt idx="2">
                  <c:v>Muuta valtion rahoitusta (muut kuin Business Finland)</c:v>
                </c:pt>
                <c:pt idx="3">
                  <c:v>EU:n Horisontti Eurooppa -ohjelmasta</c:v>
                </c:pt>
                <c:pt idx="4">
                  <c:v>Muuta kansainvälistä rahoitusta</c:v>
                </c:pt>
              </c:strCache>
            </c:strRef>
          </c:cat>
          <c:val>
            <c:numRef>
              <c:f>Taul1!$B$356:$F$356</c:f>
              <c:numCache>
                <c:formatCode>General</c:formatCode>
                <c:ptCount val="5"/>
                <c:pt idx="0">
                  <c:v>92.804469999999995</c:v>
                </c:pt>
                <c:pt idx="1">
                  <c:v>31.21735</c:v>
                </c:pt>
                <c:pt idx="2">
                  <c:v>7.1955299999999998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FD-4A35-86EE-0435A50B7BDE}"/>
            </c:ext>
          </c:extLst>
        </c:ser>
        <c:ser>
          <c:idx val="4"/>
          <c:order val="4"/>
          <c:tx>
            <c:strRef>
              <c:f>Taul1!$A$357</c:f>
              <c:strCache>
                <c:ptCount val="1"/>
                <c:pt idx="0">
                  <c:v>Sisä-Savo, n=-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Taul1!$B$352:$F$352</c:f>
              <c:strCache>
                <c:ptCount val="5"/>
                <c:pt idx="0">
                  <c:v>Paikallis- tai alueviranomaisilta (ml. ELY-keskukset)</c:v>
                </c:pt>
                <c:pt idx="1">
                  <c:v>Business Finlandista</c:v>
                </c:pt>
                <c:pt idx="2">
                  <c:v>Muuta valtion rahoitusta (muut kuin Business Finland)</c:v>
                </c:pt>
                <c:pt idx="3">
                  <c:v>EU:n Horisontti Eurooppa -ohjelmasta</c:v>
                </c:pt>
                <c:pt idx="4">
                  <c:v>Muuta kansainvälistä rahoitusta</c:v>
                </c:pt>
              </c:strCache>
            </c:strRef>
          </c:cat>
          <c:val>
            <c:numRef>
              <c:f>Taul1!$B$357:$F$357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DFD-4A35-86EE-0435A50B7BDE}"/>
            </c:ext>
          </c:extLst>
        </c:ser>
        <c:ser>
          <c:idx val="5"/>
          <c:order val="5"/>
          <c:tx>
            <c:strRef>
              <c:f>Taul1!$A$358</c:f>
              <c:strCache>
                <c:ptCount val="1"/>
                <c:pt idx="0">
                  <c:v>Varkauden seutu, n=5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Taul1!$B$352:$F$352</c:f>
              <c:strCache>
                <c:ptCount val="5"/>
                <c:pt idx="0">
                  <c:v>Paikallis- tai alueviranomaisilta (ml. ELY-keskukset)</c:v>
                </c:pt>
                <c:pt idx="1">
                  <c:v>Business Finlandista</c:v>
                </c:pt>
                <c:pt idx="2">
                  <c:v>Muuta valtion rahoitusta (muut kuin Business Finland)</c:v>
                </c:pt>
                <c:pt idx="3">
                  <c:v>EU:n Horisontti Eurooppa -ohjelmasta</c:v>
                </c:pt>
                <c:pt idx="4">
                  <c:v>Muuta kansainvälistä rahoitusta</c:v>
                </c:pt>
              </c:strCache>
            </c:strRef>
          </c:cat>
          <c:val>
            <c:numRef>
              <c:f>Taul1!$B$358:$F$358</c:f>
              <c:numCache>
                <c:formatCode>General</c:formatCode>
                <c:ptCount val="5"/>
                <c:pt idx="0">
                  <c:v>69.517790000000005</c:v>
                </c:pt>
                <c:pt idx="1">
                  <c:v>45.059750000000001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DFD-4A35-86EE-0435A50B7BDE}"/>
            </c:ext>
          </c:extLst>
        </c:ser>
        <c:ser>
          <c:idx val="6"/>
          <c:order val="6"/>
          <c:tx>
            <c:strRef>
              <c:f>Taul1!$A$359</c:f>
              <c:strCache>
                <c:ptCount val="1"/>
                <c:pt idx="0">
                  <c:v>Ylä-Savo, n=3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Taul1!$B$352:$F$352</c:f>
              <c:strCache>
                <c:ptCount val="5"/>
                <c:pt idx="0">
                  <c:v>Paikallis- tai alueviranomaisilta (ml. ELY-keskukset)</c:v>
                </c:pt>
                <c:pt idx="1">
                  <c:v>Business Finlandista</c:v>
                </c:pt>
                <c:pt idx="2">
                  <c:v>Muuta valtion rahoitusta (muut kuin Business Finland)</c:v>
                </c:pt>
                <c:pt idx="3">
                  <c:v>EU:n Horisontti Eurooppa -ohjelmasta</c:v>
                </c:pt>
                <c:pt idx="4">
                  <c:v>Muuta kansainvälistä rahoitusta</c:v>
                </c:pt>
              </c:strCache>
            </c:strRef>
          </c:cat>
          <c:val>
            <c:numRef>
              <c:f>Taul1!$B$359:$F$359</c:f>
              <c:numCache>
                <c:formatCode>General</c:formatCode>
                <c:ptCount val="5"/>
                <c:pt idx="0">
                  <c:v>100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DFD-4A35-86EE-0435A50B7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9052288"/>
        <c:axId val="109053824"/>
      </c:barChart>
      <c:catAx>
        <c:axId val="109052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1200"/>
            </a:pPr>
            <a:endParaRPr lang="fi-FI"/>
          </a:p>
        </c:txPr>
        <c:crossAx val="109053824"/>
        <c:crosses val="autoZero"/>
        <c:auto val="1"/>
        <c:lblAlgn val="ctr"/>
        <c:lblOffset val="100"/>
        <c:noMultiLvlLbl val="0"/>
      </c:catAx>
      <c:valAx>
        <c:axId val="1090538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low"/>
        <c:crossAx val="109052288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4.9752016251557056E-2"/>
          <c:y val="0.84685123622952307"/>
          <c:w val="0.94309225732958246"/>
          <c:h val="0.1531487637704769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20920010184515E-2"/>
          <c:y val="3.317000016858053E-2"/>
          <c:w val="0.90579079989815481"/>
          <c:h val="0.66261099900110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Taul1!$A$373</c:f>
              <c:strCache>
                <c:ptCount val="1"/>
                <c:pt idx="0">
                  <c:v>KOKO MAA, n=264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DFD-4A35-86EE-0435A50B7BD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DFD-4A35-86EE-0435A50B7BD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DFD-4A35-86EE-0435A50B7BD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DFD-4A35-86EE-0435A50B7BD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DFD-4A35-86EE-0435A50B7BD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DFD-4A35-86EE-0435A50B7BD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DFD-4A35-86EE-0435A50B7BD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Taul1!$B$372:$F$372</c:f>
              <c:strCache>
                <c:ptCount val="5"/>
                <c:pt idx="0">
                  <c:v>Paikallis- tai alueviranomaisilta (ml. ELY-keskukset)</c:v>
                </c:pt>
                <c:pt idx="1">
                  <c:v>Business Finlandista</c:v>
                </c:pt>
                <c:pt idx="2">
                  <c:v>Muuta valtion rahoitusta (muut kuin Business Finland)</c:v>
                </c:pt>
                <c:pt idx="3">
                  <c:v>Muuta kansainvälistä rahoitusta</c:v>
                </c:pt>
                <c:pt idx="4">
                  <c:v>EU:n Horisontti Eurooppa -ohjelmasta</c:v>
                </c:pt>
              </c:strCache>
            </c:strRef>
          </c:cat>
          <c:val>
            <c:numRef>
              <c:f>Taul1!$B$373:$F$373</c:f>
              <c:numCache>
                <c:formatCode>General</c:formatCode>
                <c:ptCount val="5"/>
                <c:pt idx="0">
                  <c:v>68.441770000000005</c:v>
                </c:pt>
                <c:pt idx="1">
                  <c:v>36.186320000000002</c:v>
                </c:pt>
                <c:pt idx="2">
                  <c:v>5.7887399999999998</c:v>
                </c:pt>
                <c:pt idx="3">
                  <c:v>5.3384600000000004</c:v>
                </c:pt>
                <c:pt idx="4">
                  <c:v>3.2815099999999999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DFD-4A35-86EE-0435A50B7BDE}"/>
            </c:ext>
          </c:extLst>
        </c:ser>
        <c:ser>
          <c:idx val="1"/>
          <c:order val="1"/>
          <c:tx>
            <c:strRef>
              <c:f>Taul1!$A$374</c:f>
              <c:strCache>
                <c:ptCount val="1"/>
                <c:pt idx="0">
                  <c:v>Savon Yrittäjät, n=13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Taul1!$B$372:$F$372</c:f>
              <c:strCache>
                <c:ptCount val="5"/>
                <c:pt idx="0">
                  <c:v>Paikallis- tai alueviranomaisilta (ml. ELY-keskukset)</c:v>
                </c:pt>
                <c:pt idx="1">
                  <c:v>Business Finlandista</c:v>
                </c:pt>
                <c:pt idx="2">
                  <c:v>Muuta valtion rahoitusta (muut kuin Business Finland)</c:v>
                </c:pt>
                <c:pt idx="3">
                  <c:v>Muuta kansainvälistä rahoitusta</c:v>
                </c:pt>
                <c:pt idx="4">
                  <c:v>EU:n Horisontti Eurooppa -ohjelmasta</c:v>
                </c:pt>
              </c:strCache>
            </c:strRef>
          </c:cat>
          <c:val>
            <c:numRef>
              <c:f>Taul1!$B$374:$F$374</c:f>
              <c:numCache>
                <c:formatCode>General</c:formatCode>
                <c:ptCount val="5"/>
                <c:pt idx="0">
                  <c:v>94.619100000000003</c:v>
                </c:pt>
                <c:pt idx="1">
                  <c:v>29.729990000000001</c:v>
                </c:pt>
                <c:pt idx="2">
                  <c:v>4.7891199999999996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DFD-4A35-86EE-0435A50B7BDE}"/>
            </c:ext>
          </c:extLst>
        </c:ser>
        <c:ser>
          <c:idx val="2"/>
          <c:order val="2"/>
          <c:tx>
            <c:strRef>
              <c:f>Taul1!$A$375</c:f>
              <c:strCache>
                <c:ptCount val="1"/>
                <c:pt idx="0">
                  <c:v>Koillis-Savo, n=1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Taul1!$B$372:$F$372</c:f>
              <c:strCache>
                <c:ptCount val="5"/>
                <c:pt idx="0">
                  <c:v>Paikallis- tai alueviranomaisilta (ml. ELY-keskukset)</c:v>
                </c:pt>
                <c:pt idx="1">
                  <c:v>Business Finlandista</c:v>
                </c:pt>
                <c:pt idx="2">
                  <c:v>Muuta valtion rahoitusta (muut kuin Business Finland)</c:v>
                </c:pt>
                <c:pt idx="3">
                  <c:v>Muuta kansainvälistä rahoitusta</c:v>
                </c:pt>
                <c:pt idx="4">
                  <c:v>EU:n Horisontti Eurooppa -ohjelmasta</c:v>
                </c:pt>
              </c:strCache>
            </c:strRef>
          </c:cat>
          <c:val>
            <c:numRef>
              <c:f>Taul1!$B$375:$F$375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DFD-4A35-86EE-0435A50B7BDE}"/>
            </c:ext>
          </c:extLst>
        </c:ser>
        <c:ser>
          <c:idx val="3"/>
          <c:order val="3"/>
          <c:tx>
            <c:strRef>
              <c:f>Taul1!$A$376</c:f>
              <c:strCache>
                <c:ptCount val="1"/>
                <c:pt idx="0">
                  <c:v>Kuopion seutu, n=4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Taul1!$B$372:$F$372</c:f>
              <c:strCache>
                <c:ptCount val="5"/>
                <c:pt idx="0">
                  <c:v>Paikallis- tai alueviranomaisilta (ml. ELY-keskukset)</c:v>
                </c:pt>
                <c:pt idx="1">
                  <c:v>Business Finlandista</c:v>
                </c:pt>
                <c:pt idx="2">
                  <c:v>Muuta valtion rahoitusta (muut kuin Business Finland)</c:v>
                </c:pt>
                <c:pt idx="3">
                  <c:v>Muuta kansainvälistä rahoitusta</c:v>
                </c:pt>
                <c:pt idx="4">
                  <c:v>EU:n Horisontti Eurooppa -ohjelmasta</c:v>
                </c:pt>
              </c:strCache>
            </c:strRef>
          </c:cat>
          <c:val>
            <c:numRef>
              <c:f>Taul1!$B$376:$F$376</c:f>
              <c:numCache>
                <c:formatCode>General</c:formatCode>
                <c:ptCount val="5"/>
                <c:pt idx="0">
                  <c:v>100</c:v>
                </c:pt>
                <c:pt idx="1">
                  <c:v>33.915300000000002</c:v>
                </c:pt>
                <c:pt idx="2">
                  <c:v>11.17395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FD-4A35-86EE-0435A50B7BDE}"/>
            </c:ext>
          </c:extLst>
        </c:ser>
        <c:ser>
          <c:idx val="4"/>
          <c:order val="4"/>
          <c:tx>
            <c:strRef>
              <c:f>Taul1!$A$377</c:f>
              <c:strCache>
                <c:ptCount val="1"/>
                <c:pt idx="0">
                  <c:v>Sisä-Savo, n=-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Taul1!$B$372:$F$372</c:f>
              <c:strCache>
                <c:ptCount val="5"/>
                <c:pt idx="0">
                  <c:v>Paikallis- tai alueviranomaisilta (ml. ELY-keskukset)</c:v>
                </c:pt>
                <c:pt idx="1">
                  <c:v>Business Finlandista</c:v>
                </c:pt>
                <c:pt idx="2">
                  <c:v>Muuta valtion rahoitusta (muut kuin Business Finland)</c:v>
                </c:pt>
                <c:pt idx="3">
                  <c:v>Muuta kansainvälistä rahoitusta</c:v>
                </c:pt>
                <c:pt idx="4">
                  <c:v>EU:n Horisontti Eurooppa -ohjelmasta</c:v>
                </c:pt>
              </c:strCache>
            </c:strRef>
          </c:cat>
          <c:val>
            <c:numRef>
              <c:f>Taul1!$B$377:$F$377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DFD-4A35-86EE-0435A50B7BDE}"/>
            </c:ext>
          </c:extLst>
        </c:ser>
        <c:ser>
          <c:idx val="5"/>
          <c:order val="5"/>
          <c:tx>
            <c:strRef>
              <c:f>Taul1!$A$378</c:f>
              <c:strCache>
                <c:ptCount val="1"/>
                <c:pt idx="0">
                  <c:v>Varkauden seutu, n=4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Taul1!$B$372:$F$372</c:f>
              <c:strCache>
                <c:ptCount val="5"/>
                <c:pt idx="0">
                  <c:v>Paikallis- tai alueviranomaisilta (ml. ELY-keskukset)</c:v>
                </c:pt>
                <c:pt idx="1">
                  <c:v>Business Finlandista</c:v>
                </c:pt>
                <c:pt idx="2">
                  <c:v>Muuta valtion rahoitusta (muut kuin Business Finland)</c:v>
                </c:pt>
                <c:pt idx="3">
                  <c:v>Muuta kansainvälistä rahoitusta</c:v>
                </c:pt>
                <c:pt idx="4">
                  <c:v>EU:n Horisontti Eurooppa -ohjelmasta</c:v>
                </c:pt>
              </c:strCache>
            </c:strRef>
          </c:cat>
          <c:val>
            <c:numRef>
              <c:f>Taul1!$B$378:$F$378</c:f>
              <c:numCache>
                <c:formatCode>General</c:formatCode>
                <c:ptCount val="5"/>
                <c:pt idx="0">
                  <c:v>79.030500000000004</c:v>
                </c:pt>
                <c:pt idx="1">
                  <c:v>41.939010000000003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DFD-4A35-86EE-0435A50B7BDE}"/>
            </c:ext>
          </c:extLst>
        </c:ser>
        <c:ser>
          <c:idx val="6"/>
          <c:order val="6"/>
          <c:tx>
            <c:strRef>
              <c:f>Taul1!$A$379</c:f>
              <c:strCache>
                <c:ptCount val="1"/>
                <c:pt idx="0">
                  <c:v>Ylä-Savo, n=4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Taul1!$B$372:$F$372</c:f>
              <c:strCache>
                <c:ptCount val="5"/>
                <c:pt idx="0">
                  <c:v>Paikallis- tai alueviranomaisilta (ml. ELY-keskukset)</c:v>
                </c:pt>
                <c:pt idx="1">
                  <c:v>Business Finlandista</c:v>
                </c:pt>
                <c:pt idx="2">
                  <c:v>Muuta valtion rahoitusta (muut kuin Business Finland)</c:v>
                </c:pt>
                <c:pt idx="3">
                  <c:v>Muuta kansainvälistä rahoitusta</c:v>
                </c:pt>
                <c:pt idx="4">
                  <c:v>EU:n Horisontti Eurooppa -ohjelmasta</c:v>
                </c:pt>
              </c:strCache>
            </c:strRef>
          </c:cat>
          <c:val>
            <c:numRef>
              <c:f>Taul1!$B$379:$F$379</c:f>
              <c:numCache>
                <c:formatCode>General</c:formatCode>
                <c:ptCount val="5"/>
                <c:pt idx="0">
                  <c:v>100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DFD-4A35-86EE-0435A50B7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9052288"/>
        <c:axId val="109053824"/>
      </c:barChart>
      <c:catAx>
        <c:axId val="109052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1200"/>
            </a:pPr>
            <a:endParaRPr lang="fi-FI"/>
          </a:p>
        </c:txPr>
        <c:crossAx val="109053824"/>
        <c:crosses val="autoZero"/>
        <c:auto val="1"/>
        <c:lblAlgn val="ctr"/>
        <c:lblOffset val="100"/>
        <c:noMultiLvlLbl val="0"/>
      </c:catAx>
      <c:valAx>
        <c:axId val="1090538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low"/>
        <c:crossAx val="109052288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4.9752016251557056E-2"/>
          <c:y val="0.84685123622952307"/>
          <c:w val="0.94309225732958246"/>
          <c:h val="0.1531487637704769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5397541232673372"/>
          <c:y val="3.4174443580342925E-2"/>
          <c:w val="0.51607876236052241"/>
          <c:h val="0.8663414713180016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Taul1!$B$392</c:f>
              <c:strCache>
                <c:ptCount val="1"/>
                <c:pt idx="0">
                  <c:v>Kyllä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Taul1!$A$393:$A$399</c:f>
              <c:strCache>
                <c:ptCount val="7"/>
                <c:pt idx="0">
                  <c:v>KOKO MAA, n=4547</c:v>
                </c:pt>
                <c:pt idx="1">
                  <c:v>Savon Yrittäjät, n=208</c:v>
                </c:pt>
                <c:pt idx="2">
                  <c:v>Koillis-Savo, n=11</c:v>
                </c:pt>
                <c:pt idx="3">
                  <c:v>Kuopion seutu, n=101</c:v>
                </c:pt>
                <c:pt idx="4">
                  <c:v>Sisä-Savo, n=23</c:v>
                </c:pt>
                <c:pt idx="5">
                  <c:v>Varkauden seutu, n=20</c:v>
                </c:pt>
                <c:pt idx="6">
                  <c:v>Ylä-Savo, n=53</c:v>
                </c:pt>
              </c:strCache>
            </c:strRef>
          </c:cat>
          <c:val>
            <c:numRef>
              <c:f>Taul1!$B$393:$B$399</c:f>
              <c:numCache>
                <c:formatCode>General</c:formatCode>
                <c:ptCount val="7"/>
                <c:pt idx="0">
                  <c:v>13.389950000000001</c:v>
                </c:pt>
                <c:pt idx="1">
                  <c:v>17.293030000000002</c:v>
                </c:pt>
                <c:pt idx="2">
                  <c:v>5.2577999999999996</c:v>
                </c:pt>
                <c:pt idx="3">
                  <c:v>17.591940000000001</c:v>
                </c:pt>
                <c:pt idx="4">
                  <c:v>19.19192</c:v>
                </c:pt>
                <c:pt idx="5">
                  <c:v>29.752289999999999</c:v>
                </c:pt>
                <c:pt idx="6">
                  <c:v>14.096270000000001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7-49B3-BE25-87336E3DEF35}"/>
            </c:ext>
          </c:extLst>
        </c:ser>
        <c:ser>
          <c:idx val="1"/>
          <c:order val="1"/>
          <c:tx>
            <c:strRef>
              <c:f>Taul1!$C$392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E9573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Taul1!$A$393:$A$399</c:f>
              <c:strCache>
                <c:ptCount val="7"/>
                <c:pt idx="0">
                  <c:v>KOKO MAA, n=4547</c:v>
                </c:pt>
                <c:pt idx="1">
                  <c:v>Savon Yrittäjät, n=208</c:v>
                </c:pt>
                <c:pt idx="2">
                  <c:v>Koillis-Savo, n=11</c:v>
                </c:pt>
                <c:pt idx="3">
                  <c:v>Kuopion seutu, n=101</c:v>
                </c:pt>
                <c:pt idx="4">
                  <c:v>Sisä-Savo, n=23</c:v>
                </c:pt>
                <c:pt idx="5">
                  <c:v>Varkauden seutu, n=20</c:v>
                </c:pt>
                <c:pt idx="6">
                  <c:v>Ylä-Savo, n=53</c:v>
                </c:pt>
              </c:strCache>
            </c:strRef>
          </c:cat>
          <c:val>
            <c:numRef>
              <c:f>Taul1!$C$393:$C$399</c:f>
              <c:numCache>
                <c:formatCode>General</c:formatCode>
                <c:ptCount val="7"/>
                <c:pt idx="0">
                  <c:v>57.693109999999997</c:v>
                </c:pt>
                <c:pt idx="1">
                  <c:v>51.584589999999999</c:v>
                </c:pt>
                <c:pt idx="2">
                  <c:v>83.917389999999997</c:v>
                </c:pt>
                <c:pt idx="3">
                  <c:v>49.067839999999997</c:v>
                </c:pt>
                <c:pt idx="4">
                  <c:v>68.190820000000002</c:v>
                </c:pt>
                <c:pt idx="5">
                  <c:v>30.633479999999999</c:v>
                </c:pt>
                <c:pt idx="6">
                  <c:v>49.969659999999998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7-49B3-BE25-87336E3DEF35}"/>
            </c:ext>
          </c:extLst>
        </c:ser>
        <c:ser>
          <c:idx val="2"/>
          <c:order val="2"/>
          <c:tx>
            <c:strRef>
              <c:f>Taul1!$D$392</c:f>
              <c:strCache>
                <c:ptCount val="1"/>
                <c:pt idx="0">
                  <c:v>En osaa sanoa</c:v>
                </c:pt>
              </c:strCache>
            </c:strRef>
          </c:tx>
          <c:spPr>
            <a:solidFill>
              <a:srgbClr val="91919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Taul1!$A$393:$A$399</c:f>
              <c:strCache>
                <c:ptCount val="7"/>
                <c:pt idx="0">
                  <c:v>KOKO MAA, n=4547</c:v>
                </c:pt>
                <c:pt idx="1">
                  <c:v>Savon Yrittäjät, n=208</c:v>
                </c:pt>
                <c:pt idx="2">
                  <c:v>Koillis-Savo, n=11</c:v>
                </c:pt>
                <c:pt idx="3">
                  <c:v>Kuopion seutu, n=101</c:v>
                </c:pt>
                <c:pt idx="4">
                  <c:v>Sisä-Savo, n=23</c:v>
                </c:pt>
                <c:pt idx="5">
                  <c:v>Varkauden seutu, n=20</c:v>
                </c:pt>
                <c:pt idx="6">
                  <c:v>Ylä-Savo, n=53</c:v>
                </c:pt>
              </c:strCache>
            </c:strRef>
          </c:cat>
          <c:val>
            <c:numRef>
              <c:f>Taul1!$D$393:$D$399</c:f>
              <c:numCache>
                <c:formatCode>General</c:formatCode>
                <c:ptCount val="7"/>
                <c:pt idx="0">
                  <c:v>28.91694</c:v>
                </c:pt>
                <c:pt idx="1">
                  <c:v>31.12238</c:v>
                </c:pt>
                <c:pt idx="2">
                  <c:v>10.824809999999999</c:v>
                </c:pt>
                <c:pt idx="3">
                  <c:v>33.340220000000002</c:v>
                </c:pt>
                <c:pt idx="4">
                  <c:v>12.61726</c:v>
                </c:pt>
                <c:pt idx="5">
                  <c:v>39.614229999999999</c:v>
                </c:pt>
                <c:pt idx="6">
                  <c:v>35.934069999999998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7-49B3-BE25-87336E3DEF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4823296"/>
        <c:axId val="4841472"/>
      </c:barChart>
      <c:catAx>
        <c:axId val="4823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4841472"/>
        <c:crosses val="autoZero"/>
        <c:auto val="1"/>
        <c:lblAlgn val="ctr"/>
        <c:lblOffset val="100"/>
        <c:tickLblSkip val="1"/>
        <c:noMultiLvlLbl val="0"/>
      </c:catAx>
      <c:valAx>
        <c:axId val="4841472"/>
        <c:scaling>
          <c:orientation val="minMax"/>
          <c:max val="100"/>
          <c:min val="0"/>
        </c:scaling>
        <c:delete val="1"/>
        <c:axPos val="t"/>
        <c:majorGridlines/>
        <c:numFmt formatCode="#,##0" sourceLinked="0"/>
        <c:majorTickMark val="none"/>
        <c:minorTickMark val="none"/>
        <c:tickLblPos val="high"/>
        <c:crossAx val="4823296"/>
        <c:crosses val="autoZero"/>
        <c:crossBetween val="between"/>
        <c:majorUnit val="10"/>
        <c:minorUnit val="1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7.0145308881599108E-3"/>
          <c:y val="0.9307541629084527"/>
          <c:w val="0.96262248621311775"/>
          <c:h val="6.924583709154726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20920010184515E-2"/>
          <c:y val="3.317000016858053E-2"/>
          <c:w val="0.90579079989815481"/>
          <c:h val="0.66261099900110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Taul1!$A$413</c:f>
              <c:strCache>
                <c:ptCount val="1"/>
                <c:pt idx="0">
                  <c:v>KOKO MAA, n=4380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DFD-4A35-86EE-0435A50B7BD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DFD-4A35-86EE-0435A50B7BD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DFD-4A35-86EE-0435A50B7BD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DFD-4A35-86EE-0435A50B7BD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DFD-4A35-86EE-0435A50B7BD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DFD-4A35-86EE-0435A50B7BD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DFD-4A35-86EE-0435A50B7BD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Taul1!$B$412:$F$412</c:f>
              <c:strCache>
                <c:ptCount val="5"/>
                <c:pt idx="0">
                  <c:v>Paikallis- tai alueviranomaisilta (ml. ELY-keskukset)</c:v>
                </c:pt>
                <c:pt idx="1">
                  <c:v>Business Finlandista</c:v>
                </c:pt>
                <c:pt idx="2">
                  <c:v>Muuta valtion rahoitusta (muut kuin Business Finland)</c:v>
                </c:pt>
                <c:pt idx="3">
                  <c:v>Muuta kansainvälistä rahoitusta</c:v>
                </c:pt>
                <c:pt idx="4">
                  <c:v>EU:n Horisontti Eurooppa -ohjelmasta</c:v>
                </c:pt>
              </c:strCache>
            </c:strRef>
          </c:cat>
          <c:val>
            <c:numRef>
              <c:f>Taul1!$B$413:$F$413</c:f>
              <c:numCache>
                <c:formatCode>General</c:formatCode>
                <c:ptCount val="5"/>
                <c:pt idx="0">
                  <c:v>12.430260000000001</c:v>
                </c:pt>
                <c:pt idx="1">
                  <c:v>7.7209599999999998</c:v>
                </c:pt>
                <c:pt idx="2">
                  <c:v>1.92689</c:v>
                </c:pt>
                <c:pt idx="3">
                  <c:v>1.1140000000000001</c:v>
                </c:pt>
                <c:pt idx="4">
                  <c:v>0.92778000000000005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DFD-4A35-86EE-0435A50B7BDE}"/>
            </c:ext>
          </c:extLst>
        </c:ser>
        <c:ser>
          <c:idx val="1"/>
          <c:order val="1"/>
          <c:tx>
            <c:strRef>
              <c:f>Taul1!$A$414</c:f>
              <c:strCache>
                <c:ptCount val="1"/>
                <c:pt idx="0">
                  <c:v>Savon Yrittäjät, n=197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Taul1!$B$412:$F$412</c:f>
              <c:strCache>
                <c:ptCount val="5"/>
                <c:pt idx="0">
                  <c:v>Paikallis- tai alueviranomaisilta (ml. ELY-keskukset)</c:v>
                </c:pt>
                <c:pt idx="1">
                  <c:v>Business Finlandista</c:v>
                </c:pt>
                <c:pt idx="2">
                  <c:v>Muuta valtion rahoitusta (muut kuin Business Finland)</c:v>
                </c:pt>
                <c:pt idx="3">
                  <c:v>Muuta kansainvälistä rahoitusta</c:v>
                </c:pt>
                <c:pt idx="4">
                  <c:v>EU:n Horisontti Eurooppa -ohjelmasta</c:v>
                </c:pt>
              </c:strCache>
            </c:strRef>
          </c:cat>
          <c:val>
            <c:numRef>
              <c:f>Taul1!$B$414:$F$414</c:f>
              <c:numCache>
                <c:formatCode>General</c:formatCode>
                <c:ptCount val="5"/>
                <c:pt idx="0">
                  <c:v>16.832899999999999</c:v>
                </c:pt>
                <c:pt idx="1">
                  <c:v>3.1014400000000002</c:v>
                </c:pt>
                <c:pt idx="2">
                  <c:v>2.9740700000000002</c:v>
                </c:pt>
                <c:pt idx="3">
                  <c:v>1.2603599999999999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DFD-4A35-86EE-0435A50B7BDE}"/>
            </c:ext>
          </c:extLst>
        </c:ser>
        <c:ser>
          <c:idx val="2"/>
          <c:order val="2"/>
          <c:tx>
            <c:strRef>
              <c:f>Taul1!$A$415</c:f>
              <c:strCache>
                <c:ptCount val="1"/>
                <c:pt idx="0">
                  <c:v>Koillis-Savo, n=11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Taul1!$B$412:$F$412</c:f>
              <c:strCache>
                <c:ptCount val="5"/>
                <c:pt idx="0">
                  <c:v>Paikallis- tai alueviranomaisilta (ml. ELY-keskukset)</c:v>
                </c:pt>
                <c:pt idx="1">
                  <c:v>Business Finlandista</c:v>
                </c:pt>
                <c:pt idx="2">
                  <c:v>Muuta valtion rahoitusta (muut kuin Business Finland)</c:v>
                </c:pt>
                <c:pt idx="3">
                  <c:v>Muuta kansainvälistä rahoitusta</c:v>
                </c:pt>
                <c:pt idx="4">
                  <c:v>EU:n Horisontti Eurooppa -ohjelmasta</c:v>
                </c:pt>
              </c:strCache>
            </c:strRef>
          </c:cat>
          <c:val>
            <c:numRef>
              <c:f>Taul1!$B$415:$F$415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DFD-4A35-86EE-0435A50B7BDE}"/>
            </c:ext>
          </c:extLst>
        </c:ser>
        <c:ser>
          <c:idx val="3"/>
          <c:order val="3"/>
          <c:tx>
            <c:strRef>
              <c:f>Taul1!$A$416</c:f>
              <c:strCache>
                <c:ptCount val="1"/>
                <c:pt idx="0">
                  <c:v>Kuopion seutu, n=95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Taul1!$B$412:$F$412</c:f>
              <c:strCache>
                <c:ptCount val="5"/>
                <c:pt idx="0">
                  <c:v>Paikallis- tai alueviranomaisilta (ml. ELY-keskukset)</c:v>
                </c:pt>
                <c:pt idx="1">
                  <c:v>Business Finlandista</c:v>
                </c:pt>
                <c:pt idx="2">
                  <c:v>Muuta valtion rahoitusta (muut kuin Business Finland)</c:v>
                </c:pt>
                <c:pt idx="3">
                  <c:v>Muuta kansainvälistä rahoitusta</c:v>
                </c:pt>
                <c:pt idx="4">
                  <c:v>EU:n Horisontti Eurooppa -ohjelmasta</c:v>
                </c:pt>
              </c:strCache>
            </c:strRef>
          </c:cat>
          <c:val>
            <c:numRef>
              <c:f>Taul1!$B$416:$F$416</c:f>
              <c:numCache>
                <c:formatCode>General</c:formatCode>
                <c:ptCount val="5"/>
                <c:pt idx="0">
                  <c:v>18.958929999999999</c:v>
                </c:pt>
                <c:pt idx="1">
                  <c:v>3.0815199999999998</c:v>
                </c:pt>
                <c:pt idx="2">
                  <c:v>2.7986800000000001</c:v>
                </c:pt>
                <c:pt idx="3">
                  <c:v>0.79090000000000005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FD-4A35-86EE-0435A50B7BDE}"/>
            </c:ext>
          </c:extLst>
        </c:ser>
        <c:ser>
          <c:idx val="4"/>
          <c:order val="4"/>
          <c:tx>
            <c:strRef>
              <c:f>Taul1!$A$417</c:f>
              <c:strCache>
                <c:ptCount val="1"/>
                <c:pt idx="0">
                  <c:v>Sisä-Savo, n=21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Taul1!$B$412:$F$412</c:f>
              <c:strCache>
                <c:ptCount val="5"/>
                <c:pt idx="0">
                  <c:v>Paikallis- tai alueviranomaisilta (ml. ELY-keskukset)</c:v>
                </c:pt>
                <c:pt idx="1">
                  <c:v>Business Finlandista</c:v>
                </c:pt>
                <c:pt idx="2">
                  <c:v>Muuta valtion rahoitusta (muut kuin Business Finland)</c:v>
                </c:pt>
                <c:pt idx="3">
                  <c:v>Muuta kansainvälistä rahoitusta</c:v>
                </c:pt>
                <c:pt idx="4">
                  <c:v>EU:n Horisontti Eurooppa -ohjelmasta</c:v>
                </c:pt>
              </c:strCache>
            </c:strRef>
          </c:cat>
          <c:val>
            <c:numRef>
              <c:f>Taul1!$B$417:$F$417</c:f>
              <c:numCache>
                <c:formatCode>General</c:formatCode>
                <c:ptCount val="5"/>
                <c:pt idx="0">
                  <c:v>10.028460000000001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DFD-4A35-86EE-0435A50B7BDE}"/>
            </c:ext>
          </c:extLst>
        </c:ser>
        <c:ser>
          <c:idx val="5"/>
          <c:order val="5"/>
          <c:tx>
            <c:strRef>
              <c:f>Taul1!$A$418</c:f>
              <c:strCache>
                <c:ptCount val="1"/>
                <c:pt idx="0">
                  <c:v>Varkauden seutu, n=19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Taul1!$B$412:$F$412</c:f>
              <c:strCache>
                <c:ptCount val="5"/>
                <c:pt idx="0">
                  <c:v>Paikallis- tai alueviranomaisilta (ml. ELY-keskukset)</c:v>
                </c:pt>
                <c:pt idx="1">
                  <c:v>Business Finlandista</c:v>
                </c:pt>
                <c:pt idx="2">
                  <c:v>Muuta valtion rahoitusta (muut kuin Business Finland)</c:v>
                </c:pt>
                <c:pt idx="3">
                  <c:v>Muuta kansainvälistä rahoitusta</c:v>
                </c:pt>
                <c:pt idx="4">
                  <c:v>EU:n Horisontti Eurooppa -ohjelmasta</c:v>
                </c:pt>
              </c:strCache>
            </c:strRef>
          </c:cat>
          <c:val>
            <c:numRef>
              <c:f>Taul1!$B$418:$F$418</c:f>
              <c:numCache>
                <c:formatCode>General</c:formatCode>
                <c:ptCount val="5"/>
                <c:pt idx="0">
                  <c:v>24.608149999999998</c:v>
                </c:pt>
                <c:pt idx="1">
                  <c:v>13.44173</c:v>
                </c:pt>
                <c:pt idx="2">
                  <c:v>13.44173</c:v>
                </c:pt>
                <c:pt idx="3">
                  <c:v>9.0931200000000008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DFD-4A35-86EE-0435A50B7BDE}"/>
            </c:ext>
          </c:extLst>
        </c:ser>
        <c:ser>
          <c:idx val="6"/>
          <c:order val="6"/>
          <c:tx>
            <c:strRef>
              <c:f>Taul1!$A$419</c:f>
              <c:strCache>
                <c:ptCount val="1"/>
                <c:pt idx="0">
                  <c:v>Ylä-Savo, n=51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Taul1!$B$412:$F$412</c:f>
              <c:strCache>
                <c:ptCount val="5"/>
                <c:pt idx="0">
                  <c:v>Paikallis- tai alueviranomaisilta (ml. ELY-keskukset)</c:v>
                </c:pt>
                <c:pt idx="1">
                  <c:v>Business Finlandista</c:v>
                </c:pt>
                <c:pt idx="2">
                  <c:v>Muuta valtion rahoitusta (muut kuin Business Finland)</c:v>
                </c:pt>
                <c:pt idx="3">
                  <c:v>Muuta kansainvälistä rahoitusta</c:v>
                </c:pt>
                <c:pt idx="4">
                  <c:v>EU:n Horisontti Eurooppa -ohjelmasta</c:v>
                </c:pt>
              </c:strCache>
            </c:strRef>
          </c:cat>
          <c:val>
            <c:numRef>
              <c:f>Taul1!$B$419:$F$419</c:f>
              <c:numCache>
                <c:formatCode>General</c:formatCode>
                <c:ptCount val="5"/>
                <c:pt idx="0">
                  <c:v>17.225010000000001</c:v>
                </c:pt>
                <c:pt idx="1">
                  <c:v>1.3486800000000001</c:v>
                </c:pt>
                <c:pt idx="2">
                  <c:v>1.3486800000000001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DFD-4A35-86EE-0435A50B7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9052288"/>
        <c:axId val="109053824"/>
      </c:barChart>
      <c:catAx>
        <c:axId val="109052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1200"/>
            </a:pPr>
            <a:endParaRPr lang="fi-FI"/>
          </a:p>
        </c:txPr>
        <c:crossAx val="109053824"/>
        <c:crosses val="autoZero"/>
        <c:auto val="1"/>
        <c:lblAlgn val="ctr"/>
        <c:lblOffset val="100"/>
        <c:noMultiLvlLbl val="0"/>
      </c:catAx>
      <c:valAx>
        <c:axId val="1090538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low"/>
        <c:crossAx val="109052288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4.9752016251557056E-2"/>
          <c:y val="0.84685123622952307"/>
          <c:w val="0.94309225732958246"/>
          <c:h val="0.1531487637704769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5397541232673372"/>
          <c:y val="3.4174443580342925E-2"/>
          <c:w val="0.51607876236052241"/>
          <c:h val="0.748737611086983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Taul1!$B$432</c:f>
              <c:strCache>
                <c:ptCount val="1"/>
                <c:pt idx="0">
                  <c:v>Kyllä t&amp;k-toiminnan lisävähennystä koskien 
tutkimus- ja tiedonlevittämisorganisaatioilta 
ostettujen t&amp;k-palvelujen menoja (käytössä 2021–2027)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Taul1!$A$433:$A$439</c:f>
              <c:strCache>
                <c:ptCount val="7"/>
                <c:pt idx="0">
                  <c:v>KOKO MAA, n=4425</c:v>
                </c:pt>
                <c:pt idx="1">
                  <c:v>Savon Yrittäjät, n=200</c:v>
                </c:pt>
                <c:pt idx="2">
                  <c:v>Koillis-Savo, n=11</c:v>
                </c:pt>
                <c:pt idx="3">
                  <c:v>Kuopion seutu, n=98</c:v>
                </c:pt>
                <c:pt idx="4">
                  <c:v>Sisä-Savo, n=22</c:v>
                </c:pt>
                <c:pt idx="5">
                  <c:v>Varkauden seutu, n=18</c:v>
                </c:pt>
                <c:pt idx="6">
                  <c:v>Ylä-Savo, n=51</c:v>
                </c:pt>
              </c:strCache>
            </c:strRef>
          </c:cat>
          <c:val>
            <c:numRef>
              <c:f>Taul1!$B$433:$B$439</c:f>
              <c:numCache>
                <c:formatCode>General</c:formatCode>
                <c:ptCount val="7"/>
                <c:pt idx="0">
                  <c:v>2.0033500000000002</c:v>
                </c:pt>
                <c:pt idx="1">
                  <c:v>1.2419199999999999</c:v>
                </c:pt>
                <c:pt idx="2">
                  <c:v>5.2577999999999996</c:v>
                </c:pt>
                <c:pt idx="3">
                  <c:v>0</c:v>
                </c:pt>
                <c:pt idx="4">
                  <c:v>0</c:v>
                </c:pt>
                <c:pt idx="5">
                  <c:v>8.7362900000000003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7-49B3-BE25-87336E3DEF35}"/>
            </c:ext>
          </c:extLst>
        </c:ser>
        <c:ser>
          <c:idx val="1"/>
          <c:order val="1"/>
          <c:tx>
            <c:strRef>
              <c:f>Taul1!$C$432</c:f>
              <c:strCache>
                <c:ptCount val="1"/>
                <c:pt idx="0">
                  <c:v>Kyllä t&amp;k-toiminnan yhdistelmävähennystä 
koskien t&amp;k-toiminnan palkka- ja ostopalvelumenoja 
(käytössä 2023 alkaen)</c:v>
                </c:pt>
              </c:strCache>
            </c:strRef>
          </c:tx>
          <c:spPr>
            <a:solidFill>
              <a:srgbClr val="78BD5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Taul1!$A$433:$A$439</c:f>
              <c:strCache>
                <c:ptCount val="7"/>
                <c:pt idx="0">
                  <c:v>KOKO MAA, n=4425</c:v>
                </c:pt>
                <c:pt idx="1">
                  <c:v>Savon Yrittäjät, n=200</c:v>
                </c:pt>
                <c:pt idx="2">
                  <c:v>Koillis-Savo, n=11</c:v>
                </c:pt>
                <c:pt idx="3">
                  <c:v>Kuopion seutu, n=98</c:v>
                </c:pt>
                <c:pt idx="4">
                  <c:v>Sisä-Savo, n=22</c:v>
                </c:pt>
                <c:pt idx="5">
                  <c:v>Varkauden seutu, n=18</c:v>
                </c:pt>
                <c:pt idx="6">
                  <c:v>Ylä-Savo, n=51</c:v>
                </c:pt>
              </c:strCache>
            </c:strRef>
          </c:cat>
          <c:val>
            <c:numRef>
              <c:f>Taul1!$C$433:$C$439</c:f>
              <c:numCache>
                <c:formatCode>General</c:formatCode>
                <c:ptCount val="7"/>
                <c:pt idx="0">
                  <c:v>3.55078</c:v>
                </c:pt>
                <c:pt idx="1">
                  <c:v>6.1964100000000002</c:v>
                </c:pt>
                <c:pt idx="2">
                  <c:v>5.2577999999999996</c:v>
                </c:pt>
                <c:pt idx="3">
                  <c:v>8.4642199999999992</c:v>
                </c:pt>
                <c:pt idx="4">
                  <c:v>0</c:v>
                </c:pt>
                <c:pt idx="5">
                  <c:v>8.1267200000000006</c:v>
                </c:pt>
                <c:pt idx="6">
                  <c:v>4.3566900000000004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7-49B3-BE25-87336E3DEF35}"/>
            </c:ext>
          </c:extLst>
        </c:ser>
        <c:ser>
          <c:idx val="2"/>
          <c:order val="2"/>
          <c:tx>
            <c:strRef>
              <c:f>Taul1!$D$432</c:f>
              <c:strCache>
                <c:ptCount val="1"/>
                <c:pt idx="0">
                  <c:v>Ei kumpaakaan</c:v>
                </c:pt>
              </c:strCache>
            </c:strRef>
          </c:tx>
          <c:spPr>
            <a:solidFill>
              <a:srgbClr val="F29A8C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Taul1!$A$433:$A$439</c:f>
              <c:strCache>
                <c:ptCount val="7"/>
                <c:pt idx="0">
                  <c:v>KOKO MAA, n=4425</c:v>
                </c:pt>
                <c:pt idx="1">
                  <c:v>Savon Yrittäjät, n=200</c:v>
                </c:pt>
                <c:pt idx="2">
                  <c:v>Koillis-Savo, n=11</c:v>
                </c:pt>
                <c:pt idx="3">
                  <c:v>Kuopion seutu, n=98</c:v>
                </c:pt>
                <c:pt idx="4">
                  <c:v>Sisä-Savo, n=22</c:v>
                </c:pt>
                <c:pt idx="5">
                  <c:v>Varkauden seutu, n=18</c:v>
                </c:pt>
                <c:pt idx="6">
                  <c:v>Ylä-Savo, n=51</c:v>
                </c:pt>
              </c:strCache>
            </c:strRef>
          </c:cat>
          <c:val>
            <c:numRef>
              <c:f>Taul1!$D$433:$D$439</c:f>
              <c:numCache>
                <c:formatCode>General</c:formatCode>
                <c:ptCount val="7"/>
                <c:pt idx="0">
                  <c:v>95.041439999999994</c:v>
                </c:pt>
                <c:pt idx="1">
                  <c:v>92.912639999999996</c:v>
                </c:pt>
                <c:pt idx="2">
                  <c:v>94.742199999999997</c:v>
                </c:pt>
                <c:pt idx="3">
                  <c:v>91.535780000000003</c:v>
                </c:pt>
                <c:pt idx="4">
                  <c:v>100</c:v>
                </c:pt>
                <c:pt idx="5">
                  <c:v>83.136989999999997</c:v>
                </c:pt>
                <c:pt idx="6">
                  <c:v>95.64331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7-49B3-BE25-87336E3DEF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4823296"/>
        <c:axId val="4841472"/>
      </c:barChart>
      <c:catAx>
        <c:axId val="4823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4841472"/>
        <c:crosses val="autoZero"/>
        <c:auto val="1"/>
        <c:lblAlgn val="ctr"/>
        <c:lblOffset val="100"/>
        <c:tickLblSkip val="1"/>
        <c:noMultiLvlLbl val="0"/>
      </c:catAx>
      <c:valAx>
        <c:axId val="4841472"/>
        <c:scaling>
          <c:orientation val="minMax"/>
          <c:max val="100"/>
          <c:min val="0"/>
        </c:scaling>
        <c:delete val="1"/>
        <c:axPos val="t"/>
        <c:majorGridlines/>
        <c:numFmt formatCode="#,##0" sourceLinked="0"/>
        <c:majorTickMark val="none"/>
        <c:minorTickMark val="none"/>
        <c:tickLblPos val="high"/>
        <c:crossAx val="4823296"/>
        <c:crosses val="autoZero"/>
        <c:crossBetween val="between"/>
        <c:majorUnit val="10"/>
        <c:minorUnit val="1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7.0145308881599108E-3"/>
          <c:y val="0.79844999106396253"/>
          <c:w val="0.96262248621311775"/>
          <c:h val="0.2015500089360374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725780811891283"/>
          <c:y val="3.317000016858053E-2"/>
          <c:w val="0.60020206487546468"/>
          <c:h val="0.832139854408155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Taul1!$B$52</c:f>
              <c:strCache>
                <c:ptCount val="1"/>
                <c:pt idx="0">
                  <c:v>Saldoluku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C48-464D-ACF4-9FDB485DD042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10-A7CC-46A2-81C3-06290FC5659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BC48-464D-ACF4-9FDB485DD04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BC48-464D-ACF4-9FDB485DD04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7-BC48-464D-ACF4-9FDB485DD04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9-BC48-464D-ACF4-9FDB485DD04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BC48-464D-ACF4-9FDB485DD04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BC48-464D-ACF4-9FDB485DD04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BC48-464D-ACF4-9FDB485DD04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Taul1!$A$53:$A$59</c:f>
              <c:strCache>
                <c:ptCount val="7"/>
                <c:pt idx="0">
                  <c:v>KOKO MAA, n=4501</c:v>
                </c:pt>
                <c:pt idx="1">
                  <c:v>Savon Yrittäjät, n=207</c:v>
                </c:pt>
                <c:pt idx="2">
                  <c:v>Koillis-Savo, n=11</c:v>
                </c:pt>
                <c:pt idx="3">
                  <c:v>Kuopion seutu, n=98</c:v>
                </c:pt>
                <c:pt idx="4">
                  <c:v>Sisä-Savo, n=23</c:v>
                </c:pt>
                <c:pt idx="5">
                  <c:v>Varkauden seutu, n=21</c:v>
                </c:pt>
                <c:pt idx="6">
                  <c:v>Ylä-Savo, n=54</c:v>
                </c:pt>
              </c:strCache>
            </c:strRef>
          </c:cat>
          <c:val>
            <c:numRef>
              <c:f>Taul1!$B$53:$B$59</c:f>
              <c:numCache>
                <c:formatCode>General</c:formatCode>
                <c:ptCount val="7"/>
                <c:pt idx="0">
                  <c:v>1.3508</c:v>
                </c:pt>
                <c:pt idx="1">
                  <c:v>0.18690000000000001</c:v>
                </c:pt>
                <c:pt idx="2">
                  <c:v>-10.674799999999999</c:v>
                </c:pt>
                <c:pt idx="3">
                  <c:v>3.9110999999999998</c:v>
                </c:pt>
                <c:pt idx="4">
                  <c:v>-7.6037999999999997</c:v>
                </c:pt>
                <c:pt idx="5">
                  <c:v>7.31</c:v>
                </c:pt>
                <c:pt idx="6">
                  <c:v>-3.0983000000000001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C48-464D-ACF4-9FDB485DD0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58816000"/>
        <c:axId val="58817536"/>
      </c:barChart>
      <c:catAx>
        <c:axId val="5881600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crossAx val="58817536"/>
        <c:crosses val="autoZero"/>
        <c:auto val="1"/>
        <c:lblAlgn val="ctr"/>
        <c:lblOffset val="100"/>
        <c:noMultiLvlLbl val="0"/>
      </c:catAx>
      <c:valAx>
        <c:axId val="58817536"/>
        <c:scaling>
          <c:orientation val="minMax"/>
        </c:scaling>
        <c:delete val="0"/>
        <c:axPos val="t"/>
        <c:majorGridlines/>
        <c:numFmt formatCode="General" sourceLinked="1"/>
        <c:majorTickMark val="none"/>
        <c:minorTickMark val="none"/>
        <c:tickLblPos val="high"/>
        <c:crossAx val="58816000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725780811891283"/>
          <c:y val="3.317000016858053E-2"/>
          <c:w val="0.60020206487546468"/>
          <c:h val="0.832139854408155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Taul1!$B$72</c:f>
              <c:strCache>
                <c:ptCount val="1"/>
                <c:pt idx="0">
                  <c:v>Saldoluku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C48-464D-ACF4-9FDB485DD042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11-A55F-4580-A0C8-E5A659C5B15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BC48-464D-ACF4-9FDB485DD04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BC48-464D-ACF4-9FDB485DD04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7-BC48-464D-ACF4-9FDB485DD04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9-BC48-464D-ACF4-9FDB485DD04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BC48-464D-ACF4-9FDB485DD04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BC48-464D-ACF4-9FDB485DD04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BC48-464D-ACF4-9FDB485DD04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Taul1!$A$73:$A$79</c:f>
              <c:strCache>
                <c:ptCount val="7"/>
                <c:pt idx="0">
                  <c:v>KOKO MAA, n=4488</c:v>
                </c:pt>
                <c:pt idx="1">
                  <c:v>Savon Yrittäjät, n=208</c:v>
                </c:pt>
                <c:pt idx="2">
                  <c:v>Koillis-Savo, n=11</c:v>
                </c:pt>
                <c:pt idx="3">
                  <c:v>Kuopion seutu, n=100</c:v>
                </c:pt>
                <c:pt idx="4">
                  <c:v>Sisä-Savo, n=23</c:v>
                </c:pt>
                <c:pt idx="5">
                  <c:v>Varkauden seutu, n=20</c:v>
                </c:pt>
                <c:pt idx="6">
                  <c:v>Ylä-Savo, n=54</c:v>
                </c:pt>
              </c:strCache>
            </c:strRef>
          </c:cat>
          <c:val>
            <c:numRef>
              <c:f>Taul1!$B$73:$B$79</c:f>
              <c:numCache>
                <c:formatCode>General</c:formatCode>
                <c:ptCount val="7"/>
                <c:pt idx="0">
                  <c:v>-16.988299999999999</c:v>
                </c:pt>
                <c:pt idx="1">
                  <c:v>-20.821400000000001</c:v>
                </c:pt>
                <c:pt idx="2">
                  <c:v>-65.311999999999998</c:v>
                </c:pt>
                <c:pt idx="3">
                  <c:v>-10.9854</c:v>
                </c:pt>
                <c:pt idx="4">
                  <c:v>-24.922499999999999</c:v>
                </c:pt>
                <c:pt idx="5">
                  <c:v>-22.435199999999998</c:v>
                </c:pt>
                <c:pt idx="6">
                  <c:v>-24.3672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C48-464D-ACF4-9FDB485DD0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58816000"/>
        <c:axId val="58817536"/>
      </c:barChart>
      <c:catAx>
        <c:axId val="5881600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crossAx val="58817536"/>
        <c:crosses val="autoZero"/>
        <c:auto val="1"/>
        <c:lblAlgn val="ctr"/>
        <c:lblOffset val="100"/>
        <c:noMultiLvlLbl val="0"/>
      </c:catAx>
      <c:valAx>
        <c:axId val="58817536"/>
        <c:scaling>
          <c:orientation val="minMax"/>
        </c:scaling>
        <c:delete val="0"/>
        <c:axPos val="t"/>
        <c:majorGridlines/>
        <c:numFmt formatCode="General" sourceLinked="1"/>
        <c:majorTickMark val="none"/>
        <c:minorTickMark val="none"/>
        <c:tickLblPos val="high"/>
        <c:crossAx val="58816000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725780811891283"/>
          <c:y val="3.317000016858053E-2"/>
          <c:w val="0.60020206487546468"/>
          <c:h val="0.832139854408155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Taul1!$B$92</c:f>
              <c:strCache>
                <c:ptCount val="1"/>
                <c:pt idx="0">
                  <c:v>Saldoluku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C48-464D-ACF4-9FDB485DD042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11-7308-4BD7-8885-02ADD3F34FA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BC48-464D-ACF4-9FDB485DD04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BC48-464D-ACF4-9FDB485DD04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7-BC48-464D-ACF4-9FDB485DD04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9-BC48-464D-ACF4-9FDB485DD04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BC48-464D-ACF4-9FDB485DD04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BC48-464D-ACF4-9FDB485DD04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BC48-464D-ACF4-9FDB485DD04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Taul1!$A$93:$A$99</c:f>
              <c:strCache>
                <c:ptCount val="7"/>
                <c:pt idx="0">
                  <c:v>KOKO MAA, n=4495</c:v>
                </c:pt>
                <c:pt idx="1">
                  <c:v>Savon Yrittäjät, n=205</c:v>
                </c:pt>
                <c:pt idx="2">
                  <c:v>Koillis-Savo, n=11</c:v>
                </c:pt>
                <c:pt idx="3">
                  <c:v>Kuopion seutu, n=98</c:v>
                </c:pt>
                <c:pt idx="4">
                  <c:v>Sisä-Savo, n=23</c:v>
                </c:pt>
                <c:pt idx="5">
                  <c:v>Varkauden seutu, n=20</c:v>
                </c:pt>
                <c:pt idx="6">
                  <c:v>Ylä-Savo, n=53</c:v>
                </c:pt>
              </c:strCache>
            </c:strRef>
          </c:cat>
          <c:val>
            <c:numRef>
              <c:f>Taul1!$B$93:$B$99</c:f>
              <c:numCache>
                <c:formatCode>General</c:formatCode>
                <c:ptCount val="7"/>
                <c:pt idx="0">
                  <c:v>-10.0061</c:v>
                </c:pt>
                <c:pt idx="1">
                  <c:v>-10.1454</c:v>
                </c:pt>
                <c:pt idx="2">
                  <c:v>-43.8125</c:v>
                </c:pt>
                <c:pt idx="3">
                  <c:v>-1.9979</c:v>
                </c:pt>
                <c:pt idx="4">
                  <c:v>-30.003</c:v>
                </c:pt>
                <c:pt idx="5">
                  <c:v>37.162199999999999</c:v>
                </c:pt>
                <c:pt idx="6">
                  <c:v>-24.8416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C48-464D-ACF4-9FDB485DD0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58816000"/>
        <c:axId val="58817536"/>
      </c:barChart>
      <c:catAx>
        <c:axId val="5881600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crossAx val="58817536"/>
        <c:crosses val="autoZero"/>
        <c:auto val="1"/>
        <c:lblAlgn val="ctr"/>
        <c:lblOffset val="100"/>
        <c:noMultiLvlLbl val="0"/>
      </c:catAx>
      <c:valAx>
        <c:axId val="58817536"/>
        <c:scaling>
          <c:orientation val="minMax"/>
        </c:scaling>
        <c:delete val="0"/>
        <c:axPos val="t"/>
        <c:majorGridlines/>
        <c:numFmt formatCode="General" sourceLinked="1"/>
        <c:majorTickMark val="none"/>
        <c:minorTickMark val="none"/>
        <c:tickLblPos val="high"/>
        <c:crossAx val="58816000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725780811891283"/>
          <c:y val="3.317000016858053E-2"/>
          <c:w val="0.60020206487546468"/>
          <c:h val="0.832139854408155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Taul1!$B$112</c:f>
              <c:strCache>
                <c:ptCount val="1"/>
                <c:pt idx="0">
                  <c:v>Olemme voimakkaasti kasvuhakuinen / Pyrimme kasvamaan mahdollisuuksien mukaan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C48-464D-ACF4-9FDB485DD042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11-9F2F-4AE0-BCD0-0E9B977B6B9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BC48-464D-ACF4-9FDB485DD04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BC48-464D-ACF4-9FDB485DD04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7-BC48-464D-ACF4-9FDB485DD04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9-BC48-464D-ACF4-9FDB485DD04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BC48-464D-ACF4-9FDB485DD04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BC48-464D-ACF4-9FDB485DD04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BC48-464D-ACF4-9FDB485DD04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Taul1!$A$113:$A$119</c:f>
              <c:strCache>
                <c:ptCount val="7"/>
                <c:pt idx="0">
                  <c:v>KOKO MAA, n=4560</c:v>
                </c:pt>
                <c:pt idx="1">
                  <c:v>Savon Yrittäjät, n=210</c:v>
                </c:pt>
                <c:pt idx="2">
                  <c:v>Koillis-Savo, n=11</c:v>
                </c:pt>
                <c:pt idx="3">
                  <c:v>Kuopion seutu, n=101</c:v>
                </c:pt>
                <c:pt idx="4">
                  <c:v>Sisä-Savo, n=23</c:v>
                </c:pt>
                <c:pt idx="5">
                  <c:v>Varkauden seutu, n=21</c:v>
                </c:pt>
                <c:pt idx="6">
                  <c:v>Ylä-Savo, n=54</c:v>
                </c:pt>
              </c:strCache>
            </c:strRef>
          </c:cat>
          <c:val>
            <c:numRef>
              <c:f>Taul1!$B$113:$B$119</c:f>
              <c:numCache>
                <c:formatCode>General</c:formatCode>
                <c:ptCount val="7"/>
                <c:pt idx="0">
                  <c:v>37.664569999999998</c:v>
                </c:pt>
                <c:pt idx="1">
                  <c:v>39.16948</c:v>
                </c:pt>
                <c:pt idx="2">
                  <c:v>26.211870000000001</c:v>
                </c:pt>
                <c:pt idx="3">
                  <c:v>37.952330000000003</c:v>
                </c:pt>
                <c:pt idx="4">
                  <c:v>29.00488</c:v>
                </c:pt>
                <c:pt idx="5">
                  <c:v>56.770659999999999</c:v>
                </c:pt>
                <c:pt idx="6">
                  <c:v>41.034019999999998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C48-464D-ACF4-9FDB485DD0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58816000"/>
        <c:axId val="58817536"/>
      </c:barChart>
      <c:catAx>
        <c:axId val="5881600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crossAx val="58817536"/>
        <c:crosses val="autoZero"/>
        <c:auto val="1"/>
        <c:lblAlgn val="ctr"/>
        <c:lblOffset val="100"/>
        <c:noMultiLvlLbl val="0"/>
      </c:catAx>
      <c:valAx>
        <c:axId val="58817536"/>
        <c:scaling>
          <c:orientation val="minMax"/>
        </c:scaling>
        <c:delete val="0"/>
        <c:axPos val="t"/>
        <c:majorGridlines/>
        <c:numFmt formatCode="General" sourceLinked="1"/>
        <c:majorTickMark val="none"/>
        <c:minorTickMark val="none"/>
        <c:tickLblPos val="high"/>
        <c:crossAx val="58816000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20920010184515E-2"/>
          <c:y val="3.317000016858053E-2"/>
          <c:w val="0.90579079989815481"/>
          <c:h val="0.66261099900110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Taul1!$A$133</c:f>
              <c:strCache>
                <c:ptCount val="1"/>
                <c:pt idx="0">
                  <c:v>KOKO MAA, n=4544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DFD-4A35-86EE-0435A50B7BD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DFD-4A35-86EE-0435A50B7BD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DFD-4A35-86EE-0435A50B7BD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DFD-4A35-86EE-0435A50B7BD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DFD-4A35-86EE-0435A50B7BD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DFD-4A35-86EE-0435A50B7BD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DFD-4A35-86EE-0435A50B7BD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Taul1!$B$132:$C$132</c:f>
              <c:strCache>
                <c:ptCount val="2"/>
                <c:pt idx="0">
                  <c:v>Aikooko ottaa ulkopuolista rahoitusta seuraavan 12 kk:n aikana</c:v>
                </c:pt>
                <c:pt idx="1">
                  <c:v>On ottanut ulkopuolista rahoitusta viimeisen 12 kk:n aikana</c:v>
                </c:pt>
              </c:strCache>
            </c:strRef>
          </c:cat>
          <c:val>
            <c:numRef>
              <c:f>Taul1!$B$133:$C$133</c:f>
              <c:numCache>
                <c:formatCode>General</c:formatCode>
                <c:ptCount val="2"/>
                <c:pt idx="0">
                  <c:v>18.102830000000001</c:v>
                </c:pt>
                <c:pt idx="1">
                  <c:v>20.98901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DFD-4A35-86EE-0435A50B7BDE}"/>
            </c:ext>
          </c:extLst>
        </c:ser>
        <c:ser>
          <c:idx val="1"/>
          <c:order val="1"/>
          <c:tx>
            <c:strRef>
              <c:f>Taul1!$A$134</c:f>
              <c:strCache>
                <c:ptCount val="1"/>
                <c:pt idx="0">
                  <c:v>Savon Yrittäjät, n=208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Taul1!$B$132:$C$132</c:f>
              <c:strCache>
                <c:ptCount val="2"/>
                <c:pt idx="0">
                  <c:v>Aikooko ottaa ulkopuolista rahoitusta seuraavan 12 kk:n aikana</c:v>
                </c:pt>
                <c:pt idx="1">
                  <c:v>On ottanut ulkopuolista rahoitusta viimeisen 12 kk:n aikana</c:v>
                </c:pt>
              </c:strCache>
            </c:strRef>
          </c:cat>
          <c:val>
            <c:numRef>
              <c:f>Taul1!$B$134:$C$134</c:f>
              <c:numCache>
                <c:formatCode>General</c:formatCode>
                <c:ptCount val="2"/>
                <c:pt idx="0">
                  <c:v>21.4236</c:v>
                </c:pt>
                <c:pt idx="1">
                  <c:v>19.409330000000001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DFD-4A35-86EE-0435A50B7BDE}"/>
            </c:ext>
          </c:extLst>
        </c:ser>
        <c:ser>
          <c:idx val="2"/>
          <c:order val="2"/>
          <c:tx>
            <c:strRef>
              <c:f>Taul1!$A$135</c:f>
              <c:strCache>
                <c:ptCount val="1"/>
                <c:pt idx="0">
                  <c:v>Koillis-Savo, n=11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Taul1!$B$132:$C$132</c:f>
              <c:strCache>
                <c:ptCount val="2"/>
                <c:pt idx="0">
                  <c:v>Aikooko ottaa ulkopuolista rahoitusta seuraavan 12 kk:n aikana</c:v>
                </c:pt>
                <c:pt idx="1">
                  <c:v>On ottanut ulkopuolista rahoitusta viimeisen 12 kk:n aikana</c:v>
                </c:pt>
              </c:strCache>
            </c:strRef>
          </c:cat>
          <c:val>
            <c:numRef>
              <c:f>Taul1!$B$135:$C$135</c:f>
              <c:numCache>
                <c:formatCode>General</c:formatCode>
                <c:ptCount val="2"/>
                <c:pt idx="0">
                  <c:v>0</c:v>
                </c:pt>
                <c:pt idx="1">
                  <c:v>25.902670000000001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DFD-4A35-86EE-0435A50B7BDE}"/>
            </c:ext>
          </c:extLst>
        </c:ser>
        <c:ser>
          <c:idx val="3"/>
          <c:order val="3"/>
          <c:tx>
            <c:strRef>
              <c:f>Taul1!$A$136</c:f>
              <c:strCache>
                <c:ptCount val="1"/>
                <c:pt idx="0">
                  <c:v>Kuopion seutu, n=100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Taul1!$B$132:$C$132</c:f>
              <c:strCache>
                <c:ptCount val="2"/>
                <c:pt idx="0">
                  <c:v>Aikooko ottaa ulkopuolista rahoitusta seuraavan 12 kk:n aikana</c:v>
                </c:pt>
                <c:pt idx="1">
                  <c:v>On ottanut ulkopuolista rahoitusta viimeisen 12 kk:n aikana</c:v>
                </c:pt>
              </c:strCache>
            </c:strRef>
          </c:cat>
          <c:val>
            <c:numRef>
              <c:f>Taul1!$B$136:$C$136</c:f>
              <c:numCache>
                <c:formatCode>General</c:formatCode>
                <c:ptCount val="2"/>
                <c:pt idx="0">
                  <c:v>24.084980000000002</c:v>
                </c:pt>
                <c:pt idx="1">
                  <c:v>13.55082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FD-4A35-86EE-0435A50B7BDE}"/>
            </c:ext>
          </c:extLst>
        </c:ser>
        <c:ser>
          <c:idx val="4"/>
          <c:order val="4"/>
          <c:tx>
            <c:strRef>
              <c:f>Taul1!$A$137</c:f>
              <c:strCache>
                <c:ptCount val="1"/>
                <c:pt idx="0">
                  <c:v>Sisä-Savo, n=23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Taul1!$B$132:$C$132</c:f>
              <c:strCache>
                <c:ptCount val="2"/>
                <c:pt idx="0">
                  <c:v>Aikooko ottaa ulkopuolista rahoitusta seuraavan 12 kk:n aikana</c:v>
                </c:pt>
                <c:pt idx="1">
                  <c:v>On ottanut ulkopuolista rahoitusta viimeisen 12 kk:n aikana</c:v>
                </c:pt>
              </c:strCache>
            </c:strRef>
          </c:cat>
          <c:val>
            <c:numRef>
              <c:f>Taul1!$B$137:$C$137</c:f>
              <c:numCache>
                <c:formatCode>General</c:formatCode>
                <c:ptCount val="2"/>
                <c:pt idx="0">
                  <c:v>4.2674399999999997</c:v>
                </c:pt>
                <c:pt idx="1">
                  <c:v>12.61726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DFD-4A35-86EE-0435A50B7BDE}"/>
            </c:ext>
          </c:extLst>
        </c:ser>
        <c:ser>
          <c:idx val="5"/>
          <c:order val="5"/>
          <c:tx>
            <c:strRef>
              <c:f>Taul1!$A$138</c:f>
              <c:strCache>
                <c:ptCount val="1"/>
                <c:pt idx="0">
                  <c:v>Varkauden seutu, n=21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Taul1!$B$132:$C$132</c:f>
              <c:strCache>
                <c:ptCount val="2"/>
                <c:pt idx="0">
                  <c:v>Aikooko ottaa ulkopuolista rahoitusta seuraavan 12 kk:n aikana</c:v>
                </c:pt>
                <c:pt idx="1">
                  <c:v>On ottanut ulkopuolista rahoitusta viimeisen 12 kk:n aikana</c:v>
                </c:pt>
              </c:strCache>
            </c:strRef>
          </c:cat>
          <c:val>
            <c:numRef>
              <c:f>Taul1!$B$138:$C$138</c:f>
              <c:numCache>
                <c:formatCode>General</c:formatCode>
                <c:ptCount val="2"/>
                <c:pt idx="0">
                  <c:v>43.553570000000001</c:v>
                </c:pt>
                <c:pt idx="1">
                  <c:v>28.503740000000001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DFD-4A35-86EE-0435A50B7BDE}"/>
            </c:ext>
          </c:extLst>
        </c:ser>
        <c:ser>
          <c:idx val="6"/>
          <c:order val="6"/>
          <c:tx>
            <c:strRef>
              <c:f>Taul1!$A$139</c:f>
              <c:strCache>
                <c:ptCount val="1"/>
                <c:pt idx="0">
                  <c:v>Ylä-Savo, n=53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Taul1!$B$132:$C$132</c:f>
              <c:strCache>
                <c:ptCount val="2"/>
                <c:pt idx="0">
                  <c:v>Aikooko ottaa ulkopuolista rahoitusta seuraavan 12 kk:n aikana</c:v>
                </c:pt>
                <c:pt idx="1">
                  <c:v>On ottanut ulkopuolista rahoitusta viimeisen 12 kk:n aikana</c:v>
                </c:pt>
              </c:strCache>
            </c:strRef>
          </c:cat>
          <c:val>
            <c:numRef>
              <c:f>Taul1!$B$139:$C$139</c:f>
              <c:numCache>
                <c:formatCode>General</c:formatCode>
                <c:ptCount val="2"/>
                <c:pt idx="0">
                  <c:v>19.784289999999999</c:v>
                </c:pt>
                <c:pt idx="1">
                  <c:v>26.535789999999999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DFD-4A35-86EE-0435A50B7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9052288"/>
        <c:axId val="109053824"/>
      </c:barChart>
      <c:catAx>
        <c:axId val="109052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1200"/>
            </a:pPr>
            <a:endParaRPr lang="fi-FI"/>
          </a:p>
        </c:txPr>
        <c:crossAx val="109053824"/>
        <c:crosses val="autoZero"/>
        <c:auto val="1"/>
        <c:lblAlgn val="ctr"/>
        <c:lblOffset val="100"/>
        <c:noMultiLvlLbl val="0"/>
      </c:catAx>
      <c:valAx>
        <c:axId val="1090538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low"/>
        <c:crossAx val="109052288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4.9752016251557056E-2"/>
          <c:y val="0.84685123622952307"/>
          <c:w val="0.94309225732958246"/>
          <c:h val="0.1531487637704769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20920010184515E-2"/>
          <c:y val="3.317000016858053E-2"/>
          <c:w val="0.90579079989815481"/>
          <c:h val="0.66261099900110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Taul1!$A$153</c:f>
              <c:strCache>
                <c:ptCount val="1"/>
                <c:pt idx="0">
                  <c:v>KOKO MAA, n=746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DFD-4A35-86EE-0435A50B7BD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DFD-4A35-86EE-0435A50B7BD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DFD-4A35-86EE-0435A50B7BD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DFD-4A35-86EE-0435A50B7BD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DFD-4A35-86EE-0435A50B7BD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DFD-4A35-86EE-0435A50B7BD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DFD-4A35-86EE-0435A50B7BD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Taul1!$B$152:$E$152</c:f>
              <c:strCache>
                <c:ptCount val="4"/>
                <c:pt idx="0">
                  <c:v>Muihin kone- tai laiteinvestointeihin tai rakennusinvestointeihin</c:v>
                </c:pt>
                <c:pt idx="1">
                  <c:v>Käyttöpääomarahoitukseen yrityksen kasvuun tai kansainvälistymiseen</c:v>
                </c:pt>
                <c:pt idx="2">
                  <c:v>Käyttöpääomarahoitukseen suhdanteista / kireästä taloudellisesta tilanteesta johtuen</c:v>
                </c:pt>
                <c:pt idx="3">
                  <c:v>Yrityksen kehittämishankkeisiin, ml. henkilöstön osaaminen</c:v>
                </c:pt>
              </c:strCache>
            </c:strRef>
          </c:cat>
          <c:val>
            <c:numRef>
              <c:f>Taul1!$B$153:$E$153</c:f>
              <c:numCache>
                <c:formatCode>General</c:formatCode>
                <c:ptCount val="4"/>
                <c:pt idx="0">
                  <c:v>49.921199999999999</c:v>
                </c:pt>
                <c:pt idx="1">
                  <c:v>22.372029999999999</c:v>
                </c:pt>
                <c:pt idx="2">
                  <c:v>19.128060000000001</c:v>
                </c:pt>
                <c:pt idx="3">
                  <c:v>18.35305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DFD-4A35-86EE-0435A50B7BDE}"/>
            </c:ext>
          </c:extLst>
        </c:ser>
        <c:ser>
          <c:idx val="1"/>
          <c:order val="1"/>
          <c:tx>
            <c:strRef>
              <c:f>Taul1!$A$154</c:f>
              <c:strCache>
                <c:ptCount val="1"/>
                <c:pt idx="0">
                  <c:v>Savon Yrittäjät, n=39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Taul1!$B$152:$E$152</c:f>
              <c:strCache>
                <c:ptCount val="4"/>
                <c:pt idx="0">
                  <c:v>Muihin kone- tai laiteinvestointeihin tai rakennusinvestointeihin</c:v>
                </c:pt>
                <c:pt idx="1">
                  <c:v>Käyttöpääomarahoitukseen yrityksen kasvuun tai kansainvälistymiseen</c:v>
                </c:pt>
                <c:pt idx="2">
                  <c:v>Käyttöpääomarahoitukseen suhdanteista / kireästä taloudellisesta tilanteesta johtuen</c:v>
                </c:pt>
                <c:pt idx="3">
                  <c:v>Yrityksen kehittämishankkeisiin, ml. henkilöstön osaaminen</c:v>
                </c:pt>
              </c:strCache>
            </c:strRef>
          </c:cat>
          <c:val>
            <c:numRef>
              <c:f>Taul1!$B$154:$E$154</c:f>
              <c:numCache>
                <c:formatCode>General</c:formatCode>
                <c:ptCount val="4"/>
                <c:pt idx="0">
                  <c:v>50.076410000000003</c:v>
                </c:pt>
                <c:pt idx="1">
                  <c:v>14.337149999999999</c:v>
                </c:pt>
                <c:pt idx="2">
                  <c:v>10.34165</c:v>
                </c:pt>
                <c:pt idx="3">
                  <c:v>19.827780000000001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DFD-4A35-86EE-0435A50B7BDE}"/>
            </c:ext>
          </c:extLst>
        </c:ser>
        <c:ser>
          <c:idx val="2"/>
          <c:order val="2"/>
          <c:tx>
            <c:strRef>
              <c:f>Taul1!$A$155</c:f>
              <c:strCache>
                <c:ptCount val="1"/>
                <c:pt idx="0">
                  <c:v>Koillis-Savo, n=-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Taul1!$B$152:$E$152</c:f>
              <c:strCache>
                <c:ptCount val="4"/>
                <c:pt idx="0">
                  <c:v>Muihin kone- tai laiteinvestointeihin tai rakennusinvestointeihin</c:v>
                </c:pt>
                <c:pt idx="1">
                  <c:v>Käyttöpääomarahoitukseen yrityksen kasvuun tai kansainvälistymiseen</c:v>
                </c:pt>
                <c:pt idx="2">
                  <c:v>Käyttöpääomarahoitukseen suhdanteista / kireästä taloudellisesta tilanteesta johtuen</c:v>
                </c:pt>
                <c:pt idx="3">
                  <c:v>Yrityksen kehittämishankkeisiin, ml. henkilöstön osaaminen</c:v>
                </c:pt>
              </c:strCache>
            </c:strRef>
          </c:cat>
          <c:val>
            <c:numRef>
              <c:f>Taul1!$B$155:$E$155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DFD-4A35-86EE-0435A50B7BDE}"/>
            </c:ext>
          </c:extLst>
        </c:ser>
        <c:ser>
          <c:idx val="3"/>
          <c:order val="3"/>
          <c:tx>
            <c:strRef>
              <c:f>Taul1!$A$156</c:f>
              <c:strCache>
                <c:ptCount val="1"/>
                <c:pt idx="0">
                  <c:v>Kuopion seutu, n=19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Taul1!$B$152:$E$152</c:f>
              <c:strCache>
                <c:ptCount val="4"/>
                <c:pt idx="0">
                  <c:v>Muihin kone- tai laiteinvestointeihin tai rakennusinvestointeihin</c:v>
                </c:pt>
                <c:pt idx="1">
                  <c:v>Käyttöpääomarahoitukseen yrityksen kasvuun tai kansainvälistymiseen</c:v>
                </c:pt>
                <c:pt idx="2">
                  <c:v>Käyttöpääomarahoitukseen suhdanteista / kireästä taloudellisesta tilanteesta johtuen</c:v>
                </c:pt>
                <c:pt idx="3">
                  <c:v>Yrityksen kehittämishankkeisiin, ml. henkilöstön osaaminen</c:v>
                </c:pt>
              </c:strCache>
            </c:strRef>
          </c:cat>
          <c:val>
            <c:numRef>
              <c:f>Taul1!$B$156:$E$156</c:f>
              <c:numCache>
                <c:formatCode>General</c:formatCode>
                <c:ptCount val="4"/>
                <c:pt idx="0">
                  <c:v>43.053829999999998</c:v>
                </c:pt>
                <c:pt idx="1">
                  <c:v>6.2491399999999997</c:v>
                </c:pt>
                <c:pt idx="2">
                  <c:v>14.040800000000001</c:v>
                </c:pt>
                <c:pt idx="3">
                  <c:v>20.833169999999999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FD-4A35-86EE-0435A50B7BDE}"/>
            </c:ext>
          </c:extLst>
        </c:ser>
        <c:ser>
          <c:idx val="4"/>
          <c:order val="4"/>
          <c:tx>
            <c:strRef>
              <c:f>Taul1!$A$157</c:f>
              <c:strCache>
                <c:ptCount val="1"/>
                <c:pt idx="0">
                  <c:v>Sisä-Savo, n=2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Taul1!$B$152:$E$152</c:f>
              <c:strCache>
                <c:ptCount val="4"/>
                <c:pt idx="0">
                  <c:v>Muihin kone- tai laiteinvestointeihin tai rakennusinvestointeihin</c:v>
                </c:pt>
                <c:pt idx="1">
                  <c:v>Käyttöpääomarahoitukseen yrityksen kasvuun tai kansainvälistymiseen</c:v>
                </c:pt>
                <c:pt idx="2">
                  <c:v>Käyttöpääomarahoitukseen suhdanteista / kireästä taloudellisesta tilanteesta johtuen</c:v>
                </c:pt>
                <c:pt idx="3">
                  <c:v>Yrityksen kehittämishankkeisiin, ml. henkilöstön osaaminen</c:v>
                </c:pt>
              </c:strCache>
            </c:strRef>
          </c:cat>
          <c:val>
            <c:numRef>
              <c:f>Taul1!$B$157:$E$157</c:f>
              <c:numCache>
                <c:formatCode>General</c:formatCode>
                <c:ptCount val="4"/>
                <c:pt idx="0">
                  <c:v>24.115780000000001</c:v>
                </c:pt>
                <c:pt idx="1">
                  <c:v>75.884219999999999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DFD-4A35-86EE-0435A50B7BDE}"/>
            </c:ext>
          </c:extLst>
        </c:ser>
        <c:ser>
          <c:idx val="5"/>
          <c:order val="5"/>
          <c:tx>
            <c:strRef>
              <c:f>Taul1!$A$158</c:f>
              <c:strCache>
                <c:ptCount val="1"/>
                <c:pt idx="0">
                  <c:v>Varkauden seutu, n=8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Taul1!$B$152:$E$152</c:f>
              <c:strCache>
                <c:ptCount val="4"/>
                <c:pt idx="0">
                  <c:v>Muihin kone- tai laiteinvestointeihin tai rakennusinvestointeihin</c:v>
                </c:pt>
                <c:pt idx="1">
                  <c:v>Käyttöpääomarahoitukseen yrityksen kasvuun tai kansainvälistymiseen</c:v>
                </c:pt>
                <c:pt idx="2">
                  <c:v>Käyttöpääomarahoitukseen suhdanteista / kireästä taloudellisesta tilanteesta johtuen</c:v>
                </c:pt>
                <c:pt idx="3">
                  <c:v>Yrityksen kehittämishankkeisiin, ml. henkilöstön osaaminen</c:v>
                </c:pt>
              </c:strCache>
            </c:strRef>
          </c:cat>
          <c:val>
            <c:numRef>
              <c:f>Taul1!$B$158:$E$158</c:f>
              <c:numCache>
                <c:formatCode>General</c:formatCode>
                <c:ptCount val="4"/>
                <c:pt idx="0">
                  <c:v>32.932600000000001</c:v>
                </c:pt>
                <c:pt idx="1">
                  <c:v>43.312249999999999</c:v>
                </c:pt>
                <c:pt idx="2">
                  <c:v>7.6543900000000002</c:v>
                </c:pt>
                <c:pt idx="3">
                  <c:v>25.32884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DFD-4A35-86EE-0435A50B7BDE}"/>
            </c:ext>
          </c:extLst>
        </c:ser>
        <c:ser>
          <c:idx val="6"/>
          <c:order val="6"/>
          <c:tx>
            <c:strRef>
              <c:f>Taul1!$A$159</c:f>
              <c:strCache>
                <c:ptCount val="1"/>
                <c:pt idx="0">
                  <c:v>Ylä-Savo, n=10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Taul1!$B$152:$E$152</c:f>
              <c:strCache>
                <c:ptCount val="4"/>
                <c:pt idx="0">
                  <c:v>Muihin kone- tai laiteinvestointeihin tai rakennusinvestointeihin</c:v>
                </c:pt>
                <c:pt idx="1">
                  <c:v>Käyttöpääomarahoitukseen yrityksen kasvuun tai kansainvälistymiseen</c:v>
                </c:pt>
                <c:pt idx="2">
                  <c:v>Käyttöpääomarahoitukseen suhdanteista / kireästä taloudellisesta tilanteesta johtuen</c:v>
                </c:pt>
                <c:pt idx="3">
                  <c:v>Yrityksen kehittämishankkeisiin, ml. henkilöstön osaaminen</c:v>
                </c:pt>
              </c:strCache>
            </c:strRef>
          </c:cat>
          <c:val>
            <c:numRef>
              <c:f>Taul1!$B$159:$E$159</c:f>
              <c:numCache>
                <c:formatCode>General</c:formatCode>
                <c:ptCount val="4"/>
                <c:pt idx="0">
                  <c:v>81.132040000000003</c:v>
                </c:pt>
                <c:pt idx="1">
                  <c:v>0</c:v>
                </c:pt>
                <c:pt idx="2">
                  <c:v>6.1990499999999997</c:v>
                </c:pt>
                <c:pt idx="3">
                  <c:v>14.638960000000001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DFD-4A35-86EE-0435A50B7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9052288"/>
        <c:axId val="109053824"/>
      </c:barChart>
      <c:catAx>
        <c:axId val="109052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1200"/>
            </a:pPr>
            <a:endParaRPr lang="fi-FI"/>
          </a:p>
        </c:txPr>
        <c:crossAx val="109053824"/>
        <c:crosses val="autoZero"/>
        <c:auto val="1"/>
        <c:lblAlgn val="ctr"/>
        <c:lblOffset val="100"/>
        <c:noMultiLvlLbl val="0"/>
      </c:catAx>
      <c:valAx>
        <c:axId val="1090538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low"/>
        <c:crossAx val="109052288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4.9752016251557056E-2"/>
          <c:y val="0.84685123622952307"/>
          <c:w val="0.94309225732958246"/>
          <c:h val="0.1531487637704769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20920010184515E-2"/>
          <c:y val="3.317000016858053E-2"/>
          <c:w val="0.90579079989815481"/>
          <c:h val="0.66261099900110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Taul1!$A$153</c:f>
              <c:strCache>
                <c:ptCount val="1"/>
                <c:pt idx="0">
                  <c:v>KOKO MAA, n=746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734-4D55-8A85-73C504CD488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734-4D55-8A85-73C504CD488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734-4D55-8A85-73C504CD488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734-4D55-8A85-73C504CD488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734-4D55-8A85-73C504CD4886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4734-4D55-8A85-73C504CD4886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4734-4D55-8A85-73C504CD4886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Taul1!$F$152:$I$152</c:f>
              <c:strCache>
                <c:ptCount val="4"/>
                <c:pt idx="0">
                  <c:v>Omistusjärjestelyjen tai yrityskauppojen rahoitukseen</c:v>
                </c:pt>
                <c:pt idx="1">
                  <c:v>Tieto- ja viestintätekniikkalaite-, tai ohjelmisto- tms. investointeihin</c:v>
                </c:pt>
                <c:pt idx="2">
                  <c:v>Vientikauppojen rahoittaminen</c:v>
                </c:pt>
                <c:pt idx="3">
                  <c:v>Muuhun tarkoitukseen</c:v>
                </c:pt>
              </c:strCache>
            </c:strRef>
          </c:cat>
          <c:val>
            <c:numRef>
              <c:f>Taul1!$F$153:$I$153</c:f>
              <c:numCache>
                <c:formatCode>General</c:formatCode>
                <c:ptCount val="4"/>
                <c:pt idx="0">
                  <c:v>9.0811200000000003</c:v>
                </c:pt>
                <c:pt idx="1">
                  <c:v>6.21631</c:v>
                </c:pt>
                <c:pt idx="2">
                  <c:v>3.1204999999999998</c:v>
                </c:pt>
                <c:pt idx="3">
                  <c:v>7.5729300000000004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734-4D55-8A85-73C504CD4886}"/>
            </c:ext>
          </c:extLst>
        </c:ser>
        <c:ser>
          <c:idx val="1"/>
          <c:order val="1"/>
          <c:tx>
            <c:strRef>
              <c:f>Taul1!$A$154</c:f>
              <c:strCache>
                <c:ptCount val="1"/>
                <c:pt idx="0">
                  <c:v>Savon Yrittäjät, n=39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Taul1!$F$152:$I$152</c:f>
              <c:strCache>
                <c:ptCount val="4"/>
                <c:pt idx="0">
                  <c:v>Omistusjärjestelyjen tai yrityskauppojen rahoitukseen</c:v>
                </c:pt>
                <c:pt idx="1">
                  <c:v>Tieto- ja viestintätekniikkalaite-, tai ohjelmisto- tms. investointeihin</c:v>
                </c:pt>
                <c:pt idx="2">
                  <c:v>Vientikauppojen rahoittaminen</c:v>
                </c:pt>
                <c:pt idx="3">
                  <c:v>Muuhun tarkoitukseen</c:v>
                </c:pt>
              </c:strCache>
            </c:strRef>
          </c:cat>
          <c:val>
            <c:numRef>
              <c:f>Taul1!$F$154:$I$154</c:f>
              <c:numCache>
                <c:formatCode>General</c:formatCode>
                <c:ptCount val="4"/>
                <c:pt idx="0">
                  <c:v>9.0420700000000007</c:v>
                </c:pt>
                <c:pt idx="1">
                  <c:v>1.57307</c:v>
                </c:pt>
                <c:pt idx="2">
                  <c:v>0</c:v>
                </c:pt>
                <c:pt idx="3">
                  <c:v>15.129569999999999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734-4D55-8A85-73C504CD4886}"/>
            </c:ext>
          </c:extLst>
        </c:ser>
        <c:ser>
          <c:idx val="2"/>
          <c:order val="2"/>
          <c:tx>
            <c:strRef>
              <c:f>Taul1!$A$155</c:f>
              <c:strCache>
                <c:ptCount val="1"/>
                <c:pt idx="0">
                  <c:v>Koillis-Savo, n=-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Taul1!$F$152:$I$152</c:f>
              <c:strCache>
                <c:ptCount val="4"/>
                <c:pt idx="0">
                  <c:v>Omistusjärjestelyjen tai yrityskauppojen rahoitukseen</c:v>
                </c:pt>
                <c:pt idx="1">
                  <c:v>Tieto- ja viestintätekniikkalaite-, tai ohjelmisto- tms. investointeihin</c:v>
                </c:pt>
                <c:pt idx="2">
                  <c:v>Vientikauppojen rahoittaminen</c:v>
                </c:pt>
                <c:pt idx="3">
                  <c:v>Muuhun tarkoitukseen</c:v>
                </c:pt>
              </c:strCache>
            </c:strRef>
          </c:cat>
          <c:val>
            <c:numRef>
              <c:f>Taul1!$F$155:$I$155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734-4D55-8A85-73C504CD4886}"/>
            </c:ext>
          </c:extLst>
        </c:ser>
        <c:ser>
          <c:idx val="3"/>
          <c:order val="3"/>
          <c:tx>
            <c:strRef>
              <c:f>Taul1!$A$156</c:f>
              <c:strCache>
                <c:ptCount val="1"/>
                <c:pt idx="0">
                  <c:v>Kuopion seutu, n=19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Taul1!$F$152:$I$152</c:f>
              <c:strCache>
                <c:ptCount val="4"/>
                <c:pt idx="0">
                  <c:v>Omistusjärjestelyjen tai yrityskauppojen rahoitukseen</c:v>
                </c:pt>
                <c:pt idx="1">
                  <c:v>Tieto- ja viestintätekniikkalaite-, tai ohjelmisto- tms. investointeihin</c:v>
                </c:pt>
                <c:pt idx="2">
                  <c:v>Vientikauppojen rahoittaminen</c:v>
                </c:pt>
                <c:pt idx="3">
                  <c:v>Muuhun tarkoitukseen</c:v>
                </c:pt>
              </c:strCache>
            </c:strRef>
          </c:cat>
          <c:val>
            <c:numRef>
              <c:f>Taul1!$F$156:$I$156</c:f>
              <c:numCache>
                <c:formatCode>General</c:formatCode>
                <c:ptCount val="4"/>
                <c:pt idx="0">
                  <c:v>14.166840000000001</c:v>
                </c:pt>
                <c:pt idx="1">
                  <c:v>0</c:v>
                </c:pt>
                <c:pt idx="2">
                  <c:v>0</c:v>
                </c:pt>
                <c:pt idx="3">
                  <c:v>13.439859999999999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734-4D55-8A85-73C504CD4886}"/>
            </c:ext>
          </c:extLst>
        </c:ser>
        <c:ser>
          <c:idx val="4"/>
          <c:order val="4"/>
          <c:tx>
            <c:strRef>
              <c:f>Taul1!$A$157</c:f>
              <c:strCache>
                <c:ptCount val="1"/>
                <c:pt idx="0">
                  <c:v>Sisä-Savo, n=2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Taul1!$F$152:$I$152</c:f>
              <c:strCache>
                <c:ptCount val="4"/>
                <c:pt idx="0">
                  <c:v>Omistusjärjestelyjen tai yrityskauppojen rahoitukseen</c:v>
                </c:pt>
                <c:pt idx="1">
                  <c:v>Tieto- ja viestintätekniikkalaite-, tai ohjelmisto- tms. investointeihin</c:v>
                </c:pt>
                <c:pt idx="2">
                  <c:v>Vientikauppojen rahoittaminen</c:v>
                </c:pt>
                <c:pt idx="3">
                  <c:v>Muuhun tarkoitukseen</c:v>
                </c:pt>
              </c:strCache>
            </c:strRef>
          </c:cat>
          <c:val>
            <c:numRef>
              <c:f>Taul1!$F$157:$I$157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734-4D55-8A85-73C504CD4886}"/>
            </c:ext>
          </c:extLst>
        </c:ser>
        <c:ser>
          <c:idx val="5"/>
          <c:order val="5"/>
          <c:tx>
            <c:strRef>
              <c:f>Taul1!$A$158</c:f>
              <c:strCache>
                <c:ptCount val="1"/>
                <c:pt idx="0">
                  <c:v>Varkauden seutu, n=8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Taul1!$F$152:$I$152</c:f>
              <c:strCache>
                <c:ptCount val="4"/>
                <c:pt idx="0">
                  <c:v>Omistusjärjestelyjen tai yrityskauppojen rahoitukseen</c:v>
                </c:pt>
                <c:pt idx="1">
                  <c:v>Tieto- ja viestintätekniikkalaite-, tai ohjelmisto- tms. investointeihin</c:v>
                </c:pt>
                <c:pt idx="2">
                  <c:v>Vientikauppojen rahoittaminen</c:v>
                </c:pt>
                <c:pt idx="3">
                  <c:v>Muuhun tarkoitukseen</c:v>
                </c:pt>
              </c:strCache>
            </c:strRef>
          </c:cat>
          <c:val>
            <c:numRef>
              <c:f>Taul1!$F$158:$I$158</c:f>
              <c:numCache>
                <c:formatCode>General</c:formatCode>
                <c:ptCount val="4"/>
                <c:pt idx="0">
                  <c:v>8.6002200000000002</c:v>
                </c:pt>
                <c:pt idx="1">
                  <c:v>0</c:v>
                </c:pt>
                <c:pt idx="2">
                  <c:v>0</c:v>
                </c:pt>
                <c:pt idx="3">
                  <c:v>16.100760000000001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734-4D55-8A85-73C504CD4886}"/>
            </c:ext>
          </c:extLst>
        </c:ser>
        <c:ser>
          <c:idx val="6"/>
          <c:order val="6"/>
          <c:tx>
            <c:strRef>
              <c:f>Taul1!$A$159</c:f>
              <c:strCache>
                <c:ptCount val="1"/>
                <c:pt idx="0">
                  <c:v>Ylä-Savo, n=10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Taul1!$F$152:$I$152</c:f>
              <c:strCache>
                <c:ptCount val="4"/>
                <c:pt idx="0">
                  <c:v>Omistusjärjestelyjen tai yrityskauppojen rahoitukseen</c:v>
                </c:pt>
                <c:pt idx="1">
                  <c:v>Tieto- ja viestintätekniikkalaite-, tai ohjelmisto- tms. investointeihin</c:v>
                </c:pt>
                <c:pt idx="2">
                  <c:v>Vientikauppojen rahoittaminen</c:v>
                </c:pt>
                <c:pt idx="3">
                  <c:v>Muuhun tarkoitukseen</c:v>
                </c:pt>
              </c:strCache>
            </c:strRef>
          </c:cat>
          <c:val>
            <c:numRef>
              <c:f>Taul1!$F$159:$I$159</c:f>
              <c:numCache>
                <c:formatCode>General</c:formatCode>
                <c:ptCount val="4"/>
                <c:pt idx="0">
                  <c:v>0</c:v>
                </c:pt>
                <c:pt idx="1">
                  <c:v>6.1990499999999997</c:v>
                </c:pt>
                <c:pt idx="2">
                  <c:v>0</c:v>
                </c:pt>
                <c:pt idx="3">
                  <c:v>18.86796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734-4D55-8A85-73C504CD48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9052288"/>
        <c:axId val="109053824"/>
      </c:barChart>
      <c:catAx>
        <c:axId val="109052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1200"/>
            </a:pPr>
            <a:endParaRPr lang="fi-FI"/>
          </a:p>
        </c:txPr>
        <c:crossAx val="109053824"/>
        <c:crosses val="autoZero"/>
        <c:auto val="1"/>
        <c:lblAlgn val="ctr"/>
        <c:lblOffset val="100"/>
        <c:noMultiLvlLbl val="0"/>
      </c:catAx>
      <c:valAx>
        <c:axId val="1090538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low"/>
        <c:crossAx val="109052288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4.9752016251557056E-2"/>
          <c:y val="0.84685123622952307"/>
          <c:w val="0.94309225732958246"/>
          <c:h val="0.1531487637704769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6AF8D-FC22-4752-A3B9-6DA469188AAA}" type="datetimeFigureOut">
              <a:rPr lang="fi-FI" smtClean="0"/>
              <a:t>7.9.2023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D93A1-36CC-4246-897B-3343C27AA0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864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7481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486000"/>
            <a:ext cx="7963200" cy="1850400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2502000"/>
            <a:ext cx="7963200" cy="208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55841" y="6309320"/>
            <a:ext cx="1001480" cy="386608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44752" y="6309320"/>
            <a:ext cx="4111088" cy="386608"/>
          </a:xfrm>
        </p:spPr>
        <p:txBody>
          <a:bodyPr anchor="b"/>
          <a:lstStyle/>
          <a:p>
            <a:r>
              <a:rPr lang="fi-FI"/>
              <a:t>Pk-yritysbarometri, syksy 2023 seuturaportti, 14.9.2023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9336" y="6309320"/>
            <a:ext cx="425416" cy="386608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3482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16000"/>
            <a:ext cx="5510474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51880" y="1416000"/>
            <a:ext cx="5510474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655840" y="6392119"/>
            <a:ext cx="1268634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839416" y="6392119"/>
            <a:ext cx="3816424" cy="324000"/>
          </a:xfrm>
        </p:spPr>
        <p:txBody>
          <a:bodyPr anchor="b"/>
          <a:lstStyle/>
          <a:p>
            <a:r>
              <a:rPr lang="fi-FI"/>
              <a:t>Pk-yritysbarometri, syksy 2023 seuturaportti, 14.9.2023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414000" y="6392119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3999" y="5856000"/>
            <a:ext cx="5511293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Kirjoita kuvateksti ja –lähde tähän.</a:t>
            </a:r>
          </a:p>
        </p:txBody>
      </p:sp>
      <p:cxnSp>
        <p:nvCxnSpPr>
          <p:cNvPr id="9" name="Suora yhdysviiva 8"/>
          <p:cNvCxnSpPr/>
          <p:nvPr/>
        </p:nvCxnSpPr>
        <p:spPr>
          <a:xfrm>
            <a:off x="414000" y="5841312"/>
            <a:ext cx="551129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n paikkamerkki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53599" y="5856000"/>
            <a:ext cx="5511293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Kirjoita kuvateksti ja –lähde tähän.</a:t>
            </a:r>
          </a:p>
        </p:txBody>
      </p:sp>
      <p:cxnSp>
        <p:nvCxnSpPr>
          <p:cNvPr id="11" name="Suora yhdysviiva 10"/>
          <p:cNvCxnSpPr/>
          <p:nvPr/>
        </p:nvCxnSpPr>
        <p:spPr>
          <a:xfrm>
            <a:off x="6153600" y="5841600"/>
            <a:ext cx="551129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3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erikokoista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512000"/>
            <a:ext cx="7656235" cy="4584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28000" y="1512000"/>
            <a:ext cx="3334354" cy="4584000"/>
          </a:xfrm>
        </p:spPr>
        <p:txBody>
          <a:bodyPr>
            <a:noAutofit/>
          </a:bodyPr>
          <a:lstStyle>
            <a:lvl1pPr marL="179996" indent="-179996">
              <a:spcBef>
                <a:spcPts val="0"/>
              </a:spcBef>
              <a:defRPr sz="2400"/>
            </a:lvl1pPr>
            <a:lvl2pPr marL="359991" indent="-179996">
              <a:spcBef>
                <a:spcPts val="0"/>
              </a:spcBef>
              <a:defRPr sz="2200"/>
            </a:lvl2pPr>
            <a:lvl3pPr marL="539987" indent="-179996">
              <a:spcBef>
                <a:spcPts val="0"/>
              </a:spcBef>
              <a:defRPr sz="2200"/>
            </a:lvl3pPr>
            <a:lvl4pPr marL="719982" indent="-179996">
              <a:spcBef>
                <a:spcPts val="0"/>
              </a:spcBef>
              <a:defRPr sz="2200"/>
            </a:lvl4pPr>
            <a:lvl5pPr marL="899978" indent="-179996">
              <a:spcBef>
                <a:spcPts val="0"/>
              </a:spcBef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655840" y="6381328"/>
            <a:ext cx="1080120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736461" y="6381328"/>
            <a:ext cx="3919379" cy="324000"/>
          </a:xfrm>
        </p:spPr>
        <p:txBody>
          <a:bodyPr anchor="b"/>
          <a:lstStyle/>
          <a:p>
            <a:r>
              <a:rPr lang="fi-FI"/>
              <a:t>Pk-yritysbarometri, syksy 2023 seuturaportti, 14.9.2023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414000" y="638132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17089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erikokoista sisältöä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14000" y="1416000"/>
            <a:ext cx="3314852" cy="4320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008000" y="1416000"/>
            <a:ext cx="7680000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655840" y="6388793"/>
            <a:ext cx="1152128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839416" y="6388793"/>
            <a:ext cx="3816424" cy="324000"/>
          </a:xfrm>
        </p:spPr>
        <p:txBody>
          <a:bodyPr anchor="b"/>
          <a:lstStyle/>
          <a:p>
            <a:r>
              <a:rPr lang="fi-FI"/>
              <a:t>Pk-yritysbarometri, syksy 2023 seuturaportti, 14.9.2023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414000" y="6388793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Lisää lähdetieto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182055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must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 bwMode="white">
          <a:xfrm>
            <a:off x="0" y="0"/>
            <a:ext cx="12192000" cy="6858000"/>
          </a:xfrm>
          <a:solidFill>
            <a:schemeClr val="bg1">
              <a:lumMod val="65000"/>
            </a:schemeClr>
          </a:solidFill>
        </p:spPr>
        <p:txBody>
          <a:bodyPr lIns="90000"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1091" y="3456000"/>
            <a:ext cx="11169818" cy="2847818"/>
          </a:xfrm>
        </p:spPr>
        <p:txBody>
          <a:bodyPr anchor="t" anchorCtr="0"/>
          <a:lstStyle>
            <a:lvl1pPr algn="ctr"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881DAB8D-13F6-43CF-AF21-8EDDA0983AF6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 bwMode="black">
          <a:xfrm>
            <a:off x="9558000" y="175145"/>
            <a:ext cx="2340000" cy="759002"/>
          </a:xfrm>
          <a:blipFill>
            <a:blip r:embed="rId2"/>
            <a:stretch>
              <a:fillRect t="-35854"/>
            </a:stretch>
          </a:blipFill>
        </p:spPr>
        <p:txBody>
          <a:bodyPr/>
          <a:lstStyle>
            <a:lvl1pPr marL="0" indent="0" algn="ctr">
              <a:buNone/>
              <a:defRPr>
                <a:noFill/>
              </a:defRPr>
            </a:lvl1pPr>
          </a:lstStyle>
          <a:p>
            <a:pPr lvl="0"/>
            <a:r>
              <a:rPr lang="fi-FI" dirty="0"/>
              <a:t>vain logo</a:t>
            </a:r>
          </a:p>
        </p:txBody>
      </p:sp>
    </p:spTree>
    <p:extLst>
      <p:ext uri="{BB962C8B-B14F-4D97-AF65-F5344CB8AC3E}">
        <p14:creationId xmlns:p14="http://schemas.microsoft.com/office/powerpoint/2010/main" val="197348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neg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 bwMode="white">
          <a:xfrm>
            <a:off x="0" y="0"/>
            <a:ext cx="12192000" cy="6858000"/>
          </a:xfrm>
          <a:solidFill>
            <a:schemeClr val="bg1">
              <a:lumMod val="65000"/>
            </a:schemeClr>
          </a:solidFill>
        </p:spPr>
        <p:txBody>
          <a:bodyPr lIns="90000"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1091" y="3456000"/>
            <a:ext cx="11169818" cy="2847818"/>
          </a:xfrm>
        </p:spPr>
        <p:txBody>
          <a:bodyPr anchor="t" anchorCtr="0"/>
          <a:lstStyle>
            <a:lvl1pPr algn="ctr">
              <a:defRPr sz="6000" b="1" cap="all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A86A8CFD-37ED-4749-956D-776FBCC0BB39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 bwMode="black">
          <a:xfrm>
            <a:off x="9558000" y="175145"/>
            <a:ext cx="2340000" cy="759002"/>
          </a:xfrm>
          <a:blipFill>
            <a:blip r:embed="rId2"/>
            <a:stretch>
              <a:fillRect t="-35854"/>
            </a:stretch>
          </a:blipFill>
        </p:spPr>
        <p:txBody>
          <a:bodyPr/>
          <a:lstStyle>
            <a:lvl1pPr marL="0" indent="0" algn="ctr">
              <a:buNone/>
              <a:defRPr>
                <a:noFill/>
              </a:defRPr>
            </a:lvl1pPr>
          </a:lstStyle>
          <a:p>
            <a:pPr lvl="0"/>
            <a:r>
              <a:rPr lang="fi-FI" dirty="0"/>
              <a:t>vain logo</a:t>
            </a:r>
          </a:p>
        </p:txBody>
      </p:sp>
    </p:spTree>
    <p:extLst>
      <p:ext uri="{BB962C8B-B14F-4D97-AF65-F5344CB8AC3E}">
        <p14:creationId xmlns:p14="http://schemas.microsoft.com/office/powerpoint/2010/main" val="2564056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576000" cy="1008000"/>
          </a:xfr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Kirjoita kuvateksti ja –lähde tähän</a:t>
            </a:r>
          </a:p>
        </p:txBody>
      </p:sp>
      <p:sp>
        <p:nvSpPr>
          <p:cNvPr id="12" name="Kuvan paikkamerkki 11"/>
          <p:cNvSpPr>
            <a:spLocks noGrp="1"/>
          </p:cNvSpPr>
          <p:nvPr>
            <p:ph type="pic" sz="quarter" idx="14" hasCustomPrompt="1"/>
          </p:nvPr>
        </p:nvSpPr>
        <p:spPr bwMode="hidden">
          <a:xfrm>
            <a:off x="0" y="0"/>
            <a:ext cx="12192000" cy="580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Vedä kuva paikkamerkkiin tai</a:t>
            </a:r>
            <a:br>
              <a:rPr lang="fi-FI"/>
            </a:br>
            <a:r>
              <a:rPr lang="fi-FI"/>
              <a:t>lisää napsauttamalla kuvaketta</a:t>
            </a:r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2CA83F02-F75C-41E6-8063-D1CDE2812214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 bwMode="black">
          <a:xfrm>
            <a:off x="9558000" y="175145"/>
            <a:ext cx="2340000" cy="759002"/>
          </a:xfrm>
          <a:blipFill>
            <a:blip r:embed="rId2"/>
            <a:stretch>
              <a:fillRect t="-35854"/>
            </a:stretch>
          </a:blipFill>
        </p:spPr>
        <p:txBody>
          <a:bodyPr/>
          <a:lstStyle>
            <a:lvl1pPr marL="0" indent="0" algn="ctr">
              <a:buNone/>
              <a:defRPr>
                <a:noFill/>
              </a:defRPr>
            </a:lvl1pPr>
          </a:lstStyle>
          <a:p>
            <a:pPr lvl="0"/>
            <a:r>
              <a:rPr lang="fi-FI" dirty="0"/>
              <a:t>vain logo</a:t>
            </a:r>
          </a:p>
        </p:txBody>
      </p:sp>
    </p:spTree>
    <p:extLst>
      <p:ext uri="{BB962C8B-B14F-4D97-AF65-F5344CB8AC3E}">
        <p14:creationId xmlns:p14="http://schemas.microsoft.com/office/powerpoint/2010/main" val="3255732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68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239994" indent="0" algn="ctr">
              <a:buNone/>
              <a:defRPr sz="2667" baseline="0"/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56000" y="1868329"/>
            <a:ext cx="7008000" cy="4424895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656000" y="6381328"/>
            <a:ext cx="1079960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839416" y="6381328"/>
            <a:ext cx="3816584" cy="324000"/>
          </a:xfrm>
        </p:spPr>
        <p:txBody>
          <a:bodyPr anchor="b"/>
          <a:lstStyle/>
          <a:p>
            <a:r>
              <a:rPr lang="fi-FI"/>
              <a:t>Pk-yritysbarometri, syksy 2023 seuturaportti, 14.9.2023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414000" y="638132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6000" y="778729"/>
            <a:ext cx="7008000" cy="9600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4910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-sisältö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68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239994" indent="0" algn="ctr">
              <a:buNone/>
              <a:defRPr sz="2667" baseline="0"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56000" y="1868331"/>
            <a:ext cx="7008000" cy="2472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656000" y="6381328"/>
            <a:ext cx="1151968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839416" y="6381328"/>
            <a:ext cx="3816584" cy="324000"/>
          </a:xfrm>
        </p:spPr>
        <p:txBody>
          <a:bodyPr anchor="b"/>
          <a:lstStyle/>
          <a:p>
            <a:r>
              <a:rPr lang="fi-FI"/>
              <a:t>Pk-yritysbarometri, syksy 2023 seuturaportti, 14.9.2023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414000" y="638132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6000" y="778731"/>
            <a:ext cx="7008000" cy="96000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6667" y="4460331"/>
            <a:ext cx="7008000" cy="18974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65991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2pPr>
            <a:lvl3pPr marL="81598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3pPr>
            <a:lvl4pPr marL="119997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4pPr>
            <a:lvl5pPr marL="158396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Kirjoita kuvateksti ja –lähde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671935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4655840" y="6400378"/>
            <a:ext cx="1152128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839416" y="6400378"/>
            <a:ext cx="3816424" cy="324000"/>
          </a:xfrm>
        </p:spPr>
        <p:txBody>
          <a:bodyPr anchor="b"/>
          <a:lstStyle/>
          <a:p>
            <a:r>
              <a:rPr lang="fi-FI"/>
              <a:t>Pk-yritysbarometri, syksy 2023 seuturaportti, 14.9.2023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414000" y="640037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9085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lline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4655840" y="6398318"/>
            <a:ext cx="1152128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839416" y="6398318"/>
            <a:ext cx="3816424" cy="324000"/>
          </a:xfrm>
        </p:spPr>
        <p:txBody>
          <a:bodyPr anchor="b"/>
          <a:lstStyle/>
          <a:p>
            <a:r>
              <a:rPr lang="fi-FI"/>
              <a:t>Pk-yritysbarometri, syksy 2023 seuturaportti, 14.9.2023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414000" y="639831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344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55840" y="6400378"/>
            <a:ext cx="792088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839416" y="6400378"/>
            <a:ext cx="3816424" cy="324000"/>
          </a:xfrm>
        </p:spPr>
        <p:txBody>
          <a:bodyPr anchor="b"/>
          <a:lstStyle/>
          <a:p>
            <a:r>
              <a:rPr lang="fi-FI"/>
              <a:t>Pk-yritysbarometri, syksy 2023 seuturaportti, 14.9.2023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14000" y="640037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46BE63EC-6095-471C-AE85-156114947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153121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600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yntikort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4655840" y="6400378"/>
            <a:ext cx="1152128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839416" y="6400378"/>
            <a:ext cx="3816424" cy="324000"/>
          </a:xfrm>
        </p:spPr>
        <p:txBody>
          <a:bodyPr anchor="b"/>
          <a:lstStyle/>
          <a:p>
            <a:r>
              <a:rPr lang="fi-FI"/>
              <a:t>Pk-yritysbarometri, syksy 2023 seuturaportti, 14.9.2023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414000" y="640037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1097280"/>
            <a:ext cx="5544000" cy="47315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tehtävänimike</a:t>
            </a:r>
            <a:br>
              <a:rPr lang="fi-FI" dirty="0"/>
            </a:br>
            <a:br>
              <a:rPr lang="fi-FI" dirty="0"/>
            </a:br>
            <a:r>
              <a:rPr lang="fi-FI" dirty="0"/>
              <a:t>p. 00 0000 000, 000 000 000</a:t>
            </a:r>
            <a:br>
              <a:rPr lang="fi-FI" dirty="0"/>
            </a:br>
            <a:r>
              <a:rPr lang="fi-FI" dirty="0" err="1"/>
              <a:t>etunimi.sukunimi@yrittajat.fi</a:t>
            </a:r>
            <a:br>
              <a:rPr lang="fi-FI" dirty="0"/>
            </a:br>
            <a:br>
              <a:rPr lang="fi-FI" dirty="0"/>
            </a:br>
            <a:r>
              <a:rPr lang="fi-FI" dirty="0"/>
              <a:t>Twitter:</a:t>
            </a:r>
            <a:br>
              <a:rPr lang="fi-FI" dirty="0"/>
            </a:br>
            <a:r>
              <a:rPr lang="fi-FI" dirty="0"/>
              <a:t>Instagram:</a:t>
            </a:r>
            <a:br>
              <a:rPr lang="fi-FI" dirty="0"/>
            </a:br>
            <a:r>
              <a:rPr lang="fi-FI" dirty="0"/>
              <a:t>Facebook: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yrittajat.fi</a:t>
            </a:r>
            <a:endParaRPr lang="fi-FI" dirty="0"/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1097280"/>
            <a:ext cx="6096000" cy="4731552"/>
          </a:xfrm>
          <a:noFill/>
        </p:spPr>
        <p:txBody>
          <a:bodyPr anchor="ctr"/>
          <a:lstStyle>
            <a:lvl1pPr marL="239994" indent="0" algn="ctr">
              <a:spcBef>
                <a:spcPts val="0"/>
              </a:spcBef>
              <a:buNone/>
              <a:defRPr sz="2667"/>
            </a:lvl1pPr>
          </a:lstStyle>
          <a:p>
            <a:r>
              <a:rPr lang="fi-FI" dirty="0"/>
              <a:t>Vedä kuva paikkamerkkiin tai</a:t>
            </a:r>
            <a:br>
              <a:rPr lang="fi-FI" dirty="0"/>
            </a:br>
            <a:r>
              <a:rPr lang="fi-FI" dirty="0"/>
              <a:t>lisää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999879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46" y="2237780"/>
            <a:ext cx="6132909" cy="238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89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, diagrammi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14000" y="0"/>
            <a:ext cx="11248354" cy="1116000"/>
          </a:xfrm>
          <a:prstGeom prst="rect">
            <a:avLst/>
          </a:prstGeom>
        </p:spPr>
        <p:txBody>
          <a:bodyPr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416000"/>
            <a:ext cx="11248354" cy="43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959733" y="6512754"/>
            <a:ext cx="1213340" cy="324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998904" y="6515944"/>
            <a:ext cx="4950071" cy="324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Pk-yritysbarometri, syksy 2023 seuturaportti, 14.9.2023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14000" y="6515944"/>
            <a:ext cx="576000" cy="324000"/>
          </a:xfrm>
          <a:prstGeom prst="rect">
            <a:avLst/>
          </a:prstGeom>
        </p:spPr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uora yhdysviiva 7"/>
          <p:cNvCxnSpPr/>
          <p:nvPr/>
        </p:nvCxnSpPr>
        <p:spPr>
          <a:xfrm>
            <a:off x="414000" y="5841312"/>
            <a:ext cx="1125813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865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uvallinen 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414000" y="2024532"/>
            <a:ext cx="11778000" cy="67546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Alueraportti, XXX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459038" y="4690463"/>
            <a:ext cx="2346257" cy="911447"/>
          </a:xfrm>
          <a:prstGeom prst="rect">
            <a:avLst/>
          </a:prstGeom>
        </p:spPr>
      </p:pic>
      <p:sp>
        <p:nvSpPr>
          <p:cNvPr id="14" name="Kuvan paikkamerkki 13">
            <a:extLst>
              <a:ext uri="{FF2B5EF4-FFF2-40B4-BE49-F238E27FC236}">
                <a16:creationId xmlns:a16="http://schemas.microsoft.com/office/drawing/2014/main" id="{58BF3A17-CBF0-4A75-A58C-DF4A63495EE0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2708920"/>
            <a:ext cx="12240000" cy="3321288"/>
          </a:xfrm>
          <a:custGeom>
            <a:avLst/>
            <a:gdLst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8475776 w 9139203"/>
              <a:gd name="connsiteY3" fmla="*/ 993655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9120063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9120063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9120063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67654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67654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67654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67654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93776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93776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93776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93776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8988" h="3429000">
                <a:moveTo>
                  <a:pt x="0" y="0"/>
                </a:moveTo>
                <a:lnTo>
                  <a:pt x="9139203" y="0"/>
                </a:lnTo>
                <a:lnTo>
                  <a:pt x="9139203" y="593776"/>
                </a:lnTo>
                <a:cubicBezTo>
                  <a:pt x="9152176" y="770920"/>
                  <a:pt x="9145726" y="895819"/>
                  <a:pt x="9148988" y="1046840"/>
                </a:cubicBezTo>
                <a:lnTo>
                  <a:pt x="9139203" y="1432952"/>
                </a:lnTo>
                <a:lnTo>
                  <a:pt x="9139203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>
            <a:lvl1pPr marL="10584" indent="0" algn="ctr">
              <a:buNone/>
              <a:tabLst/>
              <a:defRPr baseline="0"/>
            </a:lvl1pPr>
          </a:lstStyle>
          <a:p>
            <a:r>
              <a:rPr lang="fi-FI" dirty="0"/>
              <a:t>Vedä kuva </a:t>
            </a:r>
            <a:r>
              <a:rPr lang="fi-FI" dirty="0" err="1"/>
              <a:t>painapsauttaallakkamerkkiin</a:t>
            </a:r>
            <a:r>
              <a:rPr lang="fi-FI" dirty="0"/>
              <a:t> tai </a:t>
            </a:r>
            <a:br>
              <a:rPr lang="fi-FI" dirty="0"/>
            </a:br>
            <a:r>
              <a:rPr lang="fi-FI" dirty="0"/>
              <a:t>lisää kuvaketta</a:t>
            </a:r>
          </a:p>
        </p:txBody>
      </p:sp>
    </p:spTree>
    <p:extLst>
      <p:ext uri="{BB962C8B-B14F-4D97-AF65-F5344CB8AC3E}">
        <p14:creationId xmlns:p14="http://schemas.microsoft.com/office/powerpoint/2010/main" val="3994602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55840" y="6379268"/>
            <a:ext cx="936104" cy="324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839416" y="6379268"/>
            <a:ext cx="4248472" cy="3240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Pk-yritysbarometri, syksy 2023 seuturaportti, 14.9.2023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14000" y="637926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46BE63EC-6095-471C-AE85-156114947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432808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sanvaih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36000" y="1128000"/>
            <a:ext cx="9144000" cy="2400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36000" y="3600000"/>
            <a:ext cx="9144000" cy="16560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55840" y="6417368"/>
            <a:ext cx="1008112" cy="324000"/>
          </a:xfrm>
          <a:prstGeom prst="rect">
            <a:avLst/>
          </a:prstGeom>
        </p:spPr>
        <p:txBody>
          <a:bodyPr anchor="b"/>
          <a:lstStyle>
            <a:lvl1pPr>
              <a:defRPr>
                <a:noFill/>
              </a:defRPr>
            </a:lvl1pPr>
          </a:lstStyle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990000" y="6417368"/>
            <a:ext cx="3665840" cy="324000"/>
          </a:xfrm>
        </p:spPr>
        <p:txBody>
          <a:bodyPr anchor="b"/>
          <a:lstStyle>
            <a:lvl1pPr>
              <a:defRPr>
                <a:noFill/>
              </a:defRPr>
            </a:lvl1pPr>
          </a:lstStyle>
          <a:p>
            <a:r>
              <a:rPr lang="fi-FI"/>
              <a:t>Pk-yritysbarometri, syksy 2023 seuturaportti, 14.9.2023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14000" y="6417368"/>
            <a:ext cx="576000" cy="324000"/>
          </a:xfrm>
          <a:prstGeom prst="rect">
            <a:avLst/>
          </a:prstGeom>
        </p:spPr>
        <p:txBody>
          <a:bodyPr anchor="b"/>
          <a:lstStyle>
            <a:lvl1pPr>
              <a:defRPr>
                <a:noFill/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4021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sanvaihto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36000" y="1128000"/>
            <a:ext cx="9144000" cy="2400000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36000" y="3600000"/>
            <a:ext cx="9144000" cy="16560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55840" y="6388793"/>
            <a:ext cx="1944216" cy="324001"/>
          </a:xfrm>
          <a:prstGeom prst="rect">
            <a:avLst/>
          </a:prstGeom>
        </p:spPr>
        <p:txBody>
          <a:bodyPr anchor="b"/>
          <a:lstStyle>
            <a:lvl1pPr>
              <a:defRPr>
                <a:noFill/>
              </a:defRPr>
            </a:lvl1pPr>
          </a:lstStyle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990000" y="6388793"/>
            <a:ext cx="3665840" cy="324000"/>
          </a:xfrm>
        </p:spPr>
        <p:txBody>
          <a:bodyPr anchor="b"/>
          <a:lstStyle>
            <a:lvl1pPr>
              <a:defRPr>
                <a:noFill/>
              </a:defRPr>
            </a:lvl1pPr>
          </a:lstStyle>
          <a:p>
            <a:r>
              <a:rPr lang="fi-FI"/>
              <a:t>Pk-yritysbarometri, syksy 2023 seuturaportti, 14.9.2023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14000" y="6388794"/>
            <a:ext cx="576000" cy="324000"/>
          </a:xfrm>
          <a:prstGeom prst="rect">
            <a:avLst/>
          </a:prstGeom>
        </p:spPr>
        <p:txBody>
          <a:bodyPr anchor="b"/>
          <a:lstStyle>
            <a:lvl1pPr>
              <a:defRPr>
                <a:noFill/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244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 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14000" y="776532"/>
            <a:ext cx="11778000" cy="12000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Pk-yritysbarometri, 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414000" y="2024532"/>
            <a:ext cx="11778000" cy="67546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Alueraportti, XXX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459038" y="4690463"/>
            <a:ext cx="2346257" cy="911447"/>
          </a:xfrm>
          <a:prstGeom prst="rect">
            <a:avLst/>
          </a:prstGeom>
        </p:spPr>
      </p:pic>
      <p:sp>
        <p:nvSpPr>
          <p:cNvPr id="14" name="Kuvan paikkamerkki 13">
            <a:extLst>
              <a:ext uri="{FF2B5EF4-FFF2-40B4-BE49-F238E27FC236}">
                <a16:creationId xmlns:a16="http://schemas.microsoft.com/office/drawing/2014/main" id="{58BF3A17-CBF0-4A75-A58C-DF4A63495EE0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2708920"/>
            <a:ext cx="12240000" cy="3321288"/>
          </a:xfrm>
          <a:custGeom>
            <a:avLst/>
            <a:gdLst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8475776 w 9139203"/>
              <a:gd name="connsiteY3" fmla="*/ 993655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9120063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9120063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9120063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67654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67654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67654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67654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93776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93776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93776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93776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8988" h="3429000">
                <a:moveTo>
                  <a:pt x="0" y="0"/>
                </a:moveTo>
                <a:lnTo>
                  <a:pt x="9139203" y="0"/>
                </a:lnTo>
                <a:lnTo>
                  <a:pt x="9139203" y="593776"/>
                </a:lnTo>
                <a:cubicBezTo>
                  <a:pt x="9152176" y="770920"/>
                  <a:pt x="9145726" y="895819"/>
                  <a:pt x="9148988" y="1046840"/>
                </a:cubicBezTo>
                <a:lnTo>
                  <a:pt x="9139203" y="1432952"/>
                </a:lnTo>
                <a:lnTo>
                  <a:pt x="9139203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>
            <a:lvl1pPr marL="10584" indent="0" algn="ctr">
              <a:buNone/>
              <a:tabLst/>
              <a:defRPr baseline="0"/>
            </a:lvl1pPr>
          </a:lstStyle>
          <a:p>
            <a:r>
              <a:rPr lang="fi-FI" dirty="0"/>
              <a:t>Vedä kuva </a:t>
            </a:r>
            <a:r>
              <a:rPr lang="fi-FI" dirty="0" err="1"/>
              <a:t>painapsauttaallakkamerkkiin</a:t>
            </a:r>
            <a:r>
              <a:rPr lang="fi-FI" dirty="0"/>
              <a:t> tai </a:t>
            </a:r>
            <a:br>
              <a:rPr lang="fi-FI" dirty="0"/>
            </a:br>
            <a:r>
              <a:rPr lang="fi-FI" dirty="0"/>
              <a:t>lisää kuvaketta</a:t>
            </a:r>
          </a:p>
        </p:txBody>
      </p:sp>
    </p:spTree>
    <p:extLst>
      <p:ext uri="{BB962C8B-B14F-4D97-AF65-F5344CB8AC3E}">
        <p14:creationId xmlns:p14="http://schemas.microsoft.com/office/powerpoint/2010/main" val="2226379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diagrammi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416000"/>
            <a:ext cx="11248354" cy="432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Lisää lähdetieto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55840" y="6400378"/>
            <a:ext cx="1080120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839416" y="6400378"/>
            <a:ext cx="3816424" cy="324000"/>
          </a:xfrm>
        </p:spPr>
        <p:txBody>
          <a:bodyPr anchor="b"/>
          <a:lstStyle/>
          <a:p>
            <a:r>
              <a:rPr lang="fi-FI"/>
              <a:t>Pk-yritysbarometri, syksy 2023 seuturaportti, 14.9.2023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14000" y="640037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8" name="Suora yhdysviiva 7"/>
          <p:cNvCxnSpPr/>
          <p:nvPr/>
        </p:nvCxnSpPr>
        <p:spPr>
          <a:xfrm>
            <a:off x="414000" y="5841312"/>
            <a:ext cx="112581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tsikko 8">
            <a:extLst>
              <a:ext uri="{FF2B5EF4-FFF2-40B4-BE49-F238E27FC236}">
                <a16:creationId xmlns:a16="http://schemas.microsoft.com/office/drawing/2014/main" id="{09AE56AE-2C12-4176-879E-9B5423F76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604118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416000"/>
            <a:ext cx="11248354" cy="432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55840" y="6400378"/>
            <a:ext cx="1152127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839416" y="6400378"/>
            <a:ext cx="3816424" cy="324000"/>
          </a:xfrm>
        </p:spPr>
        <p:txBody>
          <a:bodyPr anchor="b"/>
          <a:lstStyle/>
          <a:p>
            <a:r>
              <a:rPr lang="fi-FI"/>
              <a:t>Pk-yritysbarometri, syksy 2023 seuturaportti, 14.9.2023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20200" y="6400378"/>
            <a:ext cx="4192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Lisää lähdetieto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98625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16000"/>
            <a:ext cx="5510474" cy="453508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51880" y="1416000"/>
            <a:ext cx="5510474" cy="453508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655840" y="6381328"/>
            <a:ext cx="1080120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767408" y="6381328"/>
            <a:ext cx="3888432" cy="324000"/>
          </a:xfrm>
        </p:spPr>
        <p:txBody>
          <a:bodyPr anchor="b"/>
          <a:lstStyle/>
          <a:p>
            <a:r>
              <a:rPr lang="fi-FI"/>
              <a:t>Pk-yritysbarometri, syksy 2023 seuturaportti, 14.9.2023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414000" y="6381328"/>
            <a:ext cx="353408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0381782D-255F-4853-838D-BA013CF68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537768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13999" y="0"/>
            <a:ext cx="11248353" cy="1116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14000" y="1416000"/>
            <a:ext cx="11248354" cy="4680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655840" y="6388793"/>
            <a:ext cx="902013" cy="324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3999" y="6388793"/>
            <a:ext cx="4241841" cy="324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/>
              <a:t>Pk-yritysbarometri, syksy 2023 seuturaportti, 14.9.2023</a:t>
            </a: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A2C7EF01-53DD-4B87-9D01-F43C9F92A23F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853" y="6221644"/>
            <a:ext cx="4812176" cy="609859"/>
          </a:xfrm>
          <a:prstGeom prst="rect">
            <a:avLst/>
          </a:prstGeom>
        </p:spPr>
      </p:pic>
      <p:pic>
        <p:nvPicPr>
          <p:cNvPr id="9" name="Picture 4" descr="Logo_R230 G15 B40">
            <a:extLst>
              <a:ext uri="{FF2B5EF4-FFF2-40B4-BE49-F238E27FC236}">
                <a16:creationId xmlns:a16="http://schemas.microsoft.com/office/drawing/2014/main" id="{2837CB1B-C011-4BC9-BC4F-D34DE2A764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029" y="6453336"/>
            <a:ext cx="1292325" cy="23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F1D5E132-BB92-4920-9858-09F682693116}"/>
              </a:ext>
            </a:extLst>
          </p:cNvPr>
          <p:cNvSpPr txBox="1">
            <a:spLocks/>
          </p:cNvSpPr>
          <p:nvPr userDrawn="1"/>
        </p:nvSpPr>
        <p:spPr>
          <a:xfrm>
            <a:off x="10200456" y="6234642"/>
            <a:ext cx="1577545" cy="23609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000" dirty="0">
                <a:latin typeface="Arial" panose="020B0604020202020204" pitchFamily="34" charset="0"/>
                <a:cs typeface="Arial" panose="020B0604020202020204" pitchFamily="34" charset="0"/>
              </a:rPr>
              <a:t>Tutkimuksen toteuttaja</a:t>
            </a:r>
          </a:p>
        </p:txBody>
      </p:sp>
    </p:spTree>
    <p:extLst>
      <p:ext uri="{BB962C8B-B14F-4D97-AF65-F5344CB8AC3E}">
        <p14:creationId xmlns:p14="http://schemas.microsoft.com/office/powerpoint/2010/main" val="39484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9" r:id="rId1"/>
    <p:sldLayoutId id="2147484450" r:id="rId2"/>
    <p:sldLayoutId id="2147484451" r:id="rId3"/>
    <p:sldLayoutId id="2147484452" r:id="rId4"/>
    <p:sldLayoutId id="2147484453" r:id="rId5"/>
    <p:sldLayoutId id="2147484454" r:id="rId6"/>
    <p:sldLayoutId id="2147484455" r:id="rId7"/>
    <p:sldLayoutId id="2147484456" r:id="rId8"/>
    <p:sldLayoutId id="2147484457" r:id="rId9"/>
    <p:sldLayoutId id="2147484458" r:id="rId10"/>
    <p:sldLayoutId id="2147484459" r:id="rId11"/>
    <p:sldLayoutId id="2147484460" r:id="rId12"/>
    <p:sldLayoutId id="2147484461" r:id="rId13"/>
    <p:sldLayoutId id="2147484462" r:id="rId14"/>
    <p:sldLayoutId id="2147484463" r:id="rId15"/>
    <p:sldLayoutId id="2147484464" r:id="rId16"/>
    <p:sldLayoutId id="2147484465" r:id="rId17"/>
    <p:sldLayoutId id="2147484466" r:id="rId18"/>
    <p:sldLayoutId id="2147484467" r:id="rId19"/>
    <p:sldLayoutId id="2147484468" r:id="rId20"/>
    <p:sldLayoutId id="2147484469" r:id="rId21"/>
    <p:sldLayoutId id="2147484470" r:id="rId22"/>
    <p:sldLayoutId id="2147484471" r:id="rId23"/>
    <p:sldLayoutId id="2147484472" r:id="rId24"/>
  </p:sldLayoutIdLst>
  <p:hf sldNum="0" hdr="0" dt="0"/>
  <p:txStyles>
    <p:titleStyle>
      <a:lvl1pPr algn="l" defTabSz="914377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9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9984" indent="-263993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5597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6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5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207945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2615935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92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3407915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3">
            <a:extLst>
              <a:ext uri="{FF2B5EF4-FFF2-40B4-BE49-F238E27FC236}">
                <a16:creationId xmlns:a16="http://schemas.microsoft.com/office/drawing/2014/main" id="{CD551501-FBF5-4E76-9E0B-4E3C791831F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14000" y="776532"/>
            <a:ext cx="11778000" cy="1200000"/>
          </a:xfrm>
        </p:spPr>
        <p:txBody>
          <a:bodyPr/>
          <a:lstStyle/>
          <a:p>
            <a:r>
              <a:rPr lang="fi-FI" dirty="0"/>
              <a:t>Pk-yritysbarometri, syksy 2023</a:t>
            </a:r>
          </a:p>
        </p:txBody>
      </p:sp>
      <p:sp>
        <p:nvSpPr>
          <p:cNvPr id="15" name="Alaotsikko 14">
            <a:extLst>
              <a:ext uri="{FF2B5EF4-FFF2-40B4-BE49-F238E27FC236}">
                <a16:creationId xmlns:a16="http://schemas.microsoft.com/office/drawing/2014/main" id="{C7925593-E295-48D9-B23B-E435F51AEA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Seuturaportti</a:t>
            </a:r>
            <a:r>
              <a:rPr lang="fi-FI"/>
              <a:t>, Savon Yrittäjät</a:t>
            </a:r>
          </a:p>
        </p:txBody>
      </p:sp>
      <p:pic>
        <p:nvPicPr>
          <p:cNvPr id="4" name="Kuvan paikkamerkki 7">
            <a:extLst>
              <a:ext uri="{FF2B5EF4-FFF2-40B4-BE49-F238E27FC236}">
                <a16:creationId xmlns:a16="http://schemas.microsoft.com/office/drawing/2014/main" id="{07E4ED5B-E799-FAC0-F3DE-4C2B0F0EE67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59" b="59"/>
          <a:stretch/>
        </p:blipFill>
        <p:spPr>
          <a:xfrm>
            <a:off x="0" y="2708275"/>
            <a:ext cx="12239625" cy="3322638"/>
          </a:xfrm>
        </p:spPr>
      </p:pic>
    </p:spTree>
    <p:extLst>
      <p:ext uri="{BB962C8B-B14F-4D97-AF65-F5344CB8AC3E}">
        <p14:creationId xmlns:p14="http://schemas.microsoft.com/office/powerpoint/2010/main" val="2922980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520FFE6-DDB1-47D1-B647-1C2DBC11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seuturaportti, 14.9.2023</a:t>
            </a:r>
            <a:endParaRPr lang="fi-FI" dirty="0"/>
          </a:p>
        </p:txBody>
      </p:sp>
      <p:graphicFrame>
        <p:nvGraphicFramePr>
          <p:cNvPr id="9" name="Sisällön paikkamerkki 2">
            <a:extLst>
              <a:ext uri="{FF2B5EF4-FFF2-40B4-BE49-F238E27FC236}">
                <a16:creationId xmlns:a16="http://schemas.microsoft.com/office/drawing/2014/main" id="{48FECA1C-2C6A-468A-8F48-E57FD0C558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3466221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tsikko 6">
            <a:extLst>
              <a:ext uri="{FF2B5EF4-FFF2-40B4-BE49-F238E27FC236}">
                <a16:creationId xmlns:a16="http://schemas.microsoft.com/office/drawing/2014/main" id="{040ACBF8-0217-4E4F-9CF6-1251D9F0E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0"/>
            <a:ext cx="11248354" cy="1116000"/>
          </a:xfrm>
        </p:spPr>
        <p:txBody>
          <a:bodyPr/>
          <a:lstStyle/>
          <a:p>
            <a:r>
              <a:rPr lang="fi-FI" sz="2800" dirty="0">
                <a:solidFill>
                  <a:srgbClr val="262626"/>
                </a:solidFill>
              </a:rPr>
              <a:t>9: Mihin käyttötarkoitukseen aikoo ottaa</a:t>
            </a:r>
            <a:br>
              <a:rPr lang="fi-FI" sz="2800" dirty="0">
                <a:solidFill>
                  <a:srgbClr val="262626"/>
                </a:solidFill>
              </a:rPr>
            </a:br>
            <a:r>
              <a:rPr lang="fi-FI" sz="2800" dirty="0">
                <a:solidFill>
                  <a:srgbClr val="262626"/>
                </a:solidFill>
              </a:rPr>
              <a:t>ulkopuolista rahoitusta 2/2 (%)</a:t>
            </a:r>
            <a:br>
              <a:rPr lang="fi-FI" dirty="0">
                <a:solidFill>
                  <a:srgbClr val="262626"/>
                </a:solidFill>
              </a:rPr>
            </a:br>
            <a:r>
              <a:rPr lang="fi-FI" sz="1400" dirty="0">
                <a:solidFill>
                  <a:srgbClr val="262626"/>
                </a:solidFill>
              </a:rPr>
              <a:t>n=yritys aikoo ottaa ulkopuolista rahoitusta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840093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000" dirty="0">
                <a:solidFill>
                  <a:srgbClr val="262626"/>
                </a:solidFill>
              </a:rPr>
              <a:t>10: Millä seuraavista yritystoiminnan osa-alueista, joihin omalla toiminnallanne voitte vaikuttaa, koette olevan eniten kehittämistarvetta yrityksessänne tällä hetkellä? 1/2 (%)</a:t>
            </a:r>
            <a:br>
              <a:rPr lang="fi-FI" dirty="0">
                <a:solidFill>
                  <a:srgbClr val="262626"/>
                </a:solidFill>
              </a:rPr>
            </a:br>
            <a:r>
              <a:rPr lang="fi-FI" sz="1400" dirty="0">
                <a:solidFill>
                  <a:srgbClr val="262626"/>
                </a:solidFill>
              </a:rPr>
              <a:t>n=kaikki vastaajat</a:t>
            </a:r>
            <a:endParaRPr lang="fi-FI" sz="14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520FFE6-DDB1-47D1-B647-1C2DBC11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seuturaportti, 14.9.2023</a:t>
            </a:r>
            <a:endParaRPr lang="fi-FI" dirty="0"/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2813A5C2-6551-4B89-9B44-6E0958AFFA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6651805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8581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000" dirty="0">
                <a:solidFill>
                  <a:srgbClr val="262626"/>
                </a:solidFill>
              </a:rPr>
              <a:t>11: Millä seuraavista yritystoiminnan osa-alueista, joihin omalla toiminnallanne voitte vaikuttaa, koette olevan eniten kehittämistarvetta yrityksessänne tällä hetkellä?  2/2 (%)</a:t>
            </a:r>
            <a:br>
              <a:rPr lang="fi-FI" sz="2000" dirty="0">
                <a:solidFill>
                  <a:srgbClr val="262626"/>
                </a:solidFill>
              </a:rPr>
            </a:br>
            <a:r>
              <a:rPr lang="fi-FI" sz="1400" dirty="0">
                <a:solidFill>
                  <a:srgbClr val="262626"/>
                </a:solidFill>
              </a:rPr>
              <a:t>n=kaikki vastaajat</a:t>
            </a:r>
            <a:endParaRPr lang="fi-FI" sz="14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520FFE6-DDB1-47D1-B647-1C2DBC11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seuturaportti, 14.9.2023</a:t>
            </a:r>
            <a:endParaRPr lang="fi-FI" dirty="0"/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2813A5C2-6551-4B89-9B44-6E0958AFFA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4979876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6225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>
                <a:solidFill>
                  <a:srgbClr val="262626"/>
                </a:solidFill>
              </a:rPr>
              <a:t>12: Mitkä ovat yrityksenne kehittämisen pahimmat ulkopuoliset esteet? 1/2 (%)</a:t>
            </a:r>
            <a:br>
              <a:rPr lang="fi-FI" dirty="0">
                <a:solidFill>
                  <a:srgbClr val="262626"/>
                </a:solidFill>
              </a:rPr>
            </a:br>
            <a:r>
              <a:rPr lang="fi-FI" sz="1400" dirty="0">
                <a:solidFill>
                  <a:srgbClr val="262626"/>
                </a:solidFill>
              </a:rPr>
              <a:t>n=kaikki vastaajat</a:t>
            </a:r>
            <a:endParaRPr lang="fi-FI" sz="14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520FFE6-DDB1-47D1-B647-1C2DBC11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seuturaportti, 14.9.2023</a:t>
            </a:r>
            <a:endParaRPr lang="fi-FI" dirty="0"/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2813A5C2-6551-4B89-9B44-6E0958AFFA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7944181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5320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>
                <a:solidFill>
                  <a:srgbClr val="262626"/>
                </a:solidFill>
              </a:rPr>
              <a:t>13: Mitkä ovat yrityksenne kehittämisen pahimmat ulkopuoliset esteet? 2/2 (%)</a:t>
            </a:r>
            <a:br>
              <a:rPr lang="fi-FI" dirty="0">
                <a:solidFill>
                  <a:srgbClr val="262626"/>
                </a:solidFill>
              </a:rPr>
            </a:br>
            <a:r>
              <a:rPr lang="fi-FI" sz="1400" dirty="0">
                <a:solidFill>
                  <a:srgbClr val="262626"/>
                </a:solidFill>
              </a:rPr>
              <a:t>n=kaikki vastaajat</a:t>
            </a:r>
            <a:endParaRPr lang="fi-FI" sz="14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520FFE6-DDB1-47D1-B647-1C2DBC11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seuturaportti, 14.9.2023</a:t>
            </a:r>
            <a:endParaRPr lang="fi-FI" dirty="0"/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2813A5C2-6551-4B89-9B44-6E0958AFFA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832196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228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>
                <a:solidFill>
                  <a:srgbClr val="262626"/>
                </a:solidFill>
              </a:rPr>
              <a:t>14: Hyödyntääkö yrityksenne liiketoiminnassaan tai onko yrityksellänne käytössä seuraavia digitaalisia työkaluja tai palveluita? 1/2 (%)</a:t>
            </a:r>
            <a:br>
              <a:rPr lang="fi-FI" dirty="0">
                <a:solidFill>
                  <a:srgbClr val="262626"/>
                </a:solidFill>
              </a:rPr>
            </a:br>
            <a:r>
              <a:rPr lang="fi-FI" sz="1400" dirty="0">
                <a:solidFill>
                  <a:srgbClr val="262626"/>
                </a:solidFill>
              </a:rPr>
              <a:t>n= kaikki vastaajat</a:t>
            </a:r>
            <a:endParaRPr lang="fi-FI" sz="14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520FFE6-DDB1-47D1-B647-1C2DBC11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seuturaportti, 14.9.2023</a:t>
            </a:r>
            <a:endParaRPr lang="fi-FI" dirty="0"/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2813A5C2-6551-4B89-9B44-6E0958AFFA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6531400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7504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>
                <a:solidFill>
                  <a:srgbClr val="262626"/>
                </a:solidFill>
              </a:rPr>
              <a:t>15: Hyödyntääkö yrityksenne liiketoiminnassaan tai onko yrityksellänne käytössä seuraavia digitaalisia työkaluja tai palveluita? 2/2 (%)</a:t>
            </a:r>
            <a:br>
              <a:rPr lang="fi-FI" dirty="0">
                <a:solidFill>
                  <a:srgbClr val="262626"/>
                </a:solidFill>
              </a:rPr>
            </a:br>
            <a:r>
              <a:rPr lang="fi-FI" sz="1400" dirty="0">
                <a:solidFill>
                  <a:srgbClr val="262626"/>
                </a:solidFill>
              </a:rPr>
              <a:t>n= kaikki vastaajat</a:t>
            </a:r>
            <a:endParaRPr lang="fi-FI" sz="14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520FFE6-DDB1-47D1-B647-1C2DBC11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seuturaportti, 14.9.2023</a:t>
            </a:r>
            <a:endParaRPr lang="fi-FI" dirty="0"/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2813A5C2-6551-4B89-9B44-6E0958AFFA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1801741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1663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>
                <a:solidFill>
                  <a:srgbClr val="262626"/>
                </a:solidFill>
              </a:rPr>
              <a:t>16: Aikooko yrityksenne ottaa käyttöön seuraavan 12 kk aikana seuraavia digitaalisia työkaluja tai palveluita liiketoiminnassaan? 1/2 (%)</a:t>
            </a:r>
            <a:br>
              <a:rPr lang="fi-FI" dirty="0">
                <a:solidFill>
                  <a:srgbClr val="262626"/>
                </a:solidFill>
              </a:rPr>
            </a:br>
            <a:r>
              <a:rPr lang="fi-FI" sz="1400" dirty="0">
                <a:solidFill>
                  <a:srgbClr val="262626"/>
                </a:solidFill>
              </a:rPr>
              <a:t>n= kaikki vastaajat</a:t>
            </a:r>
            <a:endParaRPr lang="fi-FI" sz="14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520FFE6-DDB1-47D1-B647-1C2DBC11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seuturaportti, 14.9.2023</a:t>
            </a:r>
            <a:endParaRPr lang="fi-FI" dirty="0"/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2813A5C2-6551-4B89-9B44-6E0958AFFA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1919159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4722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>
                <a:solidFill>
                  <a:srgbClr val="262626"/>
                </a:solidFill>
              </a:rPr>
              <a:t>17: Aikooko yrityksenne ottaa käyttöön seuraavan 12 kk aikana seuraavia digitaalisia työkaluja tai palveluita liiketoiminnassaan? 2/2 (%)</a:t>
            </a:r>
            <a:br>
              <a:rPr lang="fi-FI" dirty="0">
                <a:solidFill>
                  <a:srgbClr val="262626"/>
                </a:solidFill>
              </a:rPr>
            </a:br>
            <a:r>
              <a:rPr lang="fi-FI" sz="1400" dirty="0">
                <a:solidFill>
                  <a:srgbClr val="262626"/>
                </a:solidFill>
              </a:rPr>
              <a:t>n= kaikki vastaajat</a:t>
            </a:r>
            <a:endParaRPr lang="fi-FI" sz="14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520FFE6-DDB1-47D1-B647-1C2DBC11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seuturaportti, 14.9.2023</a:t>
            </a:r>
            <a:endParaRPr lang="fi-FI" dirty="0"/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2813A5C2-6551-4B89-9B44-6E0958AFFA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1639061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7714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>
                <a:solidFill>
                  <a:srgbClr val="262626"/>
                </a:solidFill>
              </a:rPr>
              <a:t>18: Onko Venäjän hyökkäys Ukrainaan vaikuttanut yrityksenne liiketoimintaan ja / tai tuotantoon? (%)</a:t>
            </a:r>
            <a:br>
              <a:rPr lang="fi-FI" sz="2800" dirty="0">
                <a:solidFill>
                  <a:srgbClr val="262626"/>
                </a:solidFill>
              </a:rPr>
            </a:br>
            <a:r>
              <a:rPr lang="fi-FI" sz="1400" dirty="0">
                <a:solidFill>
                  <a:srgbClr val="262626"/>
                </a:solidFill>
              </a:rPr>
              <a:t>n=kaikki vastaajat</a:t>
            </a:r>
            <a:endParaRPr lang="fi-FI" sz="14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520FFE6-DDB1-47D1-B647-1C2DBC11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seuturaportti, 14.9.2023</a:t>
            </a:r>
            <a:endParaRPr lang="fi-FI" dirty="0"/>
          </a:p>
        </p:txBody>
      </p:sp>
      <p:graphicFrame>
        <p:nvGraphicFramePr>
          <p:cNvPr id="9" name="Sisällön paikkamerkki 2">
            <a:extLst>
              <a:ext uri="{FF2B5EF4-FFF2-40B4-BE49-F238E27FC236}">
                <a16:creationId xmlns:a16="http://schemas.microsoft.com/office/drawing/2014/main" id="{3CC26C6F-A179-4CA3-A5FD-31B813E262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5031367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999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>
                <a:solidFill>
                  <a:srgbClr val="262626"/>
                </a:solidFill>
              </a:rPr>
              <a:t>1: Suhdannenäkymät lähimmän</a:t>
            </a:r>
            <a:br>
              <a:rPr lang="fi-FI" sz="2800" dirty="0">
                <a:solidFill>
                  <a:srgbClr val="262626"/>
                </a:solidFill>
              </a:rPr>
            </a:br>
            <a:r>
              <a:rPr lang="fi-FI" sz="2800" dirty="0">
                <a:solidFill>
                  <a:srgbClr val="262626"/>
                </a:solidFill>
              </a:rPr>
              <a:t>vuoden aikana (saldoluku %)</a:t>
            </a:r>
            <a:br>
              <a:rPr lang="fi-FI" sz="2400" dirty="0">
                <a:solidFill>
                  <a:srgbClr val="262626"/>
                </a:solidFill>
              </a:rPr>
            </a:br>
            <a:r>
              <a:rPr lang="fi-FI" sz="1400" dirty="0">
                <a:solidFill>
                  <a:srgbClr val="262626"/>
                </a:solidFill>
              </a:rPr>
              <a:t>n=kaikki vastaajat</a:t>
            </a:r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66BACCE-7CBF-46AE-B1A3-B292E0812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seuturaportti, 14.9.2023</a:t>
            </a:r>
            <a:endParaRPr lang="fi-FI" dirty="0"/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1D0C521B-224F-4D58-ABEB-C589E44B5F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4121377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8894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>
                <a:solidFill>
                  <a:srgbClr val="262626"/>
                </a:solidFill>
              </a:rPr>
              <a:t>19: Mihin kielteiset vaikutukset liiketoiminnassa / tuotannossa ovat kohdistuneet? 1/2 (%)</a:t>
            </a:r>
            <a:br>
              <a:rPr lang="fi-FI" dirty="0">
                <a:solidFill>
                  <a:srgbClr val="262626"/>
                </a:solidFill>
              </a:rPr>
            </a:br>
            <a:r>
              <a:rPr lang="fi-FI" sz="1400" dirty="0">
                <a:solidFill>
                  <a:srgbClr val="262626"/>
                </a:solidFill>
              </a:rPr>
              <a:t>n=vaikuttanut kielteisesti</a:t>
            </a:r>
            <a:endParaRPr lang="fi-FI" sz="14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520FFE6-DDB1-47D1-B647-1C2DBC11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seuturaportti, 14.9.2023</a:t>
            </a:r>
            <a:endParaRPr lang="fi-FI" dirty="0"/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2813A5C2-6551-4B89-9B44-6E0958AFFA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2477246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6760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>
                <a:solidFill>
                  <a:srgbClr val="262626"/>
                </a:solidFill>
              </a:rPr>
              <a:t>20: Mihin kielteiset vaikutukset liiketoiminnassa / tuotannossa ovat kohdistuneet? 2/2 (%)</a:t>
            </a:r>
            <a:br>
              <a:rPr lang="fi-FI" dirty="0">
                <a:solidFill>
                  <a:srgbClr val="262626"/>
                </a:solidFill>
              </a:rPr>
            </a:br>
            <a:r>
              <a:rPr lang="fi-FI" sz="1400" dirty="0">
                <a:solidFill>
                  <a:srgbClr val="262626"/>
                </a:solidFill>
              </a:rPr>
              <a:t>n=vaikuttanut kielteisesti</a:t>
            </a:r>
            <a:endParaRPr lang="fi-FI" sz="14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520FFE6-DDB1-47D1-B647-1C2DBC11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seuturaportti, 14.9.2023</a:t>
            </a:r>
            <a:endParaRPr lang="fi-FI" dirty="0"/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2813A5C2-6551-4B89-9B44-6E0958AFFA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9469387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9745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414000" y="224768"/>
            <a:ext cx="11248354" cy="1116000"/>
          </a:xfrm>
        </p:spPr>
        <p:txBody>
          <a:bodyPr/>
          <a:lstStyle/>
          <a:p>
            <a:r>
              <a:rPr lang="fi-FI" sz="2800" dirty="0">
                <a:solidFill>
                  <a:srgbClr val="262626"/>
                </a:solidFill>
              </a:rPr>
              <a:t>21: </a:t>
            </a:r>
            <a:r>
              <a:rPr lang="fi-FI" sz="1800" dirty="0">
                <a:solidFill>
                  <a:srgbClr val="262626"/>
                </a:solidFill>
              </a:rPr>
              <a:t>Tutkimuksella ja kehittämisellä (</a:t>
            </a:r>
            <a:r>
              <a:rPr lang="fi-FI" sz="1800" dirty="0" err="1">
                <a:solidFill>
                  <a:srgbClr val="262626"/>
                </a:solidFill>
              </a:rPr>
              <a:t>t&amp;k</a:t>
            </a:r>
            <a:r>
              <a:rPr lang="fi-FI" sz="1800" dirty="0">
                <a:solidFill>
                  <a:srgbClr val="262626"/>
                </a:solidFill>
              </a:rPr>
              <a:t>) tarkoitetaan luovaa ja systemaattista toimintaa tiedon lisäämiseksi ja tiedon käyttämistä uusiin sovelluksiin. Tavoitteena on jotakin olennaisesti uutta. </a:t>
            </a:r>
            <a:r>
              <a:rPr lang="fi-FI" sz="2800" dirty="0">
                <a:solidFill>
                  <a:srgbClr val="262626"/>
                </a:solidFill>
              </a:rPr>
              <a:t>Onko yrityksessänne </a:t>
            </a:r>
            <a:r>
              <a:rPr lang="fi-FI" sz="2800" dirty="0" err="1">
                <a:solidFill>
                  <a:srgbClr val="262626"/>
                </a:solidFill>
              </a:rPr>
              <a:t>t&amp;k-toimintaa</a:t>
            </a:r>
            <a:r>
              <a:rPr lang="fi-FI" sz="2800" dirty="0">
                <a:solidFill>
                  <a:srgbClr val="262626"/>
                </a:solidFill>
              </a:rPr>
              <a:t>? (%)</a:t>
            </a:r>
            <a:br>
              <a:rPr lang="fi-FI" sz="2800" dirty="0">
                <a:solidFill>
                  <a:srgbClr val="262626"/>
                </a:solidFill>
              </a:rPr>
            </a:br>
            <a:r>
              <a:rPr lang="fi-FI" sz="1400" dirty="0">
                <a:solidFill>
                  <a:srgbClr val="262626"/>
                </a:solidFill>
              </a:rPr>
              <a:t>n=kaikki vastaajat</a:t>
            </a:r>
            <a:endParaRPr lang="fi-FI" sz="14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520FFE6-DDB1-47D1-B647-1C2DBC11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seuturaportti, 14.9.2023</a:t>
            </a:r>
            <a:endParaRPr lang="fi-FI" dirty="0"/>
          </a:p>
        </p:txBody>
      </p:sp>
      <p:graphicFrame>
        <p:nvGraphicFramePr>
          <p:cNvPr id="9" name="Sisällön paikkamerkki 2">
            <a:extLst>
              <a:ext uri="{FF2B5EF4-FFF2-40B4-BE49-F238E27FC236}">
                <a16:creationId xmlns:a16="http://schemas.microsoft.com/office/drawing/2014/main" id="{3CC26C6F-A179-4CA3-A5FD-31B813E262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5575688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2852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520FFE6-DDB1-47D1-B647-1C2DBC11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seuturaportti, 14.9.2023</a:t>
            </a:r>
            <a:endParaRPr lang="fi-FI" dirty="0"/>
          </a:p>
        </p:txBody>
      </p:sp>
      <p:graphicFrame>
        <p:nvGraphicFramePr>
          <p:cNvPr id="9" name="Sisällön paikkamerkki 2">
            <a:extLst>
              <a:ext uri="{FF2B5EF4-FFF2-40B4-BE49-F238E27FC236}">
                <a16:creationId xmlns:a16="http://schemas.microsoft.com/office/drawing/2014/main" id="{3CC26C6F-A179-4CA3-A5FD-31B813E262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811488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tsikko 6">
            <a:extLst>
              <a:ext uri="{FF2B5EF4-FFF2-40B4-BE49-F238E27FC236}">
                <a16:creationId xmlns:a16="http://schemas.microsoft.com/office/drawing/2014/main" id="{6138562F-D55D-D243-76E8-5D5246F1B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0"/>
            <a:ext cx="11248354" cy="1116000"/>
          </a:xfrm>
        </p:spPr>
        <p:txBody>
          <a:bodyPr/>
          <a:lstStyle/>
          <a:p>
            <a:r>
              <a:rPr lang="fi-FI" sz="2800" dirty="0">
                <a:solidFill>
                  <a:srgbClr val="262626"/>
                </a:solidFill>
              </a:rPr>
              <a:t>22: Miten </a:t>
            </a:r>
            <a:r>
              <a:rPr lang="fi-FI" sz="2800" dirty="0" err="1">
                <a:solidFill>
                  <a:srgbClr val="262626"/>
                </a:solidFill>
              </a:rPr>
              <a:t>t&amp;k-toimintanne</a:t>
            </a:r>
            <a:r>
              <a:rPr lang="fi-FI" sz="2800" dirty="0">
                <a:solidFill>
                  <a:srgbClr val="262626"/>
                </a:solidFill>
              </a:rPr>
              <a:t> on järjestetty? (%)</a:t>
            </a:r>
            <a:br>
              <a:rPr lang="fi-FI" dirty="0">
                <a:solidFill>
                  <a:srgbClr val="262626"/>
                </a:solidFill>
              </a:rPr>
            </a:br>
            <a:r>
              <a:rPr lang="fi-FI" sz="1400" dirty="0">
                <a:solidFill>
                  <a:srgbClr val="262626"/>
                </a:solidFill>
              </a:rPr>
              <a:t>n=yrityksessä on </a:t>
            </a:r>
            <a:r>
              <a:rPr lang="fi-FI" sz="1400" dirty="0" err="1">
                <a:solidFill>
                  <a:srgbClr val="262626"/>
                </a:solidFill>
              </a:rPr>
              <a:t>t&amp;k-toimintaa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257360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>
                <a:solidFill>
                  <a:srgbClr val="262626"/>
                </a:solidFill>
              </a:rPr>
              <a:t>23: Kuinka suuret </a:t>
            </a:r>
            <a:r>
              <a:rPr lang="fi-FI" sz="2800" dirty="0" err="1">
                <a:solidFill>
                  <a:srgbClr val="262626"/>
                </a:solidFill>
              </a:rPr>
              <a:t>t&amp;k-menonne</a:t>
            </a:r>
            <a:r>
              <a:rPr lang="fi-FI" sz="2800" dirty="0">
                <a:solidFill>
                  <a:srgbClr val="262626"/>
                </a:solidFill>
              </a:rPr>
              <a:t> olivat suhteessa liikevaihtoonne vuonna 2022? (%)</a:t>
            </a:r>
            <a:br>
              <a:rPr lang="fi-FI" sz="2800" dirty="0">
                <a:solidFill>
                  <a:srgbClr val="262626"/>
                </a:solidFill>
              </a:rPr>
            </a:br>
            <a:r>
              <a:rPr lang="fi-FI" sz="1400" dirty="0">
                <a:solidFill>
                  <a:srgbClr val="262626"/>
                </a:solidFill>
              </a:rPr>
              <a:t>n=yrityksessä on </a:t>
            </a:r>
            <a:r>
              <a:rPr lang="fi-FI" sz="1400" dirty="0" err="1">
                <a:solidFill>
                  <a:srgbClr val="262626"/>
                </a:solidFill>
              </a:rPr>
              <a:t>t&amp;k-toimintaa</a:t>
            </a:r>
            <a:endParaRPr lang="fi-FI" sz="14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520FFE6-DDB1-47D1-B647-1C2DBC11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seuturaportti, 14.9.2023</a:t>
            </a:r>
            <a:endParaRPr lang="fi-FI" dirty="0"/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7CFED8E0-0DB2-1364-BF42-4274740563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8673260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2893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>
                <a:solidFill>
                  <a:srgbClr val="262626"/>
                </a:solidFill>
              </a:rPr>
              <a:t>24: Oletteko hakeneet julkista tukea </a:t>
            </a:r>
            <a:r>
              <a:rPr lang="fi-FI" sz="2800" dirty="0" err="1">
                <a:solidFill>
                  <a:srgbClr val="262626"/>
                </a:solidFill>
              </a:rPr>
              <a:t>t&amp;k-toimintaan</a:t>
            </a:r>
            <a:r>
              <a:rPr lang="fi-FI" sz="2800" dirty="0">
                <a:solidFill>
                  <a:srgbClr val="262626"/>
                </a:solidFill>
              </a:rPr>
              <a:t> viimeisen 12 kuukauden aikana? (%)</a:t>
            </a:r>
            <a:br>
              <a:rPr lang="fi-FI" dirty="0">
                <a:solidFill>
                  <a:srgbClr val="262626"/>
                </a:solidFill>
              </a:rPr>
            </a:br>
            <a:r>
              <a:rPr lang="fi-FI" sz="1400" dirty="0">
                <a:solidFill>
                  <a:srgbClr val="262626"/>
                </a:solidFill>
              </a:rPr>
              <a:t>n=yrityksessä on </a:t>
            </a:r>
            <a:r>
              <a:rPr lang="fi-FI" sz="1400" dirty="0" err="1">
                <a:solidFill>
                  <a:srgbClr val="262626"/>
                </a:solidFill>
              </a:rPr>
              <a:t>t&amp;k-toimintaa</a:t>
            </a:r>
            <a:endParaRPr lang="fi-FI" sz="14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520FFE6-DDB1-47D1-B647-1C2DBC11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seuturaportti, 14.9.2023</a:t>
            </a:r>
            <a:endParaRPr lang="fi-FI" dirty="0"/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2813A5C2-6551-4B89-9B44-6E0958AFFA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3797765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2396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>
                <a:solidFill>
                  <a:srgbClr val="262626"/>
                </a:solidFill>
              </a:rPr>
              <a:t>25: Oletteko saaneet julkista tukea </a:t>
            </a:r>
            <a:r>
              <a:rPr lang="fi-FI" sz="2800" dirty="0" err="1">
                <a:solidFill>
                  <a:srgbClr val="262626"/>
                </a:solidFill>
              </a:rPr>
              <a:t>t&amp;k-toimintaan</a:t>
            </a:r>
            <a:r>
              <a:rPr lang="fi-FI" sz="2800" dirty="0">
                <a:solidFill>
                  <a:srgbClr val="262626"/>
                </a:solidFill>
              </a:rPr>
              <a:t> viimeisen 12 kuukauden aikana? (%)</a:t>
            </a:r>
            <a:br>
              <a:rPr lang="fi-FI" dirty="0">
                <a:solidFill>
                  <a:srgbClr val="262626"/>
                </a:solidFill>
              </a:rPr>
            </a:br>
            <a:r>
              <a:rPr lang="fi-FI" sz="1400" dirty="0">
                <a:solidFill>
                  <a:srgbClr val="262626"/>
                </a:solidFill>
              </a:rPr>
              <a:t>n=yrityksessä on </a:t>
            </a:r>
            <a:r>
              <a:rPr lang="fi-FI" sz="1400" dirty="0" err="1">
                <a:solidFill>
                  <a:srgbClr val="262626"/>
                </a:solidFill>
              </a:rPr>
              <a:t>t&amp;k-toimintaa</a:t>
            </a:r>
            <a:endParaRPr lang="fi-FI" sz="14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520FFE6-DDB1-47D1-B647-1C2DBC11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seuturaportti, 14.9.2023</a:t>
            </a:r>
            <a:endParaRPr lang="fi-FI" dirty="0"/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2813A5C2-6551-4B89-9B44-6E0958AFFA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5299496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08525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520FFE6-DDB1-47D1-B647-1C2DBC11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seuturaportti, 14.9.2023</a:t>
            </a:r>
            <a:endParaRPr lang="fi-FI" dirty="0"/>
          </a:p>
        </p:txBody>
      </p:sp>
      <p:graphicFrame>
        <p:nvGraphicFramePr>
          <p:cNvPr id="9" name="Sisällön paikkamerkki 2">
            <a:extLst>
              <a:ext uri="{FF2B5EF4-FFF2-40B4-BE49-F238E27FC236}">
                <a16:creationId xmlns:a16="http://schemas.microsoft.com/office/drawing/2014/main" id="{3CC26C6F-A179-4CA3-A5FD-31B813E262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170302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tsikko 6">
            <a:extLst>
              <a:ext uri="{FF2B5EF4-FFF2-40B4-BE49-F238E27FC236}">
                <a16:creationId xmlns:a16="http://schemas.microsoft.com/office/drawing/2014/main" id="{A3081838-EC34-1701-6C85-4DCE383AE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0"/>
            <a:ext cx="11248354" cy="1116000"/>
          </a:xfrm>
        </p:spPr>
        <p:txBody>
          <a:bodyPr/>
          <a:lstStyle/>
          <a:p>
            <a:r>
              <a:rPr lang="fi-FI" sz="2800" dirty="0">
                <a:solidFill>
                  <a:srgbClr val="262626"/>
                </a:solidFill>
              </a:rPr>
              <a:t>26: Aiotteko lisätä </a:t>
            </a:r>
            <a:r>
              <a:rPr lang="fi-FI" sz="2800" dirty="0" err="1">
                <a:solidFill>
                  <a:srgbClr val="262626"/>
                </a:solidFill>
              </a:rPr>
              <a:t>t&amp;k-toimintaanne</a:t>
            </a:r>
            <a:r>
              <a:rPr lang="fi-FI" sz="2800" dirty="0">
                <a:solidFill>
                  <a:srgbClr val="262626"/>
                </a:solidFill>
              </a:rPr>
              <a:t> vuonna 2023 suhteessa vuoteen 2022? (%)</a:t>
            </a:r>
            <a:br>
              <a:rPr lang="fi-FI" dirty="0">
                <a:solidFill>
                  <a:srgbClr val="262626"/>
                </a:solidFill>
              </a:rPr>
            </a:br>
            <a:r>
              <a:rPr lang="fi-FI" sz="1400" dirty="0">
                <a:solidFill>
                  <a:srgbClr val="262626"/>
                </a:solidFill>
              </a:rPr>
              <a:t>n=kaikki vastaajat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6609730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>
                <a:solidFill>
                  <a:srgbClr val="262626"/>
                </a:solidFill>
              </a:rPr>
              <a:t>27: Aiotteko hakea julkista tukea </a:t>
            </a:r>
            <a:r>
              <a:rPr lang="fi-FI" sz="2800" dirty="0" err="1">
                <a:solidFill>
                  <a:srgbClr val="262626"/>
                </a:solidFill>
              </a:rPr>
              <a:t>t&amp;k-toimintaan</a:t>
            </a:r>
            <a:r>
              <a:rPr lang="fi-FI" sz="2800" dirty="0">
                <a:solidFill>
                  <a:srgbClr val="262626"/>
                </a:solidFill>
              </a:rPr>
              <a:t> seuraavan 12 kuukauden aikana? (%)</a:t>
            </a:r>
            <a:br>
              <a:rPr lang="fi-FI" dirty="0">
                <a:solidFill>
                  <a:srgbClr val="262626"/>
                </a:solidFill>
              </a:rPr>
            </a:br>
            <a:r>
              <a:rPr lang="fi-FI" sz="1400" dirty="0">
                <a:solidFill>
                  <a:srgbClr val="262626"/>
                </a:solidFill>
              </a:rPr>
              <a:t>n=kaikki vastaajat</a:t>
            </a:r>
            <a:endParaRPr lang="fi-FI" sz="14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520FFE6-DDB1-47D1-B647-1C2DBC11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seuturaportti, 14.9.2023</a:t>
            </a:r>
            <a:endParaRPr lang="fi-FI" dirty="0"/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2813A5C2-6551-4B89-9B44-6E0958AFFA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0284000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4856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520FFE6-DDB1-47D1-B647-1C2DBC11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seuturaportti, 14.9.2023</a:t>
            </a:r>
            <a:endParaRPr lang="fi-FI" dirty="0"/>
          </a:p>
        </p:txBody>
      </p:sp>
      <p:graphicFrame>
        <p:nvGraphicFramePr>
          <p:cNvPr id="9" name="Sisällön paikkamerkki 2">
            <a:extLst>
              <a:ext uri="{FF2B5EF4-FFF2-40B4-BE49-F238E27FC236}">
                <a16:creationId xmlns:a16="http://schemas.microsoft.com/office/drawing/2014/main" id="{3CC26C6F-A179-4CA3-A5FD-31B813E262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9020680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tsikko 6">
            <a:extLst>
              <a:ext uri="{FF2B5EF4-FFF2-40B4-BE49-F238E27FC236}">
                <a16:creationId xmlns:a16="http://schemas.microsoft.com/office/drawing/2014/main" id="{6138562F-D55D-D243-76E8-5D5246F1B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0"/>
            <a:ext cx="11248354" cy="1116000"/>
          </a:xfrm>
        </p:spPr>
        <p:txBody>
          <a:bodyPr/>
          <a:lstStyle/>
          <a:p>
            <a:r>
              <a:rPr lang="fi-FI" sz="2800" dirty="0">
                <a:solidFill>
                  <a:srgbClr val="262626"/>
                </a:solidFill>
              </a:rPr>
              <a:t>28: Oletteko hyödyntäneet tai aiotteko hyödyntää </a:t>
            </a:r>
            <a:r>
              <a:rPr lang="fi-FI" sz="2800" dirty="0" err="1">
                <a:solidFill>
                  <a:srgbClr val="262626"/>
                </a:solidFill>
              </a:rPr>
              <a:t>t&amp;k-toiminnan</a:t>
            </a:r>
            <a:r>
              <a:rPr lang="fi-FI" sz="2800" dirty="0">
                <a:solidFill>
                  <a:srgbClr val="262626"/>
                </a:solidFill>
              </a:rPr>
              <a:t> lisävähennyksiä verotuksessa? (%)</a:t>
            </a:r>
            <a:br>
              <a:rPr lang="fi-FI" dirty="0">
                <a:solidFill>
                  <a:srgbClr val="262626"/>
                </a:solidFill>
              </a:rPr>
            </a:br>
            <a:r>
              <a:rPr lang="fi-FI" sz="1400" dirty="0">
                <a:solidFill>
                  <a:srgbClr val="262626"/>
                </a:solidFill>
              </a:rPr>
              <a:t>n=kaikki vastaajat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4022338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>
                <a:solidFill>
                  <a:srgbClr val="262626"/>
                </a:solidFill>
              </a:rPr>
              <a:t>2: Suhdannenäkymät osatekijöittäin</a:t>
            </a:r>
            <a:br>
              <a:rPr lang="fi-FI" sz="2800" dirty="0">
                <a:solidFill>
                  <a:srgbClr val="262626"/>
                </a:solidFill>
              </a:rPr>
            </a:br>
            <a:r>
              <a:rPr lang="fi-FI" sz="2800" dirty="0">
                <a:solidFill>
                  <a:srgbClr val="262626"/>
                </a:solidFill>
              </a:rPr>
              <a:t>Liikevaihto (saldoluku %)</a:t>
            </a:r>
            <a:br>
              <a:rPr lang="fi-FI" sz="2400" dirty="0">
                <a:solidFill>
                  <a:srgbClr val="262626"/>
                </a:solidFill>
              </a:rPr>
            </a:br>
            <a:r>
              <a:rPr lang="fi-FI" sz="1400" dirty="0">
                <a:solidFill>
                  <a:srgbClr val="262626"/>
                </a:solidFill>
              </a:rPr>
              <a:t>n=kaikki vastaajat</a:t>
            </a:r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66BACCE-7CBF-46AE-B1A3-B292E0812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seuturaportti, 14.9.2023</a:t>
            </a:r>
            <a:endParaRPr lang="fi-FI" dirty="0"/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1D0C521B-224F-4D58-ABEB-C589E44B5F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6841861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97456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2373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>
                <a:solidFill>
                  <a:srgbClr val="262626"/>
                </a:solidFill>
              </a:rPr>
              <a:t>3: Suhdannenäkymät osatekijöittäin</a:t>
            </a:r>
            <a:br>
              <a:rPr lang="fi-FI" sz="2800" dirty="0">
                <a:solidFill>
                  <a:srgbClr val="262626"/>
                </a:solidFill>
              </a:rPr>
            </a:br>
            <a:r>
              <a:rPr lang="fi-FI" sz="2800" dirty="0">
                <a:solidFill>
                  <a:srgbClr val="262626"/>
                </a:solidFill>
              </a:rPr>
              <a:t>Henkilökunnan määrä (saldoluku %)</a:t>
            </a:r>
            <a:br>
              <a:rPr lang="fi-FI" sz="2400" dirty="0">
                <a:solidFill>
                  <a:srgbClr val="262626"/>
                </a:solidFill>
              </a:rPr>
            </a:br>
            <a:r>
              <a:rPr lang="fi-FI" sz="1400" dirty="0">
                <a:solidFill>
                  <a:srgbClr val="262626"/>
                </a:solidFill>
              </a:rPr>
              <a:t>n=kaikki vastaajat</a:t>
            </a:r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66BACCE-7CBF-46AE-B1A3-B292E0812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seuturaportti, 14.9.2023</a:t>
            </a:r>
            <a:endParaRPr lang="fi-FI" dirty="0"/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1D0C521B-224F-4D58-ABEB-C589E44B5F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5284759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1966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>
                <a:solidFill>
                  <a:srgbClr val="262626"/>
                </a:solidFill>
              </a:rPr>
              <a:t>4: Suhdannenäkymät osatekijöittäin</a:t>
            </a:r>
            <a:br>
              <a:rPr lang="fi-FI" sz="2800" dirty="0">
                <a:solidFill>
                  <a:srgbClr val="262626"/>
                </a:solidFill>
              </a:rPr>
            </a:br>
            <a:r>
              <a:rPr lang="fi-FI" sz="2800" dirty="0">
                <a:solidFill>
                  <a:srgbClr val="262626"/>
                </a:solidFill>
              </a:rPr>
              <a:t>Investointiodotukset (saldoluku %)</a:t>
            </a:r>
            <a:br>
              <a:rPr lang="fi-FI" sz="2400" dirty="0">
                <a:solidFill>
                  <a:srgbClr val="262626"/>
                </a:solidFill>
              </a:rPr>
            </a:br>
            <a:r>
              <a:rPr lang="fi-FI" sz="1400" dirty="0">
                <a:solidFill>
                  <a:srgbClr val="262626"/>
                </a:solidFill>
              </a:rPr>
              <a:t>n=kaikki vastaajat</a:t>
            </a:r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66BACCE-7CBF-46AE-B1A3-B292E0812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seuturaportti, 14.9.2023</a:t>
            </a:r>
            <a:endParaRPr lang="fi-FI" dirty="0"/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1D0C521B-224F-4D58-ABEB-C589E44B5F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2920807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9328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>
                <a:solidFill>
                  <a:srgbClr val="262626"/>
                </a:solidFill>
              </a:rPr>
              <a:t>5: Suhdannenäkymät osatekijöittäin</a:t>
            </a:r>
            <a:br>
              <a:rPr lang="fi-FI" sz="2800" dirty="0">
                <a:solidFill>
                  <a:srgbClr val="262626"/>
                </a:solidFill>
              </a:rPr>
            </a:br>
            <a:r>
              <a:rPr lang="fi-FI" sz="2800" dirty="0">
                <a:solidFill>
                  <a:srgbClr val="262626"/>
                </a:solidFill>
              </a:rPr>
              <a:t>Yrityksen kannattavuus (saldoluku %)</a:t>
            </a:r>
            <a:br>
              <a:rPr lang="fi-FI" sz="2400" dirty="0">
                <a:solidFill>
                  <a:srgbClr val="262626"/>
                </a:solidFill>
              </a:rPr>
            </a:br>
            <a:r>
              <a:rPr lang="fi-FI" sz="1400" dirty="0">
                <a:solidFill>
                  <a:srgbClr val="262626"/>
                </a:solidFill>
              </a:rPr>
              <a:t>n=kaikki vastaajat</a:t>
            </a:r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66BACCE-7CBF-46AE-B1A3-B292E0812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seuturaportti, 14.9.2023</a:t>
            </a:r>
            <a:endParaRPr lang="fi-FI" dirty="0"/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1D0C521B-224F-4D58-ABEB-C589E44B5F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810286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6107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66BACCE-7CBF-46AE-B1A3-B292E0812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seuturaportti, 14.9.2023</a:t>
            </a:r>
            <a:endParaRPr lang="fi-FI" dirty="0"/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1D0C521B-224F-4D58-ABEB-C589E44B5F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305880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tsikko 6">
            <a:extLst>
              <a:ext uri="{FF2B5EF4-FFF2-40B4-BE49-F238E27FC236}">
                <a16:creationId xmlns:a16="http://schemas.microsoft.com/office/drawing/2014/main" id="{E0E5CD0D-6D0D-4C8A-96A0-15664805F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0"/>
            <a:ext cx="11248354" cy="1116000"/>
          </a:xfrm>
        </p:spPr>
        <p:txBody>
          <a:bodyPr/>
          <a:lstStyle/>
          <a:p>
            <a:r>
              <a:rPr lang="fi-FI" sz="2800" dirty="0">
                <a:solidFill>
                  <a:srgbClr val="262626"/>
                </a:solidFill>
              </a:rPr>
              <a:t>6: Pk-yritysten kasvuhakuisuus</a:t>
            </a:r>
            <a:br>
              <a:rPr lang="fi-FI" sz="2400" dirty="0">
                <a:solidFill>
                  <a:srgbClr val="262626"/>
                </a:solidFill>
              </a:rPr>
            </a:br>
            <a:r>
              <a:rPr lang="fi-FI" sz="2000" dirty="0">
                <a:solidFill>
                  <a:srgbClr val="262626"/>
                </a:solidFill>
              </a:rPr>
              <a:t>Voimakkaasti ja mahdollisuuksien mukaan kasvavien yritysten osuus kaikista yrityksistä (%) </a:t>
            </a:r>
            <a:r>
              <a:rPr lang="fi-FI" sz="1400" dirty="0">
                <a:solidFill>
                  <a:srgbClr val="262626"/>
                </a:solidFill>
              </a:rPr>
              <a:t>n=kaikki vastaajat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764777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>
                <a:solidFill>
                  <a:srgbClr val="262626"/>
                </a:solidFill>
              </a:rPr>
              <a:t>7: Pk-yritysten rahoitus (%)</a:t>
            </a:r>
            <a:br>
              <a:rPr lang="fi-FI" dirty="0">
                <a:solidFill>
                  <a:srgbClr val="262626"/>
                </a:solidFill>
              </a:rPr>
            </a:br>
            <a:r>
              <a:rPr lang="fi-FI" sz="1400" dirty="0">
                <a:solidFill>
                  <a:srgbClr val="262626"/>
                </a:solidFill>
              </a:rPr>
              <a:t>n=kaikki vastaajat</a:t>
            </a:r>
            <a:endParaRPr lang="fi-FI" sz="14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520FFE6-DDB1-47D1-B647-1C2DBC11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seuturaportti, 14.9.2023</a:t>
            </a:r>
            <a:endParaRPr lang="fi-FI" dirty="0"/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2813A5C2-6551-4B89-9B44-6E0958AFFA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894794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4904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>
                <a:solidFill>
                  <a:srgbClr val="262626"/>
                </a:solidFill>
              </a:rPr>
              <a:t>8: Mihin käyttötarkoitukseen aikoo ottaa</a:t>
            </a:r>
            <a:br>
              <a:rPr lang="fi-FI" sz="2800" dirty="0">
                <a:solidFill>
                  <a:srgbClr val="262626"/>
                </a:solidFill>
              </a:rPr>
            </a:br>
            <a:r>
              <a:rPr lang="fi-FI" sz="2800" dirty="0">
                <a:solidFill>
                  <a:srgbClr val="262626"/>
                </a:solidFill>
              </a:rPr>
              <a:t>ulkopuolista rahoitusta 1/2 (%)</a:t>
            </a:r>
            <a:br>
              <a:rPr lang="fi-FI" dirty="0">
                <a:solidFill>
                  <a:srgbClr val="262626"/>
                </a:solidFill>
              </a:rPr>
            </a:br>
            <a:r>
              <a:rPr lang="fi-FI" sz="1400" dirty="0">
                <a:solidFill>
                  <a:srgbClr val="262626"/>
                </a:solidFill>
              </a:rPr>
              <a:t>n=yritys aikoo ottaa ulkopuolista rahoitusta</a:t>
            </a:r>
            <a:endParaRPr lang="fi-FI" sz="14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520FFE6-DDB1-47D1-B647-1C2DBC11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seuturaportti, 14.9.2023</a:t>
            </a:r>
            <a:endParaRPr lang="fi-FI" dirty="0"/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2813A5C2-6551-4B89-9B44-6E0958AFFA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1400728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7795303"/>
      </p:ext>
    </p:extLst>
  </p:cSld>
  <p:clrMapOvr>
    <a:masterClrMapping/>
  </p:clrMapOvr>
</p:sld>
</file>

<file path=ppt/theme/theme1.xml><?xml version="1.0" encoding="utf-8"?>
<a:theme xmlns:a="http://schemas.openxmlformats.org/drawingml/2006/main" name="Suomen Yrittajat">
  <a:themeElements>
    <a:clrScheme name="Suomen Yrittajat">
      <a:dk1>
        <a:sysClr val="windowText" lastClr="000000"/>
      </a:dk1>
      <a:lt1>
        <a:sysClr val="window" lastClr="FFFFFF"/>
      </a:lt1>
      <a:dk2>
        <a:srgbClr val="00A3DA"/>
      </a:dk2>
      <a:lt2>
        <a:srgbClr val="EEECE1"/>
      </a:lt2>
      <a:accent1>
        <a:srgbClr val="00A3DA"/>
      </a:accent1>
      <a:accent2>
        <a:srgbClr val="000000"/>
      </a:accent2>
      <a:accent3>
        <a:srgbClr val="919191"/>
      </a:accent3>
      <a:accent4>
        <a:srgbClr val="E9573F"/>
      </a:accent4>
      <a:accent5>
        <a:srgbClr val="78BD53"/>
      </a:accent5>
      <a:accent6>
        <a:srgbClr val="114A90"/>
      </a:accent6>
      <a:hlink>
        <a:srgbClr val="00A3DA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k-yritysbarometri.potx" id="{D832E768-8624-4EC1-82AE-4C98511B0B8C}" vid="{FC379844-04B6-4EBD-8673-CE03A2798A61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1b76e33-7fd6-482e-8f3a-cc82ba2e33f4">
      <Terms xmlns="http://schemas.microsoft.com/office/infopath/2007/PartnerControls"/>
    </lcf76f155ced4ddcb4097134ff3c332f>
    <TaxCatchAll xmlns="50d36849-00b9-4c7b-9f04-34e7397bf23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A135C846D638248B4D3A661368F8B83" ma:contentTypeVersion="14" ma:contentTypeDescription="Luo uusi asiakirja." ma:contentTypeScope="" ma:versionID="840cc4da5626e80273b800b293a65383">
  <xsd:schema xmlns:xsd="http://www.w3.org/2001/XMLSchema" xmlns:xs="http://www.w3.org/2001/XMLSchema" xmlns:p="http://schemas.microsoft.com/office/2006/metadata/properties" xmlns:ns2="f1b76e33-7fd6-482e-8f3a-cc82ba2e33f4" xmlns:ns3="50d36849-00b9-4c7b-9f04-34e7397bf23d" targetNamespace="http://schemas.microsoft.com/office/2006/metadata/properties" ma:root="true" ma:fieldsID="f049efa41de926023eedcd20c668f9e2" ns2:_="" ns3:_="">
    <xsd:import namespace="f1b76e33-7fd6-482e-8f3a-cc82ba2e33f4"/>
    <xsd:import namespace="50d36849-00b9-4c7b-9f04-34e7397bf2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b76e33-7fd6-482e-8f3a-cc82ba2e33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Kuvien tunnisteet" ma:readOnly="false" ma:fieldId="{5cf76f15-5ced-4ddc-b409-7134ff3c332f}" ma:taxonomyMulti="true" ma:sspId="870c06c3-a347-4ed9-acb0-c439f3bcb5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d36849-00b9-4c7b-9f04-34e7397bf23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8708a40a-ca37-4aac-b5a1-f7764b6192a0}" ma:internalName="TaxCatchAll" ma:showField="CatchAllData" ma:web="50d36849-00b9-4c7b-9f04-34e7397bf2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D0253A-5FE7-4818-ACB8-96FB25F54141}">
  <ds:schemaRefs>
    <ds:schemaRef ds:uri="http://schemas.microsoft.com/office/infopath/2007/PartnerControls"/>
    <ds:schemaRef ds:uri="73cf9049-beeb-4cc3-b2f4-b90b9bc8106c"/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documentManagement/types"/>
    <ds:schemaRef ds:uri="5d7bd125-e2e7-4b18-8611-8f5ba5bbf28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F8712C0-213E-4A95-995C-8C41BDC9B8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13DACE-9FF3-42F5-917B-7144043A68C1}"/>
</file>

<file path=docProps/app.xml><?xml version="1.0" encoding="utf-8"?>
<Properties xmlns="http://schemas.openxmlformats.org/officeDocument/2006/extended-properties" xmlns:vt="http://schemas.openxmlformats.org/officeDocument/2006/docPropsVTypes">
  <Template>Pk-yritysbarometri</Template>
  <TotalTime>1058</TotalTime>
  <Words>768</Words>
  <Application>Microsoft Office PowerPoint</Application>
  <PresentationFormat>Laajakuva</PresentationFormat>
  <Paragraphs>59</Paragraphs>
  <Slides>30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30</vt:i4>
      </vt:variant>
    </vt:vector>
  </HeadingPairs>
  <TitlesOfParts>
    <vt:vector size="33" baseType="lpstr">
      <vt:lpstr>Arial</vt:lpstr>
      <vt:lpstr>Calibri</vt:lpstr>
      <vt:lpstr>Suomen Yrittajat</vt:lpstr>
      <vt:lpstr>Pk-yritysbarometri, syksy 2023</vt:lpstr>
      <vt:lpstr>1: Suhdannenäkymät lähimmän vuoden aikana (saldoluku %) n=kaikki vastaajat</vt:lpstr>
      <vt:lpstr>2: Suhdannenäkymät osatekijöittäin Liikevaihto (saldoluku %) n=kaikki vastaajat</vt:lpstr>
      <vt:lpstr>3: Suhdannenäkymät osatekijöittäin Henkilökunnan määrä (saldoluku %) n=kaikki vastaajat</vt:lpstr>
      <vt:lpstr>4: Suhdannenäkymät osatekijöittäin Investointiodotukset (saldoluku %) n=kaikki vastaajat</vt:lpstr>
      <vt:lpstr>5: Suhdannenäkymät osatekijöittäin Yrityksen kannattavuus (saldoluku %) n=kaikki vastaajat</vt:lpstr>
      <vt:lpstr>6: Pk-yritysten kasvuhakuisuus Voimakkaasti ja mahdollisuuksien mukaan kasvavien yritysten osuus kaikista yrityksistä (%) n=kaikki vastaajat</vt:lpstr>
      <vt:lpstr>7: Pk-yritysten rahoitus (%) n=kaikki vastaajat</vt:lpstr>
      <vt:lpstr>8: Mihin käyttötarkoitukseen aikoo ottaa ulkopuolista rahoitusta 1/2 (%) n=yritys aikoo ottaa ulkopuolista rahoitusta</vt:lpstr>
      <vt:lpstr>9: Mihin käyttötarkoitukseen aikoo ottaa ulkopuolista rahoitusta 2/2 (%) n=yritys aikoo ottaa ulkopuolista rahoitusta</vt:lpstr>
      <vt:lpstr>10: Millä seuraavista yritystoiminnan osa-alueista, joihin omalla toiminnallanne voitte vaikuttaa, koette olevan eniten kehittämistarvetta yrityksessänne tällä hetkellä? 1/2 (%) n=kaikki vastaajat</vt:lpstr>
      <vt:lpstr>11: Millä seuraavista yritystoiminnan osa-alueista, joihin omalla toiminnallanne voitte vaikuttaa, koette olevan eniten kehittämistarvetta yrityksessänne tällä hetkellä?  2/2 (%) n=kaikki vastaajat</vt:lpstr>
      <vt:lpstr>12: Mitkä ovat yrityksenne kehittämisen pahimmat ulkopuoliset esteet? 1/2 (%) n=kaikki vastaajat</vt:lpstr>
      <vt:lpstr>13: Mitkä ovat yrityksenne kehittämisen pahimmat ulkopuoliset esteet? 2/2 (%) n=kaikki vastaajat</vt:lpstr>
      <vt:lpstr>14: Hyödyntääkö yrityksenne liiketoiminnassaan tai onko yrityksellänne käytössä seuraavia digitaalisia työkaluja tai palveluita? 1/2 (%) n= kaikki vastaajat</vt:lpstr>
      <vt:lpstr>15: Hyödyntääkö yrityksenne liiketoiminnassaan tai onko yrityksellänne käytössä seuraavia digitaalisia työkaluja tai palveluita? 2/2 (%) n= kaikki vastaajat</vt:lpstr>
      <vt:lpstr>16: Aikooko yrityksenne ottaa käyttöön seuraavan 12 kk aikana seuraavia digitaalisia työkaluja tai palveluita liiketoiminnassaan? 1/2 (%) n= kaikki vastaajat</vt:lpstr>
      <vt:lpstr>17: Aikooko yrityksenne ottaa käyttöön seuraavan 12 kk aikana seuraavia digitaalisia työkaluja tai palveluita liiketoiminnassaan? 2/2 (%) n= kaikki vastaajat</vt:lpstr>
      <vt:lpstr>18: Onko Venäjän hyökkäys Ukrainaan vaikuttanut yrityksenne liiketoimintaan ja / tai tuotantoon? (%) n=kaikki vastaajat</vt:lpstr>
      <vt:lpstr>19: Mihin kielteiset vaikutukset liiketoiminnassa / tuotannossa ovat kohdistuneet? 1/2 (%) n=vaikuttanut kielteisesti</vt:lpstr>
      <vt:lpstr>20: Mihin kielteiset vaikutukset liiketoiminnassa / tuotannossa ovat kohdistuneet? 2/2 (%) n=vaikuttanut kielteisesti</vt:lpstr>
      <vt:lpstr>21: Tutkimuksella ja kehittämisellä (t&amp;k) tarkoitetaan luovaa ja systemaattista toimintaa tiedon lisäämiseksi ja tiedon käyttämistä uusiin sovelluksiin. Tavoitteena on jotakin olennaisesti uutta. Onko yrityksessänne t&amp;k-toimintaa? (%) n=kaikki vastaajat</vt:lpstr>
      <vt:lpstr>22: Miten t&amp;k-toimintanne on järjestetty? (%) n=yrityksessä on t&amp;k-toimintaa</vt:lpstr>
      <vt:lpstr>23: Kuinka suuret t&amp;k-menonne olivat suhteessa liikevaihtoonne vuonna 2022? (%) n=yrityksessä on t&amp;k-toimintaa</vt:lpstr>
      <vt:lpstr>24: Oletteko hakeneet julkista tukea t&amp;k-toimintaan viimeisen 12 kuukauden aikana? (%) n=yrityksessä on t&amp;k-toimintaa</vt:lpstr>
      <vt:lpstr>25: Oletteko saaneet julkista tukea t&amp;k-toimintaan viimeisen 12 kuukauden aikana? (%) n=yrityksessä on t&amp;k-toimintaa</vt:lpstr>
      <vt:lpstr>26: Aiotteko lisätä t&amp;k-toimintaanne vuonna 2023 suhteessa vuoteen 2022? (%) n=kaikki vastaajat</vt:lpstr>
      <vt:lpstr>27: Aiotteko hakea julkista tukea t&amp;k-toimintaan seuraavan 12 kuukauden aikana? (%) n=kaikki vastaajat</vt:lpstr>
      <vt:lpstr>28: Oletteko hyödyntäneet tai aiotteko hyödyntää t&amp;k-toiminnan lisävähennyksiä verotuksessa? (%) n=kaikki vastaajat</vt:lpstr>
      <vt:lpstr>PowerPoint-esitys</vt:lpstr>
    </vt:vector>
  </TitlesOfParts>
  <Company>Suomen Yrittäjät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Pk-yritysbarometri</dc:title>
  <dc:creator>Pirkko Herttovuo</dc:creator>
  <cp:lastModifiedBy>Veli-Pekka Lötjönen</cp:lastModifiedBy>
  <cp:revision>116</cp:revision>
  <dcterms:created xsi:type="dcterms:W3CDTF">2020-01-07T09:46:12Z</dcterms:created>
  <dcterms:modified xsi:type="dcterms:W3CDTF">2023-09-07T07:15:34Z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0x0101008A135C846D638248B4D3A661368F8B83</vt:lpwstr>
  </property>
</Properties>
</file>