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8" r:id="rId1"/>
  </p:sldMasterIdLst>
  <p:notesMasterIdLst>
    <p:notesMasterId r:id="rId18"/>
  </p:notesMasterIdLst>
  <p:sldIdLst>
    <p:sldId id="6092" r:id="rId2"/>
    <p:sldId id="569" r:id="rId3"/>
    <p:sldId id="6098" r:id="rId4"/>
    <p:sldId id="6020" r:id="rId5"/>
    <p:sldId id="599" r:id="rId6"/>
    <p:sldId id="256" r:id="rId7"/>
    <p:sldId id="6090" r:id="rId8"/>
    <p:sldId id="6105" r:id="rId9"/>
    <p:sldId id="316" r:id="rId10"/>
    <p:sldId id="6106" r:id="rId11"/>
    <p:sldId id="296" r:id="rId12"/>
    <p:sldId id="297" r:id="rId13"/>
    <p:sldId id="900" r:id="rId14"/>
    <p:sldId id="537" r:id="rId15"/>
    <p:sldId id="6089" r:id="rId16"/>
    <p:sldId id="261" r:id="rId17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5DE236-61E9-40DC-A303-100E7A68604C}" v="9" dt="2025-01-27T10:51:38.578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howGuides="1">
      <p:cViewPr>
        <p:scale>
          <a:sx n="86" d="100"/>
          <a:sy n="86" d="100"/>
        </p:scale>
        <p:origin x="485" y="-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li Komi" userId="a3a919d7-c878-4d8e-8493-faca80bee35a" providerId="ADAL" clId="{C65DE236-61E9-40DC-A303-100E7A68604C}"/>
    <pc:docChg chg="undo custSel addSld delSld modSld sldOrd">
      <pc:chgData name="Anneli Komi" userId="a3a919d7-c878-4d8e-8493-faca80bee35a" providerId="ADAL" clId="{C65DE236-61E9-40DC-A303-100E7A68604C}" dt="2025-01-27T10:52:52.055" v="83" actId="47"/>
      <pc:docMkLst>
        <pc:docMk/>
      </pc:docMkLst>
      <pc:sldChg chg="addSp delSp modSp mod">
        <pc:chgData name="Anneli Komi" userId="a3a919d7-c878-4d8e-8493-faca80bee35a" providerId="ADAL" clId="{C65DE236-61E9-40DC-A303-100E7A68604C}" dt="2025-01-27T09:09:04.595" v="36" actId="20577"/>
        <pc:sldMkLst>
          <pc:docMk/>
          <pc:sldMk cId="4284258233" sldId="256"/>
        </pc:sldMkLst>
        <pc:spChg chg="mod">
          <ac:chgData name="Anneli Komi" userId="a3a919d7-c878-4d8e-8493-faca80bee35a" providerId="ADAL" clId="{C65DE236-61E9-40DC-A303-100E7A68604C}" dt="2025-01-27T09:09:04.595" v="36" actId="20577"/>
          <ac:spMkLst>
            <pc:docMk/>
            <pc:sldMk cId="4284258233" sldId="256"/>
            <ac:spMk id="2" creationId="{3598A290-4990-49F7-8A80-DFDB8A15B306}"/>
          </ac:spMkLst>
        </pc:spChg>
        <pc:spChg chg="mod">
          <ac:chgData name="Anneli Komi" userId="a3a919d7-c878-4d8e-8493-faca80bee35a" providerId="ADAL" clId="{C65DE236-61E9-40DC-A303-100E7A68604C}" dt="2025-01-27T09:08:32.987" v="13" actId="1076"/>
          <ac:spMkLst>
            <pc:docMk/>
            <pc:sldMk cId="4284258233" sldId="256"/>
            <ac:spMk id="6" creationId="{CB116B2F-68CD-A79B-BA27-A75D017180BC}"/>
          </ac:spMkLst>
        </pc:spChg>
        <pc:spChg chg="add del mod">
          <ac:chgData name="Anneli Komi" userId="a3a919d7-c878-4d8e-8493-faca80bee35a" providerId="ADAL" clId="{C65DE236-61E9-40DC-A303-100E7A68604C}" dt="2025-01-27T09:08:47.402" v="16" actId="1076"/>
          <ac:spMkLst>
            <pc:docMk/>
            <pc:sldMk cId="4284258233" sldId="256"/>
            <ac:spMk id="11" creationId="{D901845F-79CB-26EB-F38E-7769250C896C}"/>
          </ac:spMkLst>
        </pc:spChg>
      </pc:sldChg>
      <pc:sldChg chg="addSp delSp modSp del mod">
        <pc:chgData name="Anneli Komi" userId="a3a919d7-c878-4d8e-8493-faca80bee35a" providerId="ADAL" clId="{C65DE236-61E9-40DC-A303-100E7A68604C}" dt="2025-01-27T09:07:33.099" v="6" actId="47"/>
        <pc:sldMkLst>
          <pc:docMk/>
          <pc:sldMk cId="2922980929" sldId="258"/>
        </pc:sldMkLst>
        <pc:spChg chg="mod">
          <ac:chgData name="Anneli Komi" userId="a3a919d7-c878-4d8e-8493-faca80bee35a" providerId="ADAL" clId="{C65DE236-61E9-40DC-A303-100E7A68604C}" dt="2025-01-27T09:06:35.046" v="2"/>
          <ac:spMkLst>
            <pc:docMk/>
            <pc:sldMk cId="2922980929" sldId="258"/>
            <ac:spMk id="7" creationId="{C6563270-B246-495F-9E28-410DC6772378}"/>
          </ac:spMkLst>
        </pc:spChg>
        <pc:graphicFrameChg chg="add del mod">
          <ac:chgData name="Anneli Komi" userId="a3a919d7-c878-4d8e-8493-faca80bee35a" providerId="ADAL" clId="{C65DE236-61E9-40DC-A303-100E7A68604C}" dt="2025-01-27T09:06:19.150" v="1" actId="478"/>
          <ac:graphicFrameMkLst>
            <pc:docMk/>
            <pc:sldMk cId="2922980929" sldId="258"/>
            <ac:graphicFrameMk id="2" creationId="{0AA38E49-E8BE-0C5E-6E6C-53AFA84BBE5E}"/>
          </ac:graphicFrameMkLst>
        </pc:graphicFrameChg>
      </pc:sldChg>
      <pc:sldChg chg="add del">
        <pc:chgData name="Anneli Komi" userId="a3a919d7-c878-4d8e-8493-faca80bee35a" providerId="ADAL" clId="{C65DE236-61E9-40DC-A303-100E7A68604C}" dt="2025-01-27T10:51:44.719" v="79" actId="47"/>
        <pc:sldMkLst>
          <pc:docMk/>
          <pc:sldMk cId="2593612364" sldId="268"/>
        </pc:sldMkLst>
      </pc:sldChg>
      <pc:sldChg chg="add">
        <pc:chgData name="Anneli Komi" userId="a3a919d7-c878-4d8e-8493-faca80bee35a" providerId="ADAL" clId="{C65DE236-61E9-40DC-A303-100E7A68604C}" dt="2025-01-27T10:51:38.578" v="78"/>
        <pc:sldMkLst>
          <pc:docMk/>
          <pc:sldMk cId="979348853" sldId="296"/>
        </pc:sldMkLst>
      </pc:sldChg>
      <pc:sldChg chg="add">
        <pc:chgData name="Anneli Komi" userId="a3a919d7-c878-4d8e-8493-faca80bee35a" providerId="ADAL" clId="{C65DE236-61E9-40DC-A303-100E7A68604C}" dt="2025-01-27T10:51:38.578" v="78"/>
        <pc:sldMkLst>
          <pc:docMk/>
          <pc:sldMk cId="3923217635" sldId="297"/>
        </pc:sldMkLst>
      </pc:sldChg>
      <pc:sldChg chg="add ord">
        <pc:chgData name="Anneli Komi" userId="a3a919d7-c878-4d8e-8493-faca80bee35a" providerId="ADAL" clId="{C65DE236-61E9-40DC-A303-100E7A68604C}" dt="2025-01-27T10:49:34.827" v="76"/>
        <pc:sldMkLst>
          <pc:docMk/>
          <pc:sldMk cId="7666333" sldId="316"/>
        </pc:sldMkLst>
      </pc:sldChg>
      <pc:sldChg chg="add">
        <pc:chgData name="Anneli Komi" userId="a3a919d7-c878-4d8e-8493-faca80bee35a" providerId="ADAL" clId="{C65DE236-61E9-40DC-A303-100E7A68604C}" dt="2025-01-27T10:51:38.578" v="78"/>
        <pc:sldMkLst>
          <pc:docMk/>
          <pc:sldMk cId="691738148" sldId="537"/>
        </pc:sldMkLst>
      </pc:sldChg>
      <pc:sldChg chg="add">
        <pc:chgData name="Anneli Komi" userId="a3a919d7-c878-4d8e-8493-faca80bee35a" providerId="ADAL" clId="{C65DE236-61E9-40DC-A303-100E7A68604C}" dt="2025-01-27T09:07:52.575" v="7"/>
        <pc:sldMkLst>
          <pc:docMk/>
          <pc:sldMk cId="2575869732" sldId="569"/>
        </pc:sldMkLst>
      </pc:sldChg>
      <pc:sldChg chg="add del">
        <pc:chgData name="Anneli Komi" userId="a3a919d7-c878-4d8e-8493-faca80bee35a" providerId="ADAL" clId="{C65DE236-61E9-40DC-A303-100E7A68604C}" dt="2025-01-27T10:52:52.055" v="83" actId="47"/>
        <pc:sldMkLst>
          <pc:docMk/>
          <pc:sldMk cId="841359493" sldId="571"/>
        </pc:sldMkLst>
      </pc:sldChg>
      <pc:sldChg chg="add del ord">
        <pc:chgData name="Anneli Komi" userId="a3a919d7-c878-4d8e-8493-faca80bee35a" providerId="ADAL" clId="{C65DE236-61E9-40DC-A303-100E7A68604C}" dt="2025-01-27T10:51:56.363" v="82" actId="47"/>
        <pc:sldMkLst>
          <pc:docMk/>
          <pc:sldMk cId="1024454636" sldId="584"/>
        </pc:sldMkLst>
      </pc:sldChg>
      <pc:sldChg chg="del">
        <pc:chgData name="Anneli Komi" userId="a3a919d7-c878-4d8e-8493-faca80bee35a" providerId="ADAL" clId="{C65DE236-61E9-40DC-A303-100E7A68604C}" dt="2025-01-27T10:49:45.819" v="77" actId="47"/>
        <pc:sldMkLst>
          <pc:docMk/>
          <pc:sldMk cId="328931185" sldId="585"/>
        </pc:sldMkLst>
      </pc:sldChg>
      <pc:sldChg chg="add">
        <pc:chgData name="Anneli Komi" userId="a3a919d7-c878-4d8e-8493-faca80bee35a" providerId="ADAL" clId="{C65DE236-61E9-40DC-A303-100E7A68604C}" dt="2025-01-27T09:08:12.329" v="9"/>
        <pc:sldMkLst>
          <pc:docMk/>
          <pc:sldMk cId="3886284296" sldId="599"/>
        </pc:sldMkLst>
      </pc:sldChg>
      <pc:sldChg chg="add ord">
        <pc:chgData name="Anneli Komi" userId="a3a919d7-c878-4d8e-8493-faca80bee35a" providerId="ADAL" clId="{C65DE236-61E9-40DC-A303-100E7A68604C}" dt="2025-01-27T10:51:49.857" v="81"/>
        <pc:sldMkLst>
          <pc:docMk/>
          <pc:sldMk cId="3641777402" sldId="900"/>
        </pc:sldMkLst>
      </pc:sldChg>
      <pc:sldChg chg="del">
        <pc:chgData name="Anneli Komi" userId="a3a919d7-c878-4d8e-8493-faca80bee35a" providerId="ADAL" clId="{C65DE236-61E9-40DC-A303-100E7A68604C}" dt="2025-01-27T09:08:02.412" v="8" actId="47"/>
        <pc:sldMkLst>
          <pc:docMk/>
          <pc:sldMk cId="3207180913" sldId="6013"/>
        </pc:sldMkLst>
      </pc:sldChg>
      <pc:sldChg chg="ord">
        <pc:chgData name="Anneli Komi" userId="a3a919d7-c878-4d8e-8493-faca80bee35a" providerId="ADAL" clId="{C65DE236-61E9-40DC-A303-100E7A68604C}" dt="2025-01-27T09:08:22.161" v="11"/>
        <pc:sldMkLst>
          <pc:docMk/>
          <pc:sldMk cId="150435026" sldId="6020"/>
        </pc:sldMkLst>
      </pc:sldChg>
      <pc:sldChg chg="del">
        <pc:chgData name="Anneli Komi" userId="a3a919d7-c878-4d8e-8493-faca80bee35a" providerId="ADAL" clId="{C65DE236-61E9-40DC-A303-100E7A68604C}" dt="2025-01-27T09:09:45.960" v="65" actId="47"/>
        <pc:sldMkLst>
          <pc:docMk/>
          <pc:sldMk cId="2428162492" sldId="6086"/>
        </pc:sldMkLst>
      </pc:sldChg>
      <pc:sldChg chg="del">
        <pc:chgData name="Anneli Komi" userId="a3a919d7-c878-4d8e-8493-faca80bee35a" providerId="ADAL" clId="{C65DE236-61E9-40DC-A303-100E7A68604C}" dt="2025-01-27T09:08:25.794" v="12" actId="47"/>
        <pc:sldMkLst>
          <pc:docMk/>
          <pc:sldMk cId="1875038593" sldId="6088"/>
        </pc:sldMkLst>
      </pc:sldChg>
      <pc:sldChg chg="modSp mod">
        <pc:chgData name="Anneli Komi" userId="a3a919d7-c878-4d8e-8493-faca80bee35a" providerId="ADAL" clId="{C65DE236-61E9-40DC-A303-100E7A68604C}" dt="2025-01-27T09:09:34.758" v="64" actId="20577"/>
        <pc:sldMkLst>
          <pc:docMk/>
          <pc:sldMk cId="458088519" sldId="6090"/>
        </pc:sldMkLst>
        <pc:spChg chg="mod">
          <ac:chgData name="Anneli Komi" userId="a3a919d7-c878-4d8e-8493-faca80bee35a" providerId="ADAL" clId="{C65DE236-61E9-40DC-A303-100E7A68604C}" dt="2025-01-27T09:09:34.758" v="64" actId="20577"/>
          <ac:spMkLst>
            <pc:docMk/>
            <pc:sldMk cId="458088519" sldId="6090"/>
            <ac:spMk id="3" creationId="{77F8659A-3D84-FE25-7A72-79842C93FB60}"/>
          </ac:spMkLst>
        </pc:spChg>
        <pc:spChg chg="mod">
          <ac:chgData name="Anneli Komi" userId="a3a919d7-c878-4d8e-8493-faca80bee35a" providerId="ADAL" clId="{C65DE236-61E9-40DC-A303-100E7A68604C}" dt="2025-01-27T09:09:22.124" v="38" actId="1076"/>
          <ac:spMkLst>
            <pc:docMk/>
            <pc:sldMk cId="458088519" sldId="6090"/>
            <ac:spMk id="6" creationId="{500EC7F5-3762-7544-138A-BBFDC88B49CE}"/>
          </ac:spMkLst>
        </pc:spChg>
        <pc:spChg chg="mod">
          <ac:chgData name="Anneli Komi" userId="a3a919d7-c878-4d8e-8493-faca80bee35a" providerId="ADAL" clId="{C65DE236-61E9-40DC-A303-100E7A68604C}" dt="2025-01-27T09:09:29.307" v="40" actId="14100"/>
          <ac:spMkLst>
            <pc:docMk/>
            <pc:sldMk cId="458088519" sldId="6090"/>
            <ac:spMk id="9" creationId="{AB116544-1426-0576-2DE3-27ADB730683B}"/>
          </ac:spMkLst>
        </pc:spChg>
        <pc:picChg chg="mod">
          <ac:chgData name="Anneli Komi" userId="a3a919d7-c878-4d8e-8493-faca80bee35a" providerId="ADAL" clId="{C65DE236-61E9-40DC-A303-100E7A68604C}" dt="2025-01-27T09:09:16.675" v="37" actId="1076"/>
          <ac:picMkLst>
            <pc:docMk/>
            <pc:sldMk cId="458088519" sldId="6090"/>
            <ac:picMk id="5" creationId="{EE263FB7-9A6B-80E3-A5AE-26A1A8D2A37B}"/>
          </ac:picMkLst>
        </pc:picChg>
      </pc:sldChg>
      <pc:sldChg chg="del">
        <pc:chgData name="Anneli Komi" userId="a3a919d7-c878-4d8e-8493-faca80bee35a" providerId="ADAL" clId="{C65DE236-61E9-40DC-A303-100E7A68604C}" dt="2025-01-27T10:49:23.560" v="74" actId="47"/>
        <pc:sldMkLst>
          <pc:docMk/>
          <pc:sldMk cId="1267109086" sldId="6091"/>
        </pc:sldMkLst>
      </pc:sldChg>
      <pc:sldChg chg="modSp add mod">
        <pc:chgData name="Anneli Komi" userId="a3a919d7-c878-4d8e-8493-faca80bee35a" providerId="ADAL" clId="{C65DE236-61E9-40DC-A303-100E7A68604C}" dt="2025-01-27T09:07:29.652" v="5" actId="114"/>
        <pc:sldMkLst>
          <pc:docMk/>
          <pc:sldMk cId="1984626551" sldId="6092"/>
        </pc:sldMkLst>
        <pc:spChg chg="mod">
          <ac:chgData name="Anneli Komi" userId="a3a919d7-c878-4d8e-8493-faca80bee35a" providerId="ADAL" clId="{C65DE236-61E9-40DC-A303-100E7A68604C}" dt="2025-01-27T09:07:29.652" v="5" actId="114"/>
          <ac:spMkLst>
            <pc:docMk/>
            <pc:sldMk cId="1984626551" sldId="6092"/>
            <ac:spMk id="7" creationId="{C6563270-B246-495F-9E28-410DC6772378}"/>
          </ac:spMkLst>
        </pc:spChg>
      </pc:sldChg>
      <pc:sldChg chg="add">
        <pc:chgData name="Anneli Komi" userId="a3a919d7-c878-4d8e-8493-faca80bee35a" providerId="ADAL" clId="{C65DE236-61E9-40DC-A303-100E7A68604C}" dt="2025-01-27T09:07:52.575" v="7"/>
        <pc:sldMkLst>
          <pc:docMk/>
          <pc:sldMk cId="830098663" sldId="6098"/>
        </pc:sldMkLst>
      </pc:sldChg>
      <pc:sldChg chg="add ord">
        <pc:chgData name="Anneli Komi" userId="a3a919d7-c878-4d8e-8493-faca80bee35a" providerId="ADAL" clId="{C65DE236-61E9-40DC-A303-100E7A68604C}" dt="2025-01-27T09:10:59.143" v="71"/>
        <pc:sldMkLst>
          <pc:docMk/>
          <pc:sldMk cId="3702799440" sldId="6105"/>
        </pc:sldMkLst>
      </pc:sldChg>
      <pc:sldChg chg="add">
        <pc:chgData name="Anneli Komi" userId="a3a919d7-c878-4d8e-8493-faca80bee35a" providerId="ADAL" clId="{C65DE236-61E9-40DC-A303-100E7A68604C}" dt="2025-01-27T10:51:38.578" v="78"/>
        <pc:sldMkLst>
          <pc:docMk/>
          <pc:sldMk cId="98799805" sldId="610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6AF8D-FC22-4752-A3B9-6DA469188AAA}" type="datetimeFigureOut">
              <a:rPr lang="fi-FI" smtClean="0"/>
              <a:t>27.1.2025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D93A1-36CC-4246-897B-3343C27AA00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6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/>
              <a:t>Uusia ideoita voi toteuttaa myös omistajaa vaihtavissa yrityksissä. </a:t>
            </a:r>
            <a:r>
              <a:rPr lang="fi-FI" sz="1200" dirty="0" err="1"/>
              <a:t>Restartup</a:t>
            </a:r>
            <a:r>
              <a:rPr lang="fi-FI" sz="1200" dirty="0"/>
              <a:t> on kelpo reitti yrittäjyyteen tai olevan yrityksen kasvattamiseen.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/>
              <a:t>Rahoittajat kertovat, että kaikki ”hyvät omistajanvaihdokset” löytävät rahoituksen.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/>
              <a:t>Ostajaa etsittävä itse aktiivisesti!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1455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Esimerkki asianajajasta.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2396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Oma identiteetti muodostuu uudelleen.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96985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1BBF-6B19-4C82-9DE3-E69FF4E32259}" type="datetime1">
              <a:rPr lang="fi-FI" smtClean="0"/>
              <a:t>27.1.2025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348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27.1.2025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15312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t>27.1.2025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DD67E-A907-49C4-9344-9E05BD7F8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0832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27.1.2025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402173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27.1.2025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4424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27.1.2025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</p:spTree>
    <p:extLst>
      <p:ext uri="{BB962C8B-B14F-4D97-AF65-F5344CB8AC3E}">
        <p14:creationId xmlns:p14="http://schemas.microsoft.com/office/powerpoint/2010/main" val="222637972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 dirty="0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27.1.2025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0411859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27.1.2025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9862509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A26-E7EB-42B7-B05A-8F0C149E23CB}" type="datetime1">
              <a:rPr lang="fi-FI" smtClean="0"/>
              <a:t>27.1.2025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53776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27.1.2025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 dirty="0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30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27.1.2025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1708906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27.1.2025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8205522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 dirty="0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9734854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 dirty="0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56405624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2557328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27.1.2025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9491013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27.1.2025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67193572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278E-765C-4FED-AAAB-781631F41A93}" type="datetime1">
              <a:rPr lang="fi-FI" smtClean="0"/>
              <a:t>27.1.2025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9085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27.1.2025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344968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600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27.1.2025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</a:t>
            </a:r>
            <a:r>
              <a:rPr lang="fi-FI" dirty="0"/>
              <a:t>00 0000 000, 000 000 000</a:t>
            </a:r>
            <a:br>
              <a:rPr lang="fi-FI" dirty="0"/>
            </a:br>
            <a:r>
              <a:rPr lang="fi-FI" dirty="0" err="1"/>
              <a:t>etunimi.sukunimi@yrittajat.fi</a:t>
            </a:r>
            <a:br>
              <a:rPr lang="fi-FI" dirty="0"/>
            </a:br>
            <a:br>
              <a:rPr lang="fi-FI" dirty="0"/>
            </a:br>
            <a:r>
              <a:rPr lang="fi-FI" dirty="0"/>
              <a:t>Twitter:</a:t>
            </a:r>
            <a:br>
              <a:rPr lang="fi-FI" dirty="0"/>
            </a:br>
            <a:r>
              <a:rPr lang="fi-FI" dirty="0"/>
              <a:t>Instagram:</a:t>
            </a:r>
            <a:br>
              <a:rPr lang="fi-FI" dirty="0"/>
            </a:br>
            <a:r>
              <a:rPr lang="fi-FI" dirty="0"/>
              <a:t>Facebook:</a:t>
            </a:r>
            <a:br>
              <a:rPr lang="fi-FI" dirty="0"/>
            </a:br>
            <a:br>
              <a:rPr lang="fi-FI" dirty="0"/>
            </a:br>
            <a:r>
              <a:rPr lang="fi-FI" dirty="0" err="1"/>
              <a:t>yrittajat.fi</a:t>
            </a:r>
            <a:endParaRPr lang="fi-FI" dirty="0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 dirty="0"/>
              <a:t>Vedä kuva paikkamerkkiin tai</a:t>
            </a:r>
            <a:br>
              <a:rPr lang="fi-FI" dirty="0"/>
            </a:br>
            <a:r>
              <a:rPr lang="fi-FI" dirty="0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99879702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8936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/>
          <a:stretch/>
        </p:blipFill>
        <p:spPr>
          <a:xfrm>
            <a:off x="9552790" y="18056"/>
            <a:ext cx="2340000" cy="913763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CE8FED5-D933-44C8-9564-D710DB44FAAC}" type="datetime1">
              <a:rPr lang="fi-FI" smtClean="0"/>
              <a:t>27.1.2025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4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  <p:sldLayoutId id="2147484460" r:id="rId12"/>
    <p:sldLayoutId id="2147484461" r:id="rId13"/>
    <p:sldLayoutId id="2147484462" r:id="rId14"/>
    <p:sldLayoutId id="2147484463" r:id="rId15"/>
    <p:sldLayoutId id="2147484464" r:id="rId16"/>
    <p:sldLayoutId id="2147484465" r:id="rId17"/>
    <p:sldLayoutId id="2147484466" r:id="rId18"/>
    <p:sldLayoutId id="2147484467" r:id="rId19"/>
    <p:sldLayoutId id="2147484468" r:id="rId20"/>
    <p:sldLayoutId id="2147484469" r:id="rId21"/>
    <p:sldLayoutId id="2147484470" r:id="rId22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v-foorumi.fi/tutkimus-yritysten-omistajanvaihdosten-nakymat-parantuneet-ja-lopettamisaikomukset-vahentyneet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xdata.stat.fi/PxWeb/pxweb/fi/Kokeelliset_tilastot/Kokeelliset_tilastot__yrom/koeti_yrom_pxt_13s4_fi.px/table/tableViewLayout1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xdata.stat.fi/PxWeb/pxweb/fi/Kokeelliset_tilastot/Kokeelliset_tilastot__yrom/koeti_yrom_pxt_13s4_fi.px/table/tableViewLayout1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ov-foorumi.fi/wp-content/uploads/2024/12/Valtakunnallinen_omistajanvaihdosbarometri_2024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vtarmo.fi/" TargetMode="External"/><Relationship Id="rId5" Type="http://schemas.openxmlformats.org/officeDocument/2006/relationships/hyperlink" Target="https://tulosjarjestelyt.fi/palvelut/" TargetMode="External"/><Relationship Id="rId4" Type="http://schemas.openxmlformats.org/officeDocument/2006/relationships/hyperlink" Target="https://www.yrittajat.fi/aluejarjestot/pirkanmaan-yrittajat/neuvontapalvelut/omistajanvaihdoshanke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ritysovi.fi/" TargetMode="External"/><Relationship Id="rId7" Type="http://schemas.openxmlformats.org/officeDocument/2006/relationships/image" Target="../media/image19.jpg"/><Relationship Id="rId2" Type="http://schemas.openxmlformats.org/officeDocument/2006/relationships/hyperlink" Target="http://www.yrityskaupat.net/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vero.fi/henkiloasiakkaat/omaisuus/sijoitukset/osakkeiden_myynt/" TargetMode="External"/><Relationship Id="rId5" Type="http://schemas.openxmlformats.org/officeDocument/2006/relationships/hyperlink" Target="http://www.firmakauppa.fi/" TargetMode="External"/><Relationship Id="rId4" Type="http://schemas.openxmlformats.org/officeDocument/2006/relationships/hyperlink" Target="http://www.yritysporssi.fi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C6563270-B246-495F-9E28-410DC6772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332656"/>
            <a:ext cx="10795468" cy="1200000"/>
          </a:xfrm>
        </p:spPr>
        <p:txBody>
          <a:bodyPr anchor="b">
            <a:normAutofit/>
          </a:bodyPr>
          <a:lstStyle/>
          <a:p>
            <a:r>
              <a:rPr lang="fi-FI" sz="36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Yritystoiminnan jatkuvuuden turvaaminen ja jatkajan löytäminen </a:t>
            </a:r>
            <a:endParaRPr lang="fi-FI" dirty="0"/>
          </a:p>
        </p:txBody>
      </p:sp>
      <p:sp>
        <p:nvSpPr>
          <p:cNvPr id="8" name="Alaotsikko 7">
            <a:extLst>
              <a:ext uri="{FF2B5EF4-FFF2-40B4-BE49-F238E27FC236}">
                <a16:creationId xmlns:a16="http://schemas.microsoft.com/office/drawing/2014/main" id="{28535764-C966-4EEE-9C10-E8FE18B6BA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4000" y="2564904"/>
            <a:ext cx="10795468" cy="80362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i-FI" dirty="0"/>
              <a:t>Anneli Komi, Suomen Yrittäjät</a:t>
            </a:r>
          </a:p>
        </p:txBody>
      </p:sp>
      <p:pic>
        <p:nvPicPr>
          <p:cNvPr id="3" name="Kuvan paikkamerkki 2" descr="Kuva, joka sisältää kohteen Ihmisen kasvot, mies, teksti, Ihmisen parta&#10;&#10;Kuvaus luotu automaattisesti">
            <a:extLst>
              <a:ext uri="{FF2B5EF4-FFF2-40B4-BE49-F238E27FC236}">
                <a16:creationId xmlns:a16="http://schemas.microsoft.com/office/drawing/2014/main" id="{943CC57F-FB0F-D306-4618-C09F6FD2926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" b="2218"/>
          <a:stretch/>
        </p:blipFill>
        <p:spPr>
          <a:xfrm>
            <a:off x="20" y="3431685"/>
            <a:ext cx="9139183" cy="3429000"/>
          </a:xfrm>
          <a:noFill/>
        </p:spPr>
      </p:pic>
    </p:spTree>
    <p:extLst>
      <p:ext uri="{BB962C8B-B14F-4D97-AF65-F5344CB8AC3E}">
        <p14:creationId xmlns:p14="http://schemas.microsoft.com/office/powerpoint/2010/main" val="1984626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henkilö, mies, sisä, ruoka&#10;&#10;Kuvaus luotu automaattisesti">
            <a:extLst>
              <a:ext uri="{FF2B5EF4-FFF2-40B4-BE49-F238E27FC236}">
                <a16:creationId xmlns:a16="http://schemas.microsoft.com/office/drawing/2014/main" id="{AA932BBB-9EA5-6AD3-9BED-5099341354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31" r="17221"/>
          <a:stretch/>
        </p:blipFill>
        <p:spPr>
          <a:xfrm>
            <a:off x="414000" y="1416000"/>
            <a:ext cx="5510474" cy="4535083"/>
          </a:xfrm>
          <a:prstGeom prst="rect">
            <a:avLst/>
          </a:prstGeom>
          <a:noFill/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BF871D6-D1A3-4C45-A78F-A4774CB4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i-FI" sz="1700" dirty="0"/>
              <a:t>Kevään 2024 Pk-yritysbarometrin mukaan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fi-FI" sz="1700" dirty="0"/>
              <a:t>noin </a:t>
            </a:r>
            <a:r>
              <a:rPr lang="fi-FI" sz="1700" b="1" dirty="0"/>
              <a:t>15% (45 000) kaikista </a:t>
            </a:r>
            <a:r>
              <a:rPr lang="fi-FI" sz="1700" dirty="0"/>
              <a:t>Pk-yrityksistä suunnittelee omistajanvaihdosta seuraavan 2 vuoden aikana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fi-FI" sz="1700" dirty="0"/>
              <a:t>ja noin </a:t>
            </a:r>
            <a:r>
              <a:rPr lang="fi-FI" sz="1700" b="1" dirty="0"/>
              <a:t>32% kaikista (100 000) </a:t>
            </a:r>
            <a:r>
              <a:rPr lang="fi-FI" sz="1700" dirty="0"/>
              <a:t>Pk-yrityksistä seuraavan 5 vuoden aikana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endParaRPr lang="fi-FI" sz="17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i-FI" sz="1700" dirty="0"/>
              <a:t>Yksinyrittäjäkyselyssä (2022) </a:t>
            </a:r>
            <a:r>
              <a:rPr lang="fi-FI" sz="1700" b="1" dirty="0"/>
              <a:t>41% yksinyrittäjistä </a:t>
            </a:r>
            <a:r>
              <a:rPr lang="fi-FI" sz="1700" dirty="0"/>
              <a:t>ilmoitti olevansa kiinnostunut myymään yrityksensä.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fi-FI" sz="1700" dirty="0"/>
          </a:p>
          <a:p>
            <a:r>
              <a:rPr lang="fi-FI" sz="1700" dirty="0"/>
              <a:t>Elinkeinoelämän keskusliiton mukaan </a:t>
            </a:r>
            <a:r>
              <a:rPr lang="fi-FI" sz="1700" b="1" dirty="0"/>
              <a:t>14 000 </a:t>
            </a:r>
            <a:r>
              <a:rPr lang="fi-FI" sz="1700" dirty="0"/>
              <a:t>työnantajayritystä on omistajanvaihdoksen kynnyksellä. Se tarkoittaa n. </a:t>
            </a:r>
            <a:r>
              <a:rPr lang="fi-FI" sz="1700" b="1" dirty="0"/>
              <a:t>100 000 työpaikkaa</a:t>
            </a:r>
            <a:r>
              <a:rPr lang="fi-FI" sz="1700" dirty="0"/>
              <a:t>. </a:t>
            </a:r>
          </a:p>
          <a:p>
            <a:endParaRPr lang="fi-FI" dirty="0"/>
          </a:p>
          <a:p>
            <a:r>
              <a:rPr lang="fi-FI" sz="1800" b="1" dirty="0"/>
              <a:t>Mikäli kunnassasi on 2000 yritystä - keskimäärin 300 yrityksessä mietitään parhaillaan omistajanvaihdosta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fi-FI" sz="1700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9A6FD61-3F73-4463-88A3-C840B7E96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906917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fi-FI" sz="2900" dirty="0"/>
              <a:t>Joka kolmas yrittäjä pohtii omistajanvaihdosta</a:t>
            </a:r>
          </a:p>
        </p:txBody>
      </p:sp>
    </p:spTree>
    <p:extLst>
      <p:ext uri="{BB962C8B-B14F-4D97-AF65-F5344CB8AC3E}">
        <p14:creationId xmlns:p14="http://schemas.microsoft.com/office/powerpoint/2010/main" val="2575869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>
            <a:extLst>
              <a:ext uri="{FF2B5EF4-FFF2-40B4-BE49-F238E27FC236}">
                <a16:creationId xmlns:a16="http://schemas.microsoft.com/office/drawing/2014/main" id="{D5F61889-1A05-2EC4-3286-5AC71CB85ED2}"/>
              </a:ext>
            </a:extLst>
          </p:cNvPr>
          <p:cNvSpPr txBox="1"/>
          <p:nvPr/>
        </p:nvSpPr>
        <p:spPr>
          <a:xfrm>
            <a:off x="335360" y="1716662"/>
            <a:ext cx="5510474" cy="4535083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pPr marL="239395" indent="-239395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fi-FI" sz="1900"/>
              <a:t>55–74 -vuotiaita yrittäjiä Suomessa arviolta 69 130. Seuraavan 10 vuoden aikana:</a:t>
            </a:r>
          </a:p>
          <a:p>
            <a:pPr marL="239395" indent="-239395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</a:pPr>
            <a:endParaRPr lang="fi-FI" sz="1900"/>
          </a:p>
          <a:p>
            <a:pPr marL="695960" lvl="1" indent="-239395">
              <a:spcBef>
                <a:spcPct val="20000"/>
              </a:spcBef>
              <a:buClr>
                <a:srgbClr val="000000"/>
              </a:buClr>
              <a:buFont typeface="Courier New" pitchFamily="34" charset="0"/>
              <a:buChar char="o"/>
            </a:pPr>
            <a:r>
              <a:rPr lang="fi-FI" sz="1900"/>
              <a:t>33 000 yritystä myydään ulkopuoliselle.</a:t>
            </a:r>
          </a:p>
          <a:p>
            <a:pPr marL="695960" lvl="1" indent="-239395">
              <a:spcBef>
                <a:spcPct val="20000"/>
              </a:spcBef>
              <a:buClr>
                <a:srgbClr val="000000"/>
              </a:buClr>
              <a:buFont typeface="Courier New" pitchFamily="34" charset="0"/>
              <a:buChar char="o"/>
            </a:pPr>
            <a:endParaRPr lang="fi-FI" sz="1900">
              <a:cs typeface="Arial" panose="020B0604020202020204"/>
            </a:endParaRPr>
          </a:p>
          <a:p>
            <a:pPr marL="695960" lvl="1" indent="-239395">
              <a:spcBef>
                <a:spcPct val="20000"/>
              </a:spcBef>
              <a:buClr>
                <a:srgbClr val="000000"/>
              </a:buClr>
              <a:buFont typeface="Courier New" pitchFamily="34" charset="0"/>
              <a:buChar char="o"/>
            </a:pPr>
            <a:r>
              <a:rPr lang="fi-FI" sz="1900"/>
              <a:t>4 700 yritystä toteuttaa sukupolvenvaihdoksen.</a:t>
            </a:r>
          </a:p>
          <a:p>
            <a:pPr marL="456565" lvl="1">
              <a:spcBef>
                <a:spcPct val="20000"/>
              </a:spcBef>
              <a:buClr>
                <a:srgbClr val="000000"/>
              </a:buClr>
            </a:pPr>
            <a:endParaRPr lang="fi-FI" sz="1900">
              <a:cs typeface="Arial" panose="020B0604020202020204"/>
            </a:endParaRPr>
          </a:p>
          <a:p>
            <a:pPr marL="695960" lvl="1" indent="-239395">
              <a:spcBef>
                <a:spcPct val="20000"/>
              </a:spcBef>
              <a:buClr>
                <a:srgbClr val="000000"/>
              </a:buClr>
              <a:buFont typeface="Courier New" pitchFamily="34" charset="0"/>
              <a:buChar char="o"/>
            </a:pPr>
            <a:r>
              <a:rPr lang="fi-FI" sz="1900"/>
              <a:t>28 000 yritystä lopettaa yritystoiminnan.</a:t>
            </a:r>
            <a:endParaRPr lang="fi-FI" sz="1900">
              <a:cs typeface="Arial" panose="020B0604020202020204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D33F0C1-05D8-824D-6672-EEFEE146DA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11" b="1"/>
          <a:stretch/>
        </p:blipFill>
        <p:spPr>
          <a:xfrm>
            <a:off x="6151880" y="1716662"/>
            <a:ext cx="5510474" cy="3933758"/>
          </a:xfrm>
          <a:prstGeom prst="rect">
            <a:avLst/>
          </a:prstGeom>
          <a:noFill/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8912769F-6F4F-FB28-2641-768631A6F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259907"/>
            <a:ext cx="9138790" cy="692696"/>
          </a:xfrm>
        </p:spPr>
        <p:txBody>
          <a:bodyPr vert="horz" lIns="0" tIns="0" rIns="0" bIns="0" rtlCol="0" anchor="b">
            <a:normAutofit fontScale="90000"/>
          </a:bodyPr>
          <a:lstStyle/>
          <a:p>
            <a:r>
              <a:rPr lang="fi-FI" b="1" kern="1200">
                <a:latin typeface="+mj-lt"/>
                <a:ea typeface="+mj-ea"/>
                <a:cs typeface="+mj-cs"/>
              </a:rPr>
              <a:t>Lähes 70 % yli 60 –vuotiaista yrittäjistä aikoo luopua yrityksestään tulevan kolmen vuoden aikana</a:t>
            </a:r>
          </a:p>
        </p:txBody>
      </p:sp>
    </p:spTree>
    <p:extLst>
      <p:ext uri="{BB962C8B-B14F-4D97-AF65-F5344CB8AC3E}">
        <p14:creationId xmlns:p14="http://schemas.microsoft.com/office/powerpoint/2010/main" val="830098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869EDCEA-A7C2-134C-B9F2-E4996493C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859" y="1354830"/>
            <a:ext cx="9717397" cy="553232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8912769F-6F4F-FB28-2641-768631A6F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656" y="1"/>
            <a:ext cx="10067824" cy="1037176"/>
          </a:xfrm>
        </p:spPr>
        <p:txBody>
          <a:bodyPr>
            <a:normAutofit fontScale="90000"/>
          </a:bodyPr>
          <a:lstStyle/>
          <a:p>
            <a:pPr algn="ctr"/>
            <a:r>
              <a:rPr lang="fi-FI" sz="2800" dirty="0"/>
              <a:t> Myynti- ja sukupolvenvaihdosaikomukset kasvaneet – lopettamisaikomukset vähentyneet vuoteen 2021 verrattuna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45FCEA2A-391A-1891-CEAE-2F6D9C85B516}"/>
              </a:ext>
            </a:extLst>
          </p:cNvPr>
          <p:cNvSpPr txBox="1"/>
          <p:nvPr/>
        </p:nvSpPr>
        <p:spPr>
          <a:xfrm>
            <a:off x="6032800" y="2710953"/>
            <a:ext cx="56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>
                <a:solidFill>
                  <a:srgbClr val="FF0000"/>
                </a:solidFill>
              </a:rPr>
              <a:t>44 %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F6C0C6E1-0A70-AC04-E53C-B0E80CEFB832}"/>
              </a:ext>
            </a:extLst>
          </p:cNvPr>
          <p:cNvSpPr txBox="1"/>
          <p:nvPr/>
        </p:nvSpPr>
        <p:spPr>
          <a:xfrm>
            <a:off x="6028409" y="3773425"/>
            <a:ext cx="562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>
                <a:solidFill>
                  <a:srgbClr val="FF0000"/>
                </a:solidFill>
              </a:rPr>
              <a:t>27 %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36105545-CF78-5CB6-7414-09127B76289A}"/>
              </a:ext>
            </a:extLst>
          </p:cNvPr>
          <p:cNvSpPr txBox="1"/>
          <p:nvPr/>
        </p:nvSpPr>
        <p:spPr>
          <a:xfrm>
            <a:off x="6028410" y="4369589"/>
            <a:ext cx="56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>
                <a:solidFill>
                  <a:srgbClr val="FF0000"/>
                </a:solidFill>
              </a:rPr>
              <a:t>19 %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92272502-9694-6397-35F6-D9A1BAE84E49}"/>
              </a:ext>
            </a:extLst>
          </p:cNvPr>
          <p:cNvSpPr txBox="1"/>
          <p:nvPr/>
        </p:nvSpPr>
        <p:spPr>
          <a:xfrm>
            <a:off x="6011840" y="5207790"/>
            <a:ext cx="466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>
                <a:solidFill>
                  <a:srgbClr val="FF0000"/>
                </a:solidFill>
              </a:rPr>
              <a:t>9 %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459B61B1-4681-0B20-1BFC-B2FD4D62A2A2}"/>
              </a:ext>
            </a:extLst>
          </p:cNvPr>
          <p:cNvSpPr txBox="1"/>
          <p:nvPr/>
        </p:nvSpPr>
        <p:spPr>
          <a:xfrm>
            <a:off x="8544271" y="5803954"/>
            <a:ext cx="35238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200" dirty="0">
                <a:hlinkClick r:id="rId3"/>
              </a:rPr>
              <a:t>Tutkimus: Yritysten omistajanvaihdosten näkymät parantuneet ja lopettamisaikomukset vähentyneet - </a:t>
            </a:r>
            <a:r>
              <a:rPr lang="fi-FI" sz="1200" dirty="0" err="1">
                <a:hlinkClick r:id="rId3"/>
              </a:rPr>
              <a:t>OV-Foorumi</a:t>
            </a:r>
            <a:endParaRPr lang="fi-FI" sz="1200" dirty="0"/>
          </a:p>
        </p:txBody>
      </p:sp>
    </p:spTree>
    <p:extLst>
      <p:ext uri="{BB962C8B-B14F-4D97-AF65-F5344CB8AC3E}">
        <p14:creationId xmlns:p14="http://schemas.microsoft.com/office/powerpoint/2010/main" val="150435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3F55EA94-6E68-37F1-4EEA-0A09EDE91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Aikomukset ja toteuma eivät kohtaa, määrät laskussa</a:t>
            </a:r>
          </a:p>
        </p:txBody>
      </p:sp>
      <p:sp>
        <p:nvSpPr>
          <p:cNvPr id="7" name="AutoShape 6" descr="Vaakapalkkikuva esittää osakekauppojen osuudet kirjaintason toimialaluokkien mukaan yrityksissä vuonna 2022 suurimmasta prosenttiosuudesta pienimpään. Yrityksistä on huomioitu osakeyhtiöt ja osuuskunnat. Suurin suhteellinen osuus on toimialalla &quot;D Sähkö-, kaasu- ja lämpöhuolto, jäähdytysliiketoiminta&quot;, jossa osuus on 3,1 prosenttia ja pienimmät osuudet toimialoilla &quot;A Maatalous, metsätalous ja kalatalous&quot;, &quot;E Vesihuolto, viemäri- ja jätevesihuolto, jätehuolto ja muu ympäristön puhtaanapito&quot; sekä &quot;P Koulutus&quot;, joissa kaikissa osuus on 0,6 prosenttia. &quot;Toimilat yhteensä&quot; luokalla osuus on 1,2 prosenttia. ">
            <a:extLst>
              <a:ext uri="{FF2B5EF4-FFF2-40B4-BE49-F238E27FC236}">
                <a16:creationId xmlns:a16="http://schemas.microsoft.com/office/drawing/2014/main" id="{71041EB2-DA3B-08DB-4885-97DBDEAC68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pic>
        <p:nvPicPr>
          <p:cNvPr id="10" name="Kuva 9" descr="Kuva, joka sisältää kohteen kypärä, kuvakaappaus, sisä-, henkilö&#10;&#10;Kuvaus luotu automaattisesti">
            <a:extLst>
              <a:ext uri="{FF2B5EF4-FFF2-40B4-BE49-F238E27FC236}">
                <a16:creationId xmlns:a16="http://schemas.microsoft.com/office/drawing/2014/main" id="{97F0C44D-EB52-B3A3-6B0C-71BF27C6A9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7" r="13638" b="28633"/>
          <a:stretch/>
        </p:blipFill>
        <p:spPr>
          <a:xfrm>
            <a:off x="5375920" y="1371915"/>
            <a:ext cx="6546096" cy="4623255"/>
          </a:xfrm>
          <a:prstGeom prst="rect">
            <a:avLst/>
          </a:prstGeom>
          <a:noFill/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F38C6848-A583-DB1B-8047-BEC9F6983043}"/>
              </a:ext>
            </a:extLst>
          </p:cNvPr>
          <p:cNvSpPr txBox="1"/>
          <p:nvPr/>
        </p:nvSpPr>
        <p:spPr>
          <a:xfrm>
            <a:off x="430295" y="1470855"/>
            <a:ext cx="479302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Tilastokeskuksen kokeellisen tilaston mukaan vuonna 2023 pienissä ja keskisuurissa yrityksissä toteutui </a:t>
            </a:r>
            <a:r>
              <a:rPr lang="fi-FI" dirty="0"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n.3000</a:t>
            </a:r>
            <a:r>
              <a:rPr lang="fi-FI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omistajanvaihdosta.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solidFill>
                <a:srgbClr val="000000"/>
              </a:solidFill>
              <a:latin typeface="Calibri" panose="020F0502020204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Vuonna 2022 suomalaisissa yrityksissä toteutui ennakollisten tietojen mukaan </a:t>
            </a:r>
            <a:r>
              <a:rPr lang="fi-FI" dirty="0">
                <a:solidFill>
                  <a:srgbClr val="000000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n.500</a:t>
            </a:r>
            <a:r>
              <a:rPr lang="fi-FI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sukupolvenvaihdosta. </a:t>
            </a:r>
          </a:p>
          <a:p>
            <a:endParaRPr lang="fi-FI" dirty="0">
              <a:solidFill>
                <a:srgbClr val="000000"/>
              </a:solidFill>
              <a:latin typeface="Calibri" panose="020F0502020204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Liiketoimintakauppoja ei vielä ole tilastoitu. Arvio on, että ne ovat kappalemääriltään saman verran kuin osakekaupat.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solidFill>
                <a:srgbClr val="000000"/>
              </a:solidFill>
              <a:latin typeface="Calibri" panose="020F0502020204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Toteuma on n.7000 omistajanvaihdosta vuodessa! Aikomukset 50 000 yrityksellä. </a:t>
            </a:r>
            <a:endParaRPr lang="fi-FI" sz="1800" b="1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284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98A290-4990-49F7-8A80-DFDB8A15B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Osakekauppoja koko maassa n.3000 vuodessa, Pohjois-Savossa 74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D5502537-03DB-FAFA-0322-99F751E2D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00" y="1412776"/>
            <a:ext cx="8490312" cy="5420114"/>
          </a:xfrm>
          <a:prstGeom prst="rect">
            <a:avLst/>
          </a:prstGeom>
        </p:spPr>
      </p:pic>
      <p:sp>
        <p:nvSpPr>
          <p:cNvPr id="6" name="Ellipsi 5">
            <a:extLst>
              <a:ext uri="{FF2B5EF4-FFF2-40B4-BE49-F238E27FC236}">
                <a16:creationId xmlns:a16="http://schemas.microsoft.com/office/drawing/2014/main" id="{CB116B2F-68CD-A79B-BA27-A75D017180BC}"/>
              </a:ext>
            </a:extLst>
          </p:cNvPr>
          <p:cNvSpPr/>
          <p:nvPr/>
        </p:nvSpPr>
        <p:spPr>
          <a:xfrm>
            <a:off x="4479339" y="4135369"/>
            <a:ext cx="504056" cy="201622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>
              <a:ln>
                <a:solidFill>
                  <a:srgbClr val="00B050"/>
                </a:solidFill>
              </a:ln>
              <a:noFill/>
            </a:endParaRP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39DD8A43-405A-ACE9-02F3-74BB3F011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272" y="2204864"/>
            <a:ext cx="3435343" cy="3045927"/>
          </a:xfrm>
          <a:prstGeom prst="rect">
            <a:avLst/>
          </a:prstGeom>
        </p:spPr>
      </p:pic>
      <p:sp>
        <p:nvSpPr>
          <p:cNvPr id="11" name="Ellipsi 10">
            <a:extLst>
              <a:ext uri="{FF2B5EF4-FFF2-40B4-BE49-F238E27FC236}">
                <a16:creationId xmlns:a16="http://schemas.microsoft.com/office/drawing/2014/main" id="{D901845F-79CB-26EB-F38E-7769250C896C}"/>
              </a:ext>
            </a:extLst>
          </p:cNvPr>
          <p:cNvSpPr/>
          <p:nvPr/>
        </p:nvSpPr>
        <p:spPr>
          <a:xfrm rot="5400000">
            <a:off x="10187713" y="2012378"/>
            <a:ext cx="216026" cy="364692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>
              <a:ln>
                <a:solidFill>
                  <a:srgbClr val="00B050"/>
                </a:solidFill>
              </a:ln>
              <a:noFill/>
            </a:endParaRP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1F7BEDDA-DB74-816F-C8A5-B18FECA74BA3}"/>
              </a:ext>
            </a:extLst>
          </p:cNvPr>
          <p:cNvSpPr txBox="1"/>
          <p:nvPr/>
        </p:nvSpPr>
        <p:spPr>
          <a:xfrm>
            <a:off x="180824" y="6360597"/>
            <a:ext cx="68407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200" dirty="0">
                <a:hlinkClick r:id="rId4"/>
              </a:rPr>
              <a:t>Yritysten omistajanvaihdokset maakunnittain muuttujina Maakunta, Tiedot ja Vuosi. </a:t>
            </a:r>
            <a:r>
              <a:rPr lang="fi-FI" sz="1200" dirty="0" err="1">
                <a:hlinkClick r:id="rId4"/>
              </a:rPr>
              <a:t>PxWeb</a:t>
            </a:r>
            <a:endParaRPr lang="fi-FI" sz="1200" dirty="0"/>
          </a:p>
        </p:txBody>
      </p:sp>
    </p:spTree>
    <p:extLst>
      <p:ext uri="{BB962C8B-B14F-4D97-AF65-F5344CB8AC3E}">
        <p14:creationId xmlns:p14="http://schemas.microsoft.com/office/powerpoint/2010/main" val="4284258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EE263FB7-9A6B-80E3-A5AE-26A1A8D2A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95" y="1358895"/>
            <a:ext cx="7960089" cy="4968552"/>
          </a:xfrm>
          <a:prstGeom prst="rect">
            <a:avLst/>
          </a:prstGeom>
        </p:spPr>
      </p:pic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6A3CB83C-87C2-98DC-4AF1-477A8DDBA3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109740" y="1988840"/>
            <a:ext cx="3725360" cy="3312368"/>
          </a:xfr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77F8659A-3D84-FE25-7A72-79842C93F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Sukupolvenvaihdoksia koko maassa n.500 vuodessa, Pohjois-Savossa 22</a:t>
            </a:r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500EC7F5-3762-7544-138A-BBFDC88B49CE}"/>
              </a:ext>
            </a:extLst>
          </p:cNvPr>
          <p:cNvSpPr/>
          <p:nvPr/>
        </p:nvSpPr>
        <p:spPr>
          <a:xfrm>
            <a:off x="4151784" y="3843171"/>
            <a:ext cx="504056" cy="201622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>
              <a:ln>
                <a:solidFill>
                  <a:srgbClr val="00B050"/>
                </a:solidFill>
              </a:ln>
              <a:noFill/>
            </a:endParaRPr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AB116544-1426-0576-2DE3-27ADB730683B}"/>
              </a:ext>
            </a:extLst>
          </p:cNvPr>
          <p:cNvSpPr/>
          <p:nvPr/>
        </p:nvSpPr>
        <p:spPr>
          <a:xfrm rot="5400000">
            <a:off x="9891414" y="1823816"/>
            <a:ext cx="277920" cy="3940563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>
              <a:ln>
                <a:solidFill>
                  <a:srgbClr val="00B050"/>
                </a:solidFill>
              </a:ln>
              <a:noFill/>
            </a:endParaRP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48ADFD8B-5A64-E07B-1ACE-551D0C73D956}"/>
              </a:ext>
            </a:extLst>
          </p:cNvPr>
          <p:cNvSpPr txBox="1"/>
          <p:nvPr/>
        </p:nvSpPr>
        <p:spPr>
          <a:xfrm>
            <a:off x="37006" y="6072884"/>
            <a:ext cx="77871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200" dirty="0">
                <a:hlinkClick r:id="rId4"/>
              </a:rPr>
              <a:t>Yritysten omistajanvaihdokset maakunnittain muuttujina Maakunta, Tiedot ja Vuosi. </a:t>
            </a:r>
            <a:r>
              <a:rPr lang="fi-FI" sz="1200" dirty="0" err="1">
                <a:hlinkClick r:id="rId4"/>
              </a:rPr>
              <a:t>PxWeb</a:t>
            </a:r>
            <a:endParaRPr lang="fi-FI" sz="1200" dirty="0"/>
          </a:p>
        </p:txBody>
      </p:sp>
    </p:spTree>
    <p:extLst>
      <p:ext uri="{BB962C8B-B14F-4D97-AF65-F5344CB8AC3E}">
        <p14:creationId xmlns:p14="http://schemas.microsoft.com/office/powerpoint/2010/main" val="458088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912769F-6F4F-FB28-2641-768631A6F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218" y="107348"/>
            <a:ext cx="10515600" cy="548773"/>
          </a:xfrm>
        </p:spPr>
        <p:txBody>
          <a:bodyPr/>
          <a:lstStyle/>
          <a:p>
            <a:r>
              <a:rPr lang="fi-FI" sz="2700" dirty="0"/>
              <a:t>Yritysostot johtavat kasvuun, Ov-</a:t>
            </a:r>
            <a:r>
              <a:rPr lang="fi-FI" sz="2700" dirty="0" err="1"/>
              <a:t>baro</a:t>
            </a:r>
            <a:r>
              <a:rPr lang="fi-FI" sz="2700" dirty="0"/>
              <a:t> 2024</a:t>
            </a:r>
          </a:p>
        </p:txBody>
      </p:sp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DC495312-FD44-B372-A02F-5E1D0A5D2F2E}"/>
              </a:ext>
            </a:extLst>
          </p:cNvPr>
          <p:cNvGraphicFramePr>
            <a:graphicFrameLocks noGrp="1"/>
          </p:cNvGraphicFramePr>
          <p:nvPr/>
        </p:nvGraphicFramePr>
        <p:xfrm>
          <a:off x="365218" y="1196752"/>
          <a:ext cx="8128000" cy="12852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10111248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581183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i-FI"/>
                        <a:t>Aikaisempaa ostokokemusta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/>
                        <a:t>Ei-aikaisempaa ostokokemusta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13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/>
                        <a:t>Voimakas kasvu 12,8%</a:t>
                      </a:r>
                    </a:p>
                    <a:p>
                      <a:r>
                        <a:rPr lang="fi-FI"/>
                        <a:t>Kohtalainen kasvu 36,5%</a:t>
                      </a:r>
                    </a:p>
                    <a:p>
                      <a:r>
                        <a:rPr lang="fi-FI"/>
                        <a:t>Yhteensä 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/>
                        <a:t>Voimakas kasvu 10,1%</a:t>
                      </a:r>
                    </a:p>
                    <a:p>
                      <a:r>
                        <a:rPr lang="fi-FI"/>
                        <a:t>Kohtalaineen kasvu 23,6%</a:t>
                      </a:r>
                    </a:p>
                    <a:p>
                      <a:r>
                        <a:rPr lang="fi-FI"/>
                        <a:t>Yhteensä 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046520"/>
                  </a:ext>
                </a:extLst>
              </a:tr>
            </a:tbl>
          </a:graphicData>
        </a:graphic>
      </p:graphicFrame>
      <p:graphicFrame>
        <p:nvGraphicFramePr>
          <p:cNvPr id="6" name="Taulukko 5">
            <a:extLst>
              <a:ext uri="{FF2B5EF4-FFF2-40B4-BE49-F238E27FC236}">
                <a16:creationId xmlns:a16="http://schemas.microsoft.com/office/drawing/2014/main" id="{50C5FCE4-46A7-1278-64D5-4A5BBE5634D4}"/>
              </a:ext>
            </a:extLst>
          </p:cNvPr>
          <p:cNvGraphicFramePr>
            <a:graphicFrameLocks noGrp="1"/>
          </p:cNvGraphicFramePr>
          <p:nvPr/>
        </p:nvGraphicFramePr>
        <p:xfrm>
          <a:off x="392358" y="2986048"/>
          <a:ext cx="8128000" cy="12852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10111248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581183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i-FI"/>
                        <a:t>Omistajanvaihdosjärjestelyt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/>
                        <a:t>Ei-omistajanvaihdosjärjestelyjä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13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/>
                        <a:t>Voimakas kasvu 19,3%</a:t>
                      </a:r>
                    </a:p>
                    <a:p>
                      <a:r>
                        <a:rPr lang="fi-FI"/>
                        <a:t>Kohtalainen kasvu 35,3%</a:t>
                      </a:r>
                    </a:p>
                    <a:p>
                      <a:r>
                        <a:rPr lang="fi-FI"/>
                        <a:t>Yhteensä 54,6%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/>
                        <a:t>Voimakas kasvu 10%</a:t>
                      </a:r>
                    </a:p>
                    <a:p>
                      <a:r>
                        <a:rPr lang="fi-FI"/>
                        <a:t>Kohtalaineen kasvu 27,4%</a:t>
                      </a:r>
                    </a:p>
                    <a:p>
                      <a:r>
                        <a:rPr lang="fi-FI"/>
                        <a:t>Yhteensä 37,4%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046520"/>
                  </a:ext>
                </a:extLst>
              </a:tr>
            </a:tbl>
          </a:graphicData>
        </a:graphic>
      </p:graphicFrame>
      <p:graphicFrame>
        <p:nvGraphicFramePr>
          <p:cNvPr id="7" name="Taulukko 6">
            <a:extLst>
              <a:ext uri="{FF2B5EF4-FFF2-40B4-BE49-F238E27FC236}">
                <a16:creationId xmlns:a16="http://schemas.microsoft.com/office/drawing/2014/main" id="{2978272C-C075-8064-7820-2D56E921776E}"/>
              </a:ext>
            </a:extLst>
          </p:cNvPr>
          <p:cNvGraphicFramePr>
            <a:graphicFrameLocks noGrp="1"/>
          </p:cNvGraphicFramePr>
          <p:nvPr/>
        </p:nvGraphicFramePr>
        <p:xfrm>
          <a:off x="365218" y="4784589"/>
          <a:ext cx="8128000" cy="15544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10111248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581183529"/>
                    </a:ext>
                  </a:extLst>
                </a:gridCol>
              </a:tblGrid>
              <a:tr h="152296">
                <a:tc>
                  <a:txBody>
                    <a:bodyPr/>
                    <a:lstStyle/>
                    <a:p>
                      <a:r>
                        <a:rPr lang="fi-FI"/>
                        <a:t>Viimeisen vuoden aikana yritysosto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/>
                        <a:t>Ei-yritysostoa viimeisen vuoden aikana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13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/>
                        <a:t>Voimakas kasvu 28,8%</a:t>
                      </a:r>
                    </a:p>
                    <a:p>
                      <a:r>
                        <a:rPr lang="fi-FI"/>
                        <a:t>Kohtalainen kasvu 46,2%</a:t>
                      </a:r>
                    </a:p>
                    <a:p>
                      <a:r>
                        <a:rPr lang="fi-FI"/>
                        <a:t>Yhteensä 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/>
                        <a:t>Voimakas kasvu 10,5%</a:t>
                      </a:r>
                    </a:p>
                    <a:p>
                      <a:r>
                        <a:rPr lang="fi-FI"/>
                        <a:t>Kohtalaineen kasvu 27,7%</a:t>
                      </a:r>
                    </a:p>
                    <a:p>
                      <a:r>
                        <a:rPr lang="fi-FI"/>
                        <a:t>Yhteensä 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046520"/>
                  </a:ext>
                </a:extLst>
              </a:tr>
            </a:tbl>
          </a:graphicData>
        </a:graphic>
      </p:graphicFrame>
      <p:sp>
        <p:nvSpPr>
          <p:cNvPr id="10" name="Kuvaselite: Nuoli vasemmalle 9">
            <a:extLst>
              <a:ext uri="{FF2B5EF4-FFF2-40B4-BE49-F238E27FC236}">
                <a16:creationId xmlns:a16="http://schemas.microsoft.com/office/drawing/2014/main" id="{E6F452CB-8C53-9112-B563-43A8A0917BF1}"/>
              </a:ext>
            </a:extLst>
          </p:cNvPr>
          <p:cNvSpPr/>
          <p:nvPr/>
        </p:nvSpPr>
        <p:spPr>
          <a:xfrm>
            <a:off x="8760296" y="1196752"/>
            <a:ext cx="1512168" cy="1285240"/>
          </a:xfrm>
          <a:prstGeom prst="leftArrow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/>
              <a:t>N=532</a:t>
            </a:r>
          </a:p>
        </p:txBody>
      </p:sp>
      <p:sp>
        <p:nvSpPr>
          <p:cNvPr id="11" name="Kuvaselite: Nuoli vasemmalle 10">
            <a:extLst>
              <a:ext uri="{FF2B5EF4-FFF2-40B4-BE49-F238E27FC236}">
                <a16:creationId xmlns:a16="http://schemas.microsoft.com/office/drawing/2014/main" id="{2596AD1B-B232-1FAA-8C13-E082EC4905AB}"/>
              </a:ext>
            </a:extLst>
          </p:cNvPr>
          <p:cNvSpPr/>
          <p:nvPr/>
        </p:nvSpPr>
        <p:spPr>
          <a:xfrm>
            <a:off x="8760296" y="2924944"/>
            <a:ext cx="1512168" cy="1346344"/>
          </a:xfrm>
          <a:prstGeom prst="leftArrow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/>
              <a:t>N=189</a:t>
            </a:r>
          </a:p>
        </p:txBody>
      </p:sp>
      <p:sp>
        <p:nvSpPr>
          <p:cNvPr id="12" name="Kuvaselite: Nuoli vasemmalle 11">
            <a:extLst>
              <a:ext uri="{FF2B5EF4-FFF2-40B4-BE49-F238E27FC236}">
                <a16:creationId xmlns:a16="http://schemas.microsoft.com/office/drawing/2014/main" id="{11327418-D9FD-964E-D0AE-6391EC422BF0}"/>
              </a:ext>
            </a:extLst>
          </p:cNvPr>
          <p:cNvSpPr/>
          <p:nvPr/>
        </p:nvSpPr>
        <p:spPr>
          <a:xfrm>
            <a:off x="8761737" y="4784589"/>
            <a:ext cx="1512168" cy="1554480"/>
          </a:xfrm>
          <a:prstGeom prst="leftArrow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/>
              <a:t>N=52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C9284E0-CB00-4C55-A338-7C866390C355}"/>
              </a:ext>
            </a:extLst>
          </p:cNvPr>
          <p:cNvSpPr txBox="1"/>
          <p:nvPr/>
        </p:nvSpPr>
        <p:spPr>
          <a:xfrm>
            <a:off x="263352" y="648303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2"/>
              </a:rPr>
              <a:t>Valtakunnallinen omistajanvaihdosbarometri 2024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02799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78EF6E-093A-4481-9BE0-0B68CD259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827461"/>
          </a:xfrm>
        </p:spPr>
        <p:txBody>
          <a:bodyPr/>
          <a:lstStyle/>
          <a:p>
            <a:r>
              <a:rPr lang="fi-FI" dirty="0"/>
              <a:t>Prosessi on pitkäkestoinen ja vaativa</a:t>
            </a: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429973AB-82A4-47EC-8E42-18062448F063}"/>
              </a:ext>
            </a:extLst>
          </p:cNvPr>
          <p:cNvSpPr/>
          <p:nvPr/>
        </p:nvSpPr>
        <p:spPr>
          <a:xfrm>
            <a:off x="4656969" y="1700808"/>
            <a:ext cx="2663167" cy="4023647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44D7D4D3-B0E5-47CF-A6AE-4DAA59A338A7}"/>
              </a:ext>
            </a:extLst>
          </p:cNvPr>
          <p:cNvSpPr/>
          <p:nvPr/>
        </p:nvSpPr>
        <p:spPr>
          <a:xfrm>
            <a:off x="1528501" y="1700808"/>
            <a:ext cx="3084056" cy="4054207"/>
          </a:xfrm>
          <a:prstGeom prst="rect">
            <a:avLst/>
          </a:prstGeom>
          <a:solidFill>
            <a:schemeClr val="accent3"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38D0A88D-E764-40AF-8F6D-9F86C4C2948C}"/>
              </a:ext>
            </a:extLst>
          </p:cNvPr>
          <p:cNvSpPr/>
          <p:nvPr/>
        </p:nvSpPr>
        <p:spPr>
          <a:xfrm>
            <a:off x="7418389" y="1700808"/>
            <a:ext cx="3142107" cy="4010313"/>
          </a:xfrm>
          <a:prstGeom prst="rect">
            <a:avLst/>
          </a:prstGeom>
          <a:solidFill>
            <a:schemeClr val="accent3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FEEDDB98-5625-4EFF-AFC6-C6CA5AC9A7C1}"/>
              </a:ext>
            </a:extLst>
          </p:cNvPr>
          <p:cNvSpPr txBox="1"/>
          <p:nvPr/>
        </p:nvSpPr>
        <p:spPr>
          <a:xfrm>
            <a:off x="1487616" y="3956597"/>
            <a:ext cx="115200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1200" b="1" dirty="0"/>
              <a:t>Yrittäjä/Myyjä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CA244E86-6D93-40C6-BE77-24DE8AFB687D}"/>
              </a:ext>
            </a:extLst>
          </p:cNvPr>
          <p:cNvSpPr txBox="1"/>
          <p:nvPr/>
        </p:nvSpPr>
        <p:spPr>
          <a:xfrm>
            <a:off x="9372488" y="3933056"/>
            <a:ext cx="111600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i-FI" sz="1200" b="1" dirty="0"/>
              <a:t>Uusi yrittäjä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EC53A608-E813-4F29-996D-5E4DFA9FECDB}"/>
              </a:ext>
            </a:extLst>
          </p:cNvPr>
          <p:cNvSpPr txBox="1"/>
          <p:nvPr/>
        </p:nvSpPr>
        <p:spPr>
          <a:xfrm>
            <a:off x="9336360" y="2408381"/>
            <a:ext cx="115200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i-FI" sz="1200" b="1" dirty="0"/>
              <a:t>Ex yrittäjä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9623C968-1648-4104-B917-E01E11FD9181}"/>
              </a:ext>
            </a:extLst>
          </p:cNvPr>
          <p:cNvSpPr txBox="1"/>
          <p:nvPr/>
        </p:nvSpPr>
        <p:spPr>
          <a:xfrm>
            <a:off x="1487616" y="2408280"/>
            <a:ext cx="1152000" cy="27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1200" b="1" dirty="0"/>
              <a:t>Ostaja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5D28A077-0BA6-49E4-AA1F-284A09CADD9B}"/>
              </a:ext>
            </a:extLst>
          </p:cNvPr>
          <p:cNvSpPr txBox="1"/>
          <p:nvPr/>
        </p:nvSpPr>
        <p:spPr>
          <a:xfrm>
            <a:off x="2620137" y="1292001"/>
            <a:ext cx="88357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i-FI" dirty="0"/>
              <a:t>Ennen 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378921C4-E83A-41F4-B343-562D77E5C098}"/>
              </a:ext>
            </a:extLst>
          </p:cNvPr>
          <p:cNvSpPr txBox="1"/>
          <p:nvPr/>
        </p:nvSpPr>
        <p:spPr>
          <a:xfrm>
            <a:off x="5406000" y="1292001"/>
            <a:ext cx="87395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i-FI" dirty="0"/>
              <a:t>Aikana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F5B94C1C-4B5F-4E83-8C31-4A365DAAB624}"/>
              </a:ext>
            </a:extLst>
          </p:cNvPr>
          <p:cNvSpPr txBox="1"/>
          <p:nvPr/>
        </p:nvSpPr>
        <p:spPr>
          <a:xfrm>
            <a:off x="8690898" y="1292000"/>
            <a:ext cx="100550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i-FI" dirty="0"/>
              <a:t>Jälkeen</a:t>
            </a:r>
          </a:p>
        </p:txBody>
      </p:sp>
      <p:sp>
        <p:nvSpPr>
          <p:cNvPr id="18" name="Pyöristetty suorakulmio 4">
            <a:extLst>
              <a:ext uri="{FF2B5EF4-FFF2-40B4-BE49-F238E27FC236}">
                <a16:creationId xmlns:a16="http://schemas.microsoft.com/office/drawing/2014/main" id="{87B3BE4A-A012-4079-AC84-D34D2CF78F41}"/>
              </a:ext>
            </a:extLst>
          </p:cNvPr>
          <p:cNvSpPr/>
          <p:nvPr/>
        </p:nvSpPr>
        <p:spPr>
          <a:xfrm>
            <a:off x="2783876" y="2348880"/>
            <a:ext cx="684000" cy="396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19" name="Pyöristetty suorakulmio 9">
            <a:extLst>
              <a:ext uri="{FF2B5EF4-FFF2-40B4-BE49-F238E27FC236}">
                <a16:creationId xmlns:a16="http://schemas.microsoft.com/office/drawing/2014/main" id="{5858AB1B-9AF7-4F15-BF6B-FE79F88B4FDC}"/>
              </a:ext>
            </a:extLst>
          </p:cNvPr>
          <p:cNvSpPr/>
          <p:nvPr/>
        </p:nvSpPr>
        <p:spPr>
          <a:xfrm>
            <a:off x="3719736" y="3897096"/>
            <a:ext cx="684000" cy="396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20" name="Pyöristetty suorakulmio 10">
            <a:extLst>
              <a:ext uri="{FF2B5EF4-FFF2-40B4-BE49-F238E27FC236}">
                <a16:creationId xmlns:a16="http://schemas.microsoft.com/office/drawing/2014/main" id="{6D325712-5A61-45BB-B7D9-CEEBDD6C160A}"/>
              </a:ext>
            </a:extLst>
          </p:cNvPr>
          <p:cNvSpPr/>
          <p:nvPr/>
        </p:nvSpPr>
        <p:spPr>
          <a:xfrm>
            <a:off x="2783876" y="4215878"/>
            <a:ext cx="684000" cy="396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21" name="Pyöristetty suorakulmio 11">
            <a:extLst>
              <a:ext uri="{FF2B5EF4-FFF2-40B4-BE49-F238E27FC236}">
                <a16:creationId xmlns:a16="http://schemas.microsoft.com/office/drawing/2014/main" id="{F7874DB0-98A8-4A0C-AFD0-C124C51BF21C}"/>
              </a:ext>
            </a:extLst>
          </p:cNvPr>
          <p:cNvSpPr/>
          <p:nvPr/>
        </p:nvSpPr>
        <p:spPr>
          <a:xfrm>
            <a:off x="3719736" y="2348880"/>
            <a:ext cx="684000" cy="396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CDD36404-4A96-42FA-BACB-1DC2E45A5906}"/>
              </a:ext>
            </a:extLst>
          </p:cNvPr>
          <p:cNvSpPr txBox="1"/>
          <p:nvPr/>
        </p:nvSpPr>
        <p:spPr>
          <a:xfrm>
            <a:off x="3420009" y="3815796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…</a:t>
            </a:r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6D9E85E8-EE83-44A8-B291-0E898914574A}"/>
              </a:ext>
            </a:extLst>
          </p:cNvPr>
          <p:cNvSpPr txBox="1"/>
          <p:nvPr/>
        </p:nvSpPr>
        <p:spPr>
          <a:xfrm>
            <a:off x="3420009" y="2308318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…</a:t>
            </a:r>
          </a:p>
        </p:txBody>
      </p:sp>
      <p:sp>
        <p:nvSpPr>
          <p:cNvPr id="24" name="Pyöristetty suorakulmio 15">
            <a:extLst>
              <a:ext uri="{FF2B5EF4-FFF2-40B4-BE49-F238E27FC236}">
                <a16:creationId xmlns:a16="http://schemas.microsoft.com/office/drawing/2014/main" id="{B509C61C-7963-42C7-A8AA-7806E652028B}"/>
              </a:ext>
            </a:extLst>
          </p:cNvPr>
          <p:cNvSpPr/>
          <p:nvPr/>
        </p:nvSpPr>
        <p:spPr>
          <a:xfrm>
            <a:off x="8544272" y="3897096"/>
            <a:ext cx="684000" cy="396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25" name="Pyöristetty suorakulmio 16">
            <a:extLst>
              <a:ext uri="{FF2B5EF4-FFF2-40B4-BE49-F238E27FC236}">
                <a16:creationId xmlns:a16="http://schemas.microsoft.com/office/drawing/2014/main" id="{51DEE9F0-C908-4415-9E88-3CF472F5FFCD}"/>
              </a:ext>
            </a:extLst>
          </p:cNvPr>
          <p:cNvSpPr/>
          <p:nvPr/>
        </p:nvSpPr>
        <p:spPr>
          <a:xfrm>
            <a:off x="7608168" y="3897096"/>
            <a:ext cx="684000" cy="396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26" name="Pyöristetty suorakulmio 17">
            <a:extLst>
              <a:ext uri="{FF2B5EF4-FFF2-40B4-BE49-F238E27FC236}">
                <a16:creationId xmlns:a16="http://schemas.microsoft.com/office/drawing/2014/main" id="{3253BD0B-C63D-499D-A2BE-B2372629AB83}"/>
              </a:ext>
            </a:extLst>
          </p:cNvPr>
          <p:cNvSpPr/>
          <p:nvPr/>
        </p:nvSpPr>
        <p:spPr>
          <a:xfrm>
            <a:off x="6132080" y="3383748"/>
            <a:ext cx="684000" cy="396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27" name="Pyöristetty suorakulmio 18">
            <a:extLst>
              <a:ext uri="{FF2B5EF4-FFF2-40B4-BE49-F238E27FC236}">
                <a16:creationId xmlns:a16="http://schemas.microsoft.com/office/drawing/2014/main" id="{1C92AD5D-15E3-49E3-A23A-B6C45F10513E}"/>
              </a:ext>
            </a:extLst>
          </p:cNvPr>
          <p:cNvSpPr/>
          <p:nvPr/>
        </p:nvSpPr>
        <p:spPr>
          <a:xfrm>
            <a:off x="5035125" y="2879692"/>
            <a:ext cx="684000" cy="396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28" name="Pyöristetty suorakulmio 19">
            <a:extLst>
              <a:ext uri="{FF2B5EF4-FFF2-40B4-BE49-F238E27FC236}">
                <a16:creationId xmlns:a16="http://schemas.microsoft.com/office/drawing/2014/main" id="{7D2CC71F-FCEA-46E8-96DA-33D1D6B80A06}"/>
              </a:ext>
            </a:extLst>
          </p:cNvPr>
          <p:cNvSpPr/>
          <p:nvPr/>
        </p:nvSpPr>
        <p:spPr>
          <a:xfrm>
            <a:off x="7608168" y="2348880"/>
            <a:ext cx="684000" cy="396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29" name="Pyöristetty suorakulmio 20">
            <a:extLst>
              <a:ext uri="{FF2B5EF4-FFF2-40B4-BE49-F238E27FC236}">
                <a16:creationId xmlns:a16="http://schemas.microsoft.com/office/drawing/2014/main" id="{7BCCD5CA-A323-4A58-9535-CED75C4DD33B}"/>
              </a:ext>
            </a:extLst>
          </p:cNvPr>
          <p:cNvSpPr/>
          <p:nvPr/>
        </p:nvSpPr>
        <p:spPr>
          <a:xfrm>
            <a:off x="8571916" y="2348880"/>
            <a:ext cx="684000" cy="396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30" name="Pyöristetty suorakulmio 21">
            <a:extLst>
              <a:ext uri="{FF2B5EF4-FFF2-40B4-BE49-F238E27FC236}">
                <a16:creationId xmlns:a16="http://schemas.microsoft.com/office/drawing/2014/main" id="{F4594528-A061-40D4-ACB3-63640F602213}"/>
              </a:ext>
            </a:extLst>
          </p:cNvPr>
          <p:cNvSpPr/>
          <p:nvPr/>
        </p:nvSpPr>
        <p:spPr>
          <a:xfrm>
            <a:off x="6132080" y="2879692"/>
            <a:ext cx="684000" cy="396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31" name="Pyöristetty suorakulmio 22">
            <a:extLst>
              <a:ext uri="{FF2B5EF4-FFF2-40B4-BE49-F238E27FC236}">
                <a16:creationId xmlns:a16="http://schemas.microsoft.com/office/drawing/2014/main" id="{680B93CF-C6AD-441E-A80B-5943344080E1}"/>
              </a:ext>
            </a:extLst>
          </p:cNvPr>
          <p:cNvSpPr/>
          <p:nvPr/>
        </p:nvSpPr>
        <p:spPr>
          <a:xfrm>
            <a:off x="5051960" y="3383748"/>
            <a:ext cx="684000" cy="396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cxnSp>
        <p:nvCxnSpPr>
          <p:cNvPr id="32" name="Kulmayhdysviiva 28">
            <a:extLst>
              <a:ext uri="{FF2B5EF4-FFF2-40B4-BE49-F238E27FC236}">
                <a16:creationId xmlns:a16="http://schemas.microsoft.com/office/drawing/2014/main" id="{EDE71CC7-6B95-407D-B582-06DD373908D7}"/>
              </a:ext>
            </a:extLst>
          </p:cNvPr>
          <p:cNvCxnSpPr>
            <a:stCxn id="21" idx="3"/>
            <a:endCxn id="27" idx="1"/>
          </p:cNvCxnSpPr>
          <p:nvPr/>
        </p:nvCxnSpPr>
        <p:spPr>
          <a:xfrm>
            <a:off x="4403736" y="2546880"/>
            <a:ext cx="631389" cy="530812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Kulmayhdysviiva 32">
            <a:extLst>
              <a:ext uri="{FF2B5EF4-FFF2-40B4-BE49-F238E27FC236}">
                <a16:creationId xmlns:a16="http://schemas.microsoft.com/office/drawing/2014/main" id="{58B4C6CC-AC6D-483B-8475-368D50EADAE5}"/>
              </a:ext>
            </a:extLst>
          </p:cNvPr>
          <p:cNvCxnSpPr>
            <a:stCxn id="19" idx="3"/>
            <a:endCxn id="31" idx="1"/>
          </p:cNvCxnSpPr>
          <p:nvPr/>
        </p:nvCxnSpPr>
        <p:spPr>
          <a:xfrm flipV="1">
            <a:off x="4403736" y="3581748"/>
            <a:ext cx="648224" cy="51334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Kulmayhdysviiva 34">
            <a:extLst>
              <a:ext uri="{FF2B5EF4-FFF2-40B4-BE49-F238E27FC236}">
                <a16:creationId xmlns:a16="http://schemas.microsoft.com/office/drawing/2014/main" id="{A953AE9C-9C83-4878-B221-4B3EC64E396D}"/>
              </a:ext>
            </a:extLst>
          </p:cNvPr>
          <p:cNvCxnSpPr>
            <a:stCxn id="30" idx="3"/>
            <a:endCxn id="28" idx="1"/>
          </p:cNvCxnSpPr>
          <p:nvPr/>
        </p:nvCxnSpPr>
        <p:spPr>
          <a:xfrm flipV="1">
            <a:off x="6816080" y="2546880"/>
            <a:ext cx="792088" cy="530812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Kulmayhdysviiva 39">
            <a:extLst>
              <a:ext uri="{FF2B5EF4-FFF2-40B4-BE49-F238E27FC236}">
                <a16:creationId xmlns:a16="http://schemas.microsoft.com/office/drawing/2014/main" id="{719D9D77-AB69-4646-A19E-3B3C08AAA57F}"/>
              </a:ext>
            </a:extLst>
          </p:cNvPr>
          <p:cNvCxnSpPr>
            <a:stCxn id="26" idx="3"/>
            <a:endCxn id="25" idx="1"/>
          </p:cNvCxnSpPr>
          <p:nvPr/>
        </p:nvCxnSpPr>
        <p:spPr>
          <a:xfrm>
            <a:off x="6816080" y="3581748"/>
            <a:ext cx="792088" cy="51334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iruutu 35">
            <a:extLst>
              <a:ext uri="{FF2B5EF4-FFF2-40B4-BE49-F238E27FC236}">
                <a16:creationId xmlns:a16="http://schemas.microsoft.com/office/drawing/2014/main" id="{D950B5C0-D52C-4246-8C47-7B821B10DE8D}"/>
              </a:ext>
            </a:extLst>
          </p:cNvPr>
          <p:cNvSpPr txBox="1"/>
          <p:nvPr/>
        </p:nvSpPr>
        <p:spPr>
          <a:xfrm>
            <a:off x="8261696" y="3815796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…</a:t>
            </a:r>
          </a:p>
        </p:txBody>
      </p:sp>
      <p:sp>
        <p:nvSpPr>
          <p:cNvPr id="37" name="Tekstiruutu 36">
            <a:extLst>
              <a:ext uri="{FF2B5EF4-FFF2-40B4-BE49-F238E27FC236}">
                <a16:creationId xmlns:a16="http://schemas.microsoft.com/office/drawing/2014/main" id="{CA977F92-95FF-4D53-95E9-91AEB3692434}"/>
              </a:ext>
            </a:extLst>
          </p:cNvPr>
          <p:cNvSpPr txBox="1"/>
          <p:nvPr/>
        </p:nvSpPr>
        <p:spPr>
          <a:xfrm>
            <a:off x="8261696" y="2308318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…</a:t>
            </a:r>
          </a:p>
        </p:txBody>
      </p:sp>
      <p:sp>
        <p:nvSpPr>
          <p:cNvPr id="38" name="Tekstiruutu 37">
            <a:extLst>
              <a:ext uri="{FF2B5EF4-FFF2-40B4-BE49-F238E27FC236}">
                <a16:creationId xmlns:a16="http://schemas.microsoft.com/office/drawing/2014/main" id="{79C5F0DE-BB05-4702-8DA0-69FB8E6C208B}"/>
              </a:ext>
            </a:extLst>
          </p:cNvPr>
          <p:cNvSpPr txBox="1"/>
          <p:nvPr/>
        </p:nvSpPr>
        <p:spPr>
          <a:xfrm>
            <a:off x="2603358" y="3039343"/>
            <a:ext cx="1260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Myyntiin</a:t>
            </a:r>
          </a:p>
          <a:p>
            <a:r>
              <a:rPr lang="fi-FI" sz="1200" dirty="0"/>
              <a:t>herääminen</a:t>
            </a:r>
          </a:p>
        </p:txBody>
      </p:sp>
      <p:sp>
        <p:nvSpPr>
          <p:cNvPr id="39" name="Tekstiruutu 38">
            <a:extLst>
              <a:ext uri="{FF2B5EF4-FFF2-40B4-BE49-F238E27FC236}">
                <a16:creationId xmlns:a16="http://schemas.microsoft.com/office/drawing/2014/main" id="{8ED9A42E-1FA9-4A81-ABDD-12BA0CAD14F3}"/>
              </a:ext>
            </a:extLst>
          </p:cNvPr>
          <p:cNvSpPr txBox="1"/>
          <p:nvPr/>
        </p:nvSpPr>
        <p:spPr>
          <a:xfrm>
            <a:off x="3726971" y="4437112"/>
            <a:ext cx="105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Myynti-</a:t>
            </a:r>
          </a:p>
          <a:p>
            <a:r>
              <a:rPr lang="fi-FI" sz="1200" dirty="0"/>
              <a:t>kunnostus</a:t>
            </a: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615DF4FD-143C-4BAD-9410-0279C80F211E}"/>
              </a:ext>
            </a:extLst>
          </p:cNvPr>
          <p:cNvSpPr txBox="1"/>
          <p:nvPr/>
        </p:nvSpPr>
        <p:spPr>
          <a:xfrm>
            <a:off x="3611201" y="1743199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Kohteitten</a:t>
            </a:r>
          </a:p>
          <a:p>
            <a:r>
              <a:rPr lang="fi-FI" sz="1200" dirty="0"/>
              <a:t>kartoittaminen</a:t>
            </a:r>
          </a:p>
        </p:txBody>
      </p:sp>
      <p:sp>
        <p:nvSpPr>
          <p:cNvPr id="41" name="Tekstiruutu 40">
            <a:extLst>
              <a:ext uri="{FF2B5EF4-FFF2-40B4-BE49-F238E27FC236}">
                <a16:creationId xmlns:a16="http://schemas.microsoft.com/office/drawing/2014/main" id="{E2B784B3-DB92-42C6-AFF5-5BF22F9DFE82}"/>
              </a:ext>
            </a:extLst>
          </p:cNvPr>
          <p:cNvSpPr txBox="1"/>
          <p:nvPr/>
        </p:nvSpPr>
        <p:spPr>
          <a:xfrm>
            <a:off x="4799856" y="1743199"/>
            <a:ext cx="1116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Kohtaaminen</a:t>
            </a:r>
          </a:p>
        </p:txBody>
      </p:sp>
      <p:sp>
        <p:nvSpPr>
          <p:cNvPr id="42" name="Tekstiruutu 41">
            <a:extLst>
              <a:ext uri="{FF2B5EF4-FFF2-40B4-BE49-F238E27FC236}">
                <a16:creationId xmlns:a16="http://schemas.microsoft.com/office/drawing/2014/main" id="{E67E89E4-662B-4840-BF70-4FFB22F2708F}"/>
              </a:ext>
            </a:extLst>
          </p:cNvPr>
          <p:cNvSpPr txBox="1"/>
          <p:nvPr/>
        </p:nvSpPr>
        <p:spPr>
          <a:xfrm>
            <a:off x="4799856" y="4551511"/>
            <a:ext cx="1116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Kohtaaminen</a:t>
            </a:r>
          </a:p>
        </p:txBody>
      </p:sp>
      <p:sp>
        <p:nvSpPr>
          <p:cNvPr id="43" name="Tekstiruutu 42">
            <a:extLst>
              <a:ext uri="{FF2B5EF4-FFF2-40B4-BE49-F238E27FC236}">
                <a16:creationId xmlns:a16="http://schemas.microsoft.com/office/drawing/2014/main" id="{B1D8003C-ECA1-420B-A3AF-8A240922223B}"/>
              </a:ext>
            </a:extLst>
          </p:cNvPr>
          <p:cNvSpPr txBox="1"/>
          <p:nvPr/>
        </p:nvSpPr>
        <p:spPr>
          <a:xfrm>
            <a:off x="5980382" y="1743199"/>
            <a:ext cx="1116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Kaupan</a:t>
            </a:r>
          </a:p>
          <a:p>
            <a:r>
              <a:rPr lang="fi-FI" sz="1200" dirty="0"/>
              <a:t>toteutuminen</a:t>
            </a:r>
          </a:p>
        </p:txBody>
      </p:sp>
      <p:sp>
        <p:nvSpPr>
          <p:cNvPr id="44" name="Tekstiruutu 43">
            <a:extLst>
              <a:ext uri="{FF2B5EF4-FFF2-40B4-BE49-F238E27FC236}">
                <a16:creationId xmlns:a16="http://schemas.microsoft.com/office/drawing/2014/main" id="{F1308FC6-AC76-46B9-BC86-49D89C932860}"/>
              </a:ext>
            </a:extLst>
          </p:cNvPr>
          <p:cNvSpPr txBox="1"/>
          <p:nvPr/>
        </p:nvSpPr>
        <p:spPr>
          <a:xfrm>
            <a:off x="5879976" y="4551511"/>
            <a:ext cx="1116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Kaupan</a:t>
            </a:r>
          </a:p>
          <a:p>
            <a:r>
              <a:rPr lang="fi-FI" sz="1200" dirty="0"/>
              <a:t>toteutuminen</a:t>
            </a:r>
          </a:p>
        </p:txBody>
      </p:sp>
      <p:sp>
        <p:nvSpPr>
          <p:cNvPr id="45" name="Tekstiruutu 44">
            <a:extLst>
              <a:ext uri="{FF2B5EF4-FFF2-40B4-BE49-F238E27FC236}">
                <a16:creationId xmlns:a16="http://schemas.microsoft.com/office/drawing/2014/main" id="{B7EF731E-9A20-45D6-B054-CB27FD114662}"/>
              </a:ext>
            </a:extLst>
          </p:cNvPr>
          <p:cNvSpPr txBox="1"/>
          <p:nvPr/>
        </p:nvSpPr>
        <p:spPr>
          <a:xfrm>
            <a:off x="7320136" y="4437113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Valmiuksien</a:t>
            </a:r>
          </a:p>
          <a:p>
            <a:r>
              <a:rPr lang="fi-FI" sz="1200" dirty="0"/>
              <a:t>vahvistaminen</a:t>
            </a:r>
          </a:p>
        </p:txBody>
      </p:sp>
      <p:sp>
        <p:nvSpPr>
          <p:cNvPr id="46" name="Tekstiruutu 45">
            <a:extLst>
              <a:ext uri="{FF2B5EF4-FFF2-40B4-BE49-F238E27FC236}">
                <a16:creationId xmlns:a16="http://schemas.microsoft.com/office/drawing/2014/main" id="{1F71BCB3-C3D3-45CE-8F0C-AFDFE5BAF2B1}"/>
              </a:ext>
            </a:extLst>
          </p:cNvPr>
          <p:cNvSpPr txBox="1"/>
          <p:nvPr/>
        </p:nvSpPr>
        <p:spPr>
          <a:xfrm>
            <a:off x="8544272" y="4437113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Liiketoiminnan</a:t>
            </a:r>
          </a:p>
          <a:p>
            <a:r>
              <a:rPr lang="fi-FI" sz="1200" dirty="0"/>
              <a:t>kehittäminen</a:t>
            </a:r>
          </a:p>
        </p:txBody>
      </p:sp>
      <p:sp>
        <p:nvSpPr>
          <p:cNvPr id="47" name="Tekstiruutu 46">
            <a:extLst>
              <a:ext uri="{FF2B5EF4-FFF2-40B4-BE49-F238E27FC236}">
                <a16:creationId xmlns:a16="http://schemas.microsoft.com/office/drawing/2014/main" id="{B0B1C943-FC04-4526-AED4-ACC68E76BAB6}"/>
              </a:ext>
            </a:extLst>
          </p:cNvPr>
          <p:cNvSpPr txBox="1"/>
          <p:nvPr/>
        </p:nvSpPr>
        <p:spPr>
          <a:xfrm>
            <a:off x="7320136" y="1700808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Uuteen roolin</a:t>
            </a:r>
          </a:p>
          <a:p>
            <a:r>
              <a:rPr lang="fi-FI" sz="1200" dirty="0"/>
              <a:t>asettuminen</a:t>
            </a:r>
          </a:p>
        </p:txBody>
      </p:sp>
      <p:sp>
        <p:nvSpPr>
          <p:cNvPr id="48" name="Tekstiruutu 47">
            <a:extLst>
              <a:ext uri="{FF2B5EF4-FFF2-40B4-BE49-F238E27FC236}">
                <a16:creationId xmlns:a16="http://schemas.microsoft.com/office/drawing/2014/main" id="{AFB27D7B-2EEC-4341-8EB8-539D9B956B24}"/>
              </a:ext>
            </a:extLst>
          </p:cNvPr>
          <p:cNvSpPr txBox="1"/>
          <p:nvPr/>
        </p:nvSpPr>
        <p:spPr>
          <a:xfrm>
            <a:off x="8472264" y="1700808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Uudessa roolissa</a:t>
            </a:r>
          </a:p>
          <a:p>
            <a:r>
              <a:rPr lang="fi-FI" sz="1200" dirty="0"/>
              <a:t>toimiminen</a:t>
            </a:r>
          </a:p>
        </p:txBody>
      </p:sp>
      <p:sp>
        <p:nvSpPr>
          <p:cNvPr id="49" name="Kaarinuoli vasemmalle 51">
            <a:extLst>
              <a:ext uri="{FF2B5EF4-FFF2-40B4-BE49-F238E27FC236}">
                <a16:creationId xmlns:a16="http://schemas.microsoft.com/office/drawing/2014/main" id="{55F5D6E0-B7F6-49E6-8779-25FF8C0B4F27}"/>
              </a:ext>
            </a:extLst>
          </p:cNvPr>
          <p:cNvSpPr/>
          <p:nvPr/>
        </p:nvSpPr>
        <p:spPr>
          <a:xfrm>
            <a:off x="6528104" y="2529088"/>
            <a:ext cx="504000" cy="1692000"/>
          </a:xfrm>
          <a:prstGeom prst="curved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>
              <a:solidFill>
                <a:schemeClr val="tx1"/>
              </a:solidFill>
            </a:endParaRPr>
          </a:p>
        </p:txBody>
      </p:sp>
      <p:sp>
        <p:nvSpPr>
          <p:cNvPr id="50" name="Kaarinuoli vasemmalle 73">
            <a:extLst>
              <a:ext uri="{FF2B5EF4-FFF2-40B4-BE49-F238E27FC236}">
                <a16:creationId xmlns:a16="http://schemas.microsoft.com/office/drawing/2014/main" id="{2224B8E7-1B6A-4564-9DBA-72A6D7BF8555}"/>
              </a:ext>
            </a:extLst>
          </p:cNvPr>
          <p:cNvSpPr/>
          <p:nvPr/>
        </p:nvSpPr>
        <p:spPr>
          <a:xfrm rot="10800000">
            <a:off x="5951985" y="2457079"/>
            <a:ext cx="504000" cy="1692000"/>
          </a:xfrm>
          <a:prstGeom prst="curvedLef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>
              <a:solidFill>
                <a:schemeClr val="tx1"/>
              </a:solidFill>
            </a:endParaRPr>
          </a:p>
        </p:txBody>
      </p:sp>
      <p:sp>
        <p:nvSpPr>
          <p:cNvPr id="51" name="Pyöristetty suorakulmio 10">
            <a:extLst>
              <a:ext uri="{FF2B5EF4-FFF2-40B4-BE49-F238E27FC236}">
                <a16:creationId xmlns:a16="http://schemas.microsoft.com/office/drawing/2014/main" id="{4A5019F1-646F-4EF0-BB96-6EA4203B1FAB}"/>
              </a:ext>
            </a:extLst>
          </p:cNvPr>
          <p:cNvSpPr/>
          <p:nvPr/>
        </p:nvSpPr>
        <p:spPr>
          <a:xfrm>
            <a:off x="2783876" y="3546156"/>
            <a:ext cx="684000" cy="396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52" name="Tekstiruutu 51">
            <a:extLst>
              <a:ext uri="{FF2B5EF4-FFF2-40B4-BE49-F238E27FC236}">
                <a16:creationId xmlns:a16="http://schemas.microsoft.com/office/drawing/2014/main" id="{20451BAD-9E05-4144-ABF9-04F89952975B}"/>
              </a:ext>
            </a:extLst>
          </p:cNvPr>
          <p:cNvSpPr txBox="1"/>
          <p:nvPr/>
        </p:nvSpPr>
        <p:spPr>
          <a:xfrm>
            <a:off x="2506681" y="4606291"/>
            <a:ext cx="1260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Uuden roolin</a:t>
            </a:r>
          </a:p>
          <a:p>
            <a:r>
              <a:rPr lang="fi-FI" sz="1200" dirty="0"/>
              <a:t>etsiminen</a:t>
            </a:r>
          </a:p>
        </p:txBody>
      </p:sp>
      <p:sp>
        <p:nvSpPr>
          <p:cNvPr id="53" name="Tekstiruutu 52">
            <a:extLst>
              <a:ext uri="{FF2B5EF4-FFF2-40B4-BE49-F238E27FC236}">
                <a16:creationId xmlns:a16="http://schemas.microsoft.com/office/drawing/2014/main" id="{93DBAE0F-FF0B-491B-9BDB-65C61671B9E7}"/>
              </a:ext>
            </a:extLst>
          </p:cNvPr>
          <p:cNvSpPr txBox="1"/>
          <p:nvPr/>
        </p:nvSpPr>
        <p:spPr>
          <a:xfrm>
            <a:off x="5744124" y="2819947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…</a:t>
            </a:r>
          </a:p>
        </p:txBody>
      </p:sp>
      <p:sp>
        <p:nvSpPr>
          <p:cNvPr id="54" name="Tekstiruutu 53">
            <a:extLst>
              <a:ext uri="{FF2B5EF4-FFF2-40B4-BE49-F238E27FC236}">
                <a16:creationId xmlns:a16="http://schemas.microsoft.com/office/drawing/2014/main" id="{13E6E827-7539-4647-A928-4740296DE79D}"/>
              </a:ext>
            </a:extLst>
          </p:cNvPr>
          <p:cNvSpPr txBox="1"/>
          <p:nvPr/>
        </p:nvSpPr>
        <p:spPr>
          <a:xfrm>
            <a:off x="5749565" y="3331576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…</a:t>
            </a:r>
          </a:p>
        </p:txBody>
      </p:sp>
      <p:sp>
        <p:nvSpPr>
          <p:cNvPr id="55" name="Tekstiruutu 54">
            <a:extLst>
              <a:ext uri="{FF2B5EF4-FFF2-40B4-BE49-F238E27FC236}">
                <a16:creationId xmlns:a16="http://schemas.microsoft.com/office/drawing/2014/main" id="{9F341C5E-00C6-4119-8488-8E3E1FB1974E}"/>
              </a:ext>
            </a:extLst>
          </p:cNvPr>
          <p:cNvSpPr txBox="1"/>
          <p:nvPr/>
        </p:nvSpPr>
        <p:spPr>
          <a:xfrm>
            <a:off x="2426996" y="1743199"/>
            <a:ext cx="1044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Ostoaikeen</a:t>
            </a:r>
          </a:p>
          <a:p>
            <a:r>
              <a:rPr lang="fi-FI" sz="1200" dirty="0"/>
              <a:t>herääminen</a:t>
            </a:r>
          </a:p>
        </p:txBody>
      </p:sp>
      <p:sp>
        <p:nvSpPr>
          <p:cNvPr id="56" name="Pyöristetty suorakulmio 11">
            <a:extLst>
              <a:ext uri="{FF2B5EF4-FFF2-40B4-BE49-F238E27FC236}">
                <a16:creationId xmlns:a16="http://schemas.microsoft.com/office/drawing/2014/main" id="{B6272DCB-82BD-4B4D-9D1D-1A2F324BFE3B}"/>
              </a:ext>
            </a:extLst>
          </p:cNvPr>
          <p:cNvSpPr/>
          <p:nvPr/>
        </p:nvSpPr>
        <p:spPr>
          <a:xfrm>
            <a:off x="1487488" y="3054865"/>
            <a:ext cx="1152000" cy="51815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100" dirty="0">
                <a:solidFill>
                  <a:schemeClr val="tx1"/>
                </a:solidFill>
              </a:rPr>
              <a:t>Herättely-toimet</a:t>
            </a:r>
          </a:p>
        </p:txBody>
      </p:sp>
      <p:cxnSp>
        <p:nvCxnSpPr>
          <p:cNvPr id="17" name="Suora nuoliyhdysviiva 16">
            <a:extLst>
              <a:ext uri="{FF2B5EF4-FFF2-40B4-BE49-F238E27FC236}">
                <a16:creationId xmlns:a16="http://schemas.microsoft.com/office/drawing/2014/main" id="{69FAAA78-66A7-4E3E-8F1C-71603C821C78}"/>
              </a:ext>
            </a:extLst>
          </p:cNvPr>
          <p:cNvCxnSpPr>
            <a:cxnSpLocks/>
            <a:stCxn id="56" idx="0"/>
          </p:cNvCxnSpPr>
          <p:nvPr/>
        </p:nvCxnSpPr>
        <p:spPr>
          <a:xfrm flipV="1">
            <a:off x="2063488" y="2744880"/>
            <a:ext cx="0" cy="309985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uora nuoliyhdysviiva 57">
            <a:extLst>
              <a:ext uri="{FF2B5EF4-FFF2-40B4-BE49-F238E27FC236}">
                <a16:creationId xmlns:a16="http://schemas.microsoft.com/office/drawing/2014/main" id="{7911185E-8372-4DAF-8BF3-72479ADDE98F}"/>
              </a:ext>
            </a:extLst>
          </p:cNvPr>
          <p:cNvCxnSpPr>
            <a:cxnSpLocks/>
            <a:stCxn id="56" idx="2"/>
            <a:endCxn id="9" idx="0"/>
          </p:cNvCxnSpPr>
          <p:nvPr/>
        </p:nvCxnSpPr>
        <p:spPr>
          <a:xfrm>
            <a:off x="2063488" y="3573016"/>
            <a:ext cx="128" cy="383581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3FD18E-0996-4E8E-9CF4-96ED6C926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fi-FI" sz="1900" dirty="0"/>
              <a:t>M</a:t>
            </a:r>
            <a:r>
              <a:rPr lang="fi-FI" sz="1900" dirty="0">
                <a:effectLst/>
              </a:rPr>
              <a:t>yyjä ei lähde liikkeelle lainkaan omassa ov-prosessissaan, yrittää myydä salaa.</a:t>
            </a:r>
          </a:p>
          <a:p>
            <a:pPr>
              <a:lnSpc>
                <a:spcPct val="90000"/>
              </a:lnSpc>
            </a:pPr>
            <a:endParaRPr lang="fi-FI" sz="1900" dirty="0">
              <a:effectLst/>
            </a:endParaRPr>
          </a:p>
          <a:p>
            <a:pPr lvl="0">
              <a:lnSpc>
                <a:spcPct val="90000"/>
              </a:lnSpc>
            </a:pPr>
            <a:r>
              <a:rPr lang="fi-FI" sz="1900" dirty="0"/>
              <a:t>Yrittäjän identiteetti= yrityksen identiteetti.</a:t>
            </a:r>
            <a:endParaRPr lang="fi-FI" sz="1900" dirty="0">
              <a:effectLst/>
            </a:endParaRPr>
          </a:p>
          <a:p>
            <a:pPr marL="0" lvl="0" indent="0">
              <a:lnSpc>
                <a:spcPct val="90000"/>
              </a:lnSpc>
              <a:buNone/>
            </a:pPr>
            <a:endParaRPr lang="fi-FI" sz="1900" dirty="0">
              <a:effectLst/>
            </a:endParaRPr>
          </a:p>
          <a:p>
            <a:pPr lvl="0">
              <a:lnSpc>
                <a:spcPct val="90000"/>
              </a:lnSpc>
            </a:pPr>
            <a:r>
              <a:rPr lang="fi-FI" sz="1900" dirty="0">
                <a:effectLst/>
              </a:rPr>
              <a:t>Ostajaa tai jatkajaa ei tahdo löytyä – ei olla aktiivisia itse.</a:t>
            </a:r>
          </a:p>
          <a:p>
            <a:pPr lvl="0">
              <a:lnSpc>
                <a:spcPct val="90000"/>
              </a:lnSpc>
            </a:pPr>
            <a:endParaRPr lang="fi-FI" sz="1900" dirty="0">
              <a:effectLst/>
            </a:endParaRPr>
          </a:p>
          <a:p>
            <a:pPr lvl="0">
              <a:lnSpc>
                <a:spcPct val="90000"/>
              </a:lnSpc>
            </a:pPr>
            <a:r>
              <a:rPr lang="fi-FI" sz="1900" dirty="0">
                <a:effectLst/>
              </a:rPr>
              <a:t>Yrittäjäksi aikova ei tunne </a:t>
            </a:r>
            <a:r>
              <a:rPr lang="fi-FI" sz="1900" dirty="0" err="1">
                <a:effectLst/>
              </a:rPr>
              <a:t>restartup</a:t>
            </a:r>
            <a:r>
              <a:rPr lang="fi-FI" sz="1900" dirty="0">
                <a:effectLst/>
              </a:rPr>
              <a:t> -vaihtoehtoa, vaan on startup-huuman sokaisemana.</a:t>
            </a:r>
          </a:p>
          <a:p>
            <a:pPr lvl="0">
              <a:lnSpc>
                <a:spcPct val="90000"/>
              </a:lnSpc>
            </a:pPr>
            <a:endParaRPr lang="fi-FI" sz="1900" dirty="0">
              <a:effectLst/>
            </a:endParaRPr>
          </a:p>
          <a:p>
            <a:pPr lvl="0">
              <a:lnSpc>
                <a:spcPct val="90000"/>
              </a:lnSpc>
            </a:pPr>
            <a:r>
              <a:rPr lang="fi-FI" sz="1900" dirty="0">
                <a:effectLst/>
              </a:rPr>
              <a:t>Ostaja ei tunne yrityskaupan rahoitusvaihtoehtoja.</a:t>
            </a:r>
          </a:p>
          <a:p>
            <a:pPr marL="0" lvl="0" indent="0">
              <a:lnSpc>
                <a:spcPct val="90000"/>
              </a:lnSpc>
              <a:buNone/>
            </a:pPr>
            <a:endParaRPr lang="fi-FI" sz="1900" dirty="0">
              <a:effectLst/>
            </a:endParaRPr>
          </a:p>
          <a:p>
            <a:pPr>
              <a:lnSpc>
                <a:spcPct val="90000"/>
              </a:lnSpc>
            </a:pPr>
            <a:r>
              <a:rPr lang="fi-FI" sz="1900" dirty="0">
                <a:effectLst/>
              </a:rPr>
              <a:t>Myyjä lähtee liikkeelle silloin, kun omat voimat ovat ehtyneet ja parasta ennen päivä on mennyt.</a:t>
            </a:r>
          </a:p>
          <a:p>
            <a:pPr lvl="0">
              <a:lnSpc>
                <a:spcPct val="90000"/>
              </a:lnSpc>
            </a:pPr>
            <a:endParaRPr lang="fi-FI" sz="1900" dirty="0">
              <a:effectLst/>
            </a:endParaRPr>
          </a:p>
          <a:p>
            <a:pPr lvl="0">
              <a:lnSpc>
                <a:spcPct val="90000"/>
              </a:lnSpc>
            </a:pPr>
            <a:r>
              <a:rPr lang="fi-FI" sz="1900" dirty="0">
                <a:effectLst/>
              </a:rPr>
              <a:t>Ostajan ja myyjän käsitykset yrityksen arvosta poikkeavat toisistaan jyrkästi.</a:t>
            </a:r>
          </a:p>
          <a:p>
            <a:pPr lvl="0">
              <a:lnSpc>
                <a:spcPct val="90000"/>
              </a:lnSpc>
            </a:pPr>
            <a:endParaRPr lang="fi-FI" sz="1900" dirty="0">
              <a:effectLst/>
            </a:endParaRPr>
          </a:p>
          <a:p>
            <a:pPr>
              <a:lnSpc>
                <a:spcPct val="90000"/>
              </a:lnSpc>
            </a:pPr>
            <a:endParaRPr lang="fi-FI" sz="1900" dirty="0"/>
          </a:p>
        </p:txBody>
      </p:sp>
      <p:pic>
        <p:nvPicPr>
          <p:cNvPr id="4" name="Kuva 3" descr="Kuva, joka sisältää kohteen henkilö, mies, sisä, ruoka">
            <a:extLst>
              <a:ext uri="{FF2B5EF4-FFF2-40B4-BE49-F238E27FC236}">
                <a16:creationId xmlns:a16="http://schemas.microsoft.com/office/drawing/2014/main" id="{783099C2-DBE7-6EAB-7CFC-A8B5BC6B78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31" r="17221"/>
          <a:stretch/>
        </p:blipFill>
        <p:spPr>
          <a:xfrm>
            <a:off x="6151880" y="1416000"/>
            <a:ext cx="5510474" cy="4535083"/>
          </a:xfrm>
          <a:prstGeom prst="rect">
            <a:avLst/>
          </a:prstGeom>
          <a:noFill/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598A290-4990-49F7-8A80-DFDB8A15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</p:spPr>
        <p:txBody>
          <a:bodyPr anchor="b">
            <a:normAutofit/>
          </a:bodyPr>
          <a:lstStyle/>
          <a:p>
            <a:r>
              <a:rPr lang="fi-FI" dirty="0"/>
              <a:t>Ennen omistajanvaihdosta, sudenkuopat</a:t>
            </a:r>
          </a:p>
        </p:txBody>
      </p:sp>
    </p:spTree>
    <p:extLst>
      <p:ext uri="{BB962C8B-B14F-4D97-AF65-F5344CB8AC3E}">
        <p14:creationId xmlns:p14="http://schemas.microsoft.com/office/powerpoint/2010/main" val="98799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3FD18E-0996-4E8E-9CF4-96ED6C926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rmAutofit/>
          </a:bodyPr>
          <a:lstStyle/>
          <a:p>
            <a:pPr lvl="0"/>
            <a:r>
              <a:rPr lang="fi-FI" sz="1800" dirty="0"/>
              <a:t>R</a:t>
            </a:r>
            <a:r>
              <a:rPr lang="fi-FI" sz="1800" dirty="0">
                <a:effectLst/>
              </a:rPr>
              <a:t>ahoittajaa yrityskaupalle ei löydy tai se on kivien takana.</a:t>
            </a:r>
          </a:p>
          <a:p>
            <a:pPr lvl="0"/>
            <a:endParaRPr lang="fi-FI" sz="1800" dirty="0">
              <a:effectLst/>
            </a:endParaRPr>
          </a:p>
          <a:p>
            <a:pPr lvl="0"/>
            <a:r>
              <a:rPr lang="fi-FI" sz="1800" dirty="0"/>
              <a:t>A</a:t>
            </a:r>
            <a:r>
              <a:rPr lang="fi-FI" sz="1800" dirty="0">
                <a:effectLst/>
              </a:rPr>
              <a:t>siantuntijan apuja ei haluta tai osata käyttää.</a:t>
            </a:r>
          </a:p>
          <a:p>
            <a:pPr lvl="0"/>
            <a:endParaRPr lang="fi-FI" sz="1800" dirty="0">
              <a:effectLst/>
            </a:endParaRPr>
          </a:p>
          <a:p>
            <a:pPr lvl="0"/>
            <a:r>
              <a:rPr lang="fi-FI" sz="1800" dirty="0"/>
              <a:t>P</a:t>
            </a:r>
            <a:r>
              <a:rPr lang="fi-FI" sz="1800" dirty="0">
                <a:effectLst/>
              </a:rPr>
              <a:t>rosessi etenee hitaasti.</a:t>
            </a:r>
          </a:p>
          <a:p>
            <a:pPr lvl="0"/>
            <a:endParaRPr lang="fi-FI" sz="1800" dirty="0">
              <a:effectLst/>
            </a:endParaRPr>
          </a:p>
          <a:p>
            <a:pPr lvl="0"/>
            <a:r>
              <a:rPr lang="fi-FI" sz="1800" dirty="0"/>
              <a:t>S</a:t>
            </a:r>
            <a:r>
              <a:rPr lang="fi-FI" sz="1800" dirty="0">
                <a:effectLst/>
              </a:rPr>
              <a:t>ovitaan ”löyhästi” tai ainoastaan suullisesti.</a:t>
            </a:r>
          </a:p>
          <a:p>
            <a:pPr marL="0" lvl="0" indent="0">
              <a:buNone/>
            </a:pPr>
            <a:endParaRPr lang="fi-FI" sz="1800" dirty="0">
              <a:effectLst/>
            </a:endParaRPr>
          </a:p>
          <a:p>
            <a:pPr lvl="0"/>
            <a:r>
              <a:rPr lang="fi-FI" sz="1800" dirty="0"/>
              <a:t>Myyjä ei ole valmis luopumaan yrityksestään, luopumisen pelko. </a:t>
            </a:r>
            <a:endParaRPr lang="fi-FI" sz="1800" dirty="0">
              <a:effectLst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0CF99CB-F9B7-1FE1-9DC6-4A077B7DE4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0" r="18372" b="-2"/>
          <a:stretch/>
        </p:blipFill>
        <p:spPr>
          <a:xfrm>
            <a:off x="6151880" y="1416000"/>
            <a:ext cx="5510474" cy="4535083"/>
          </a:xfrm>
          <a:prstGeom prst="rect">
            <a:avLst/>
          </a:prstGeom>
          <a:noFill/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598A290-4990-49F7-8A80-DFDB8A15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</p:spPr>
        <p:txBody>
          <a:bodyPr anchor="b">
            <a:normAutofit/>
          </a:bodyPr>
          <a:lstStyle/>
          <a:p>
            <a:r>
              <a:rPr lang="fi-FI" dirty="0"/>
              <a:t>Omistajanvaihdoksen aikana, sudenkuopat</a:t>
            </a:r>
          </a:p>
        </p:txBody>
      </p:sp>
    </p:spTree>
    <p:extLst>
      <p:ext uri="{BB962C8B-B14F-4D97-AF65-F5344CB8AC3E}">
        <p14:creationId xmlns:p14="http://schemas.microsoft.com/office/powerpoint/2010/main" val="979348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3FD18E-0996-4E8E-9CF4-96ED6C926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rmAutofit lnSpcReduction="10000"/>
          </a:bodyPr>
          <a:lstStyle/>
          <a:p>
            <a:pPr lvl="0">
              <a:lnSpc>
                <a:spcPct val="90000"/>
              </a:lnSpc>
            </a:pPr>
            <a:r>
              <a:rPr lang="fi-FI" sz="1800" dirty="0"/>
              <a:t>V</a:t>
            </a:r>
            <a:r>
              <a:rPr lang="fi-FI" sz="1800" dirty="0">
                <a:effectLst/>
              </a:rPr>
              <a:t>astuunvaihtumisen epäselvyys erityisesti saattaen vaihdettava –tapauksissa.</a:t>
            </a:r>
          </a:p>
          <a:p>
            <a:pPr>
              <a:lnSpc>
                <a:spcPct val="90000"/>
              </a:lnSpc>
            </a:pPr>
            <a:endParaRPr lang="fi-FI" sz="1800" dirty="0">
              <a:effectLst/>
            </a:endParaRPr>
          </a:p>
          <a:p>
            <a:pPr lvl="0">
              <a:lnSpc>
                <a:spcPct val="90000"/>
              </a:lnSpc>
            </a:pPr>
            <a:r>
              <a:rPr lang="fi-FI" sz="1800" dirty="0"/>
              <a:t>O</a:t>
            </a:r>
            <a:r>
              <a:rPr lang="fi-FI" sz="1800" dirty="0">
                <a:effectLst/>
              </a:rPr>
              <a:t>saamisen siirtäminen (tuotteet, palvelut, prosessit, asiakkuudet, alihankkijat).</a:t>
            </a:r>
          </a:p>
          <a:p>
            <a:pPr>
              <a:lnSpc>
                <a:spcPct val="90000"/>
              </a:lnSpc>
            </a:pPr>
            <a:endParaRPr lang="fi-FI" sz="1800" dirty="0">
              <a:effectLst/>
            </a:endParaRPr>
          </a:p>
          <a:p>
            <a:pPr lvl="0">
              <a:lnSpc>
                <a:spcPct val="90000"/>
              </a:lnSpc>
            </a:pPr>
            <a:r>
              <a:rPr lang="fi-FI" sz="1800" dirty="0">
                <a:effectLst/>
              </a:rPr>
              <a:t>Työntekijöiden (työnilon) säilyttäminen.</a:t>
            </a:r>
          </a:p>
          <a:p>
            <a:pPr>
              <a:lnSpc>
                <a:spcPct val="90000"/>
              </a:lnSpc>
            </a:pPr>
            <a:endParaRPr lang="fi-FI" sz="1800" dirty="0">
              <a:effectLst/>
            </a:endParaRPr>
          </a:p>
          <a:p>
            <a:pPr lvl="0">
              <a:lnSpc>
                <a:spcPct val="90000"/>
              </a:lnSpc>
            </a:pPr>
            <a:r>
              <a:rPr lang="fi-FI" sz="1800" dirty="0"/>
              <a:t>A</a:t>
            </a:r>
            <a:r>
              <a:rPr lang="fi-FI" sz="1800" dirty="0">
                <a:effectLst/>
              </a:rPr>
              <a:t>siakkaiden säilyttäminen ja uusien hankkiminen.</a:t>
            </a:r>
          </a:p>
          <a:p>
            <a:pPr>
              <a:lnSpc>
                <a:spcPct val="90000"/>
              </a:lnSpc>
            </a:pPr>
            <a:endParaRPr lang="fi-FI" sz="1800" dirty="0">
              <a:effectLst/>
            </a:endParaRPr>
          </a:p>
          <a:p>
            <a:pPr lvl="0">
              <a:lnSpc>
                <a:spcPct val="90000"/>
              </a:lnSpc>
            </a:pPr>
            <a:r>
              <a:rPr lang="fi-FI" sz="1800" dirty="0"/>
              <a:t>Y</a:t>
            </a:r>
            <a:r>
              <a:rPr lang="fi-FI" sz="1800" dirty="0">
                <a:effectLst/>
              </a:rPr>
              <a:t>rityksen edelleen kehittäminen (asiakastarpeiden dynamiikan tunnistaminen).</a:t>
            </a:r>
          </a:p>
          <a:p>
            <a:pPr>
              <a:lnSpc>
                <a:spcPct val="90000"/>
              </a:lnSpc>
            </a:pPr>
            <a:endParaRPr lang="fi-FI" sz="1800" dirty="0">
              <a:effectLst/>
            </a:endParaRPr>
          </a:p>
          <a:p>
            <a:pPr lvl="0">
              <a:lnSpc>
                <a:spcPct val="90000"/>
              </a:lnSpc>
            </a:pPr>
            <a:r>
              <a:rPr lang="fi-FI" sz="1800" dirty="0"/>
              <a:t>M</a:t>
            </a:r>
            <a:r>
              <a:rPr lang="fi-FI" sz="1800" dirty="0">
                <a:effectLst/>
              </a:rPr>
              <a:t>yyjän/luopujan oman elämän uusille raiteille asettuminen.</a:t>
            </a:r>
          </a:p>
          <a:p>
            <a:pPr>
              <a:lnSpc>
                <a:spcPct val="90000"/>
              </a:lnSpc>
            </a:pPr>
            <a:endParaRPr lang="fi-FI" sz="1800" dirty="0">
              <a:effectLst/>
            </a:endParaRPr>
          </a:p>
          <a:p>
            <a:pPr>
              <a:lnSpc>
                <a:spcPct val="90000"/>
              </a:lnSpc>
            </a:pPr>
            <a:r>
              <a:rPr lang="fi-FI" sz="1800" dirty="0"/>
              <a:t>Myyjän valmius luopumiseen</a:t>
            </a:r>
            <a:r>
              <a:rPr lang="fi-FI" sz="1800" dirty="0">
                <a:solidFill>
                  <a:srgbClr val="FF0000"/>
                </a:solidFill>
              </a:rPr>
              <a:t> –tunteet! </a:t>
            </a:r>
            <a:endParaRPr lang="fi-FI" sz="1800" dirty="0">
              <a:solidFill>
                <a:srgbClr val="FF0000"/>
              </a:solidFill>
              <a:effectLst/>
            </a:endParaRPr>
          </a:p>
          <a:p>
            <a:pPr>
              <a:lnSpc>
                <a:spcPct val="90000"/>
              </a:lnSpc>
            </a:pPr>
            <a:endParaRPr lang="fi-FI" sz="2200" dirty="0"/>
          </a:p>
        </p:txBody>
      </p:sp>
      <p:pic>
        <p:nvPicPr>
          <p:cNvPr id="4" name="Kuva 3" descr="Kuva, joka sisältää kohteen teksti, henkilö, sisä, puku&#10;&#10;Kuvaus luotu automaattisesti">
            <a:extLst>
              <a:ext uri="{FF2B5EF4-FFF2-40B4-BE49-F238E27FC236}">
                <a16:creationId xmlns:a16="http://schemas.microsoft.com/office/drawing/2014/main" id="{43771FC8-F20D-9234-5674-41C68AA37C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61" r="22173" b="1"/>
          <a:stretch/>
        </p:blipFill>
        <p:spPr>
          <a:xfrm>
            <a:off x="6151880" y="1416000"/>
            <a:ext cx="5510474" cy="4535083"/>
          </a:xfrm>
          <a:prstGeom prst="rect">
            <a:avLst/>
          </a:prstGeom>
          <a:noFill/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598A290-4990-49F7-8A80-DFDB8A15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</p:spPr>
        <p:txBody>
          <a:bodyPr anchor="b">
            <a:normAutofit/>
          </a:bodyPr>
          <a:lstStyle/>
          <a:p>
            <a:r>
              <a:rPr lang="fi-FI" dirty="0"/>
              <a:t>Omistajanvaihdoksen jälkeen, sudenkuopat</a:t>
            </a:r>
          </a:p>
        </p:txBody>
      </p:sp>
    </p:spTree>
    <p:extLst>
      <p:ext uri="{BB962C8B-B14F-4D97-AF65-F5344CB8AC3E}">
        <p14:creationId xmlns:p14="http://schemas.microsoft.com/office/powerpoint/2010/main" val="3923217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BBB85BB7-A3C8-48FC-656B-B44E48A9B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0"/>
            <a:ext cx="10434528" cy="764704"/>
          </a:xfrm>
        </p:spPr>
        <p:txBody>
          <a:bodyPr/>
          <a:lstStyle/>
          <a:p>
            <a:r>
              <a:rPr lang="fi-FI" dirty="0"/>
              <a:t>Kuka auttaa yksinyrittäjää omistajanvaihdoksessa?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7A67622-3184-5E68-2CB3-1A6A09EF0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21" y="1252356"/>
            <a:ext cx="6173559" cy="5904656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1417320B-CBC8-3AE7-3596-7319E4006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911" y="4398230"/>
            <a:ext cx="6471781" cy="2030261"/>
          </a:xfrm>
          <a:prstGeom prst="rect">
            <a:avLst/>
          </a:prstGeom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0FE81B3A-395F-5E44-B823-440FA081ECD0}"/>
              </a:ext>
            </a:extLst>
          </p:cNvPr>
          <p:cNvSpPr txBox="1"/>
          <p:nvPr/>
        </p:nvSpPr>
        <p:spPr>
          <a:xfrm>
            <a:off x="6528048" y="221213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dirty="0">
                <a:hlinkClick r:id="rId4"/>
              </a:rPr>
              <a:t>Omistajanvaihdoshanke - Yrittajat.fi</a:t>
            </a:r>
            <a:r>
              <a:rPr lang="fi-FI" dirty="0"/>
              <a:t> , Pirkanmaa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C4E95DB1-4C8E-F0BD-63B2-BFD576CF7DD4}"/>
              </a:ext>
            </a:extLst>
          </p:cNvPr>
          <p:cNvSpPr txBox="1"/>
          <p:nvPr/>
        </p:nvSpPr>
        <p:spPr>
          <a:xfrm>
            <a:off x="6456040" y="134434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5"/>
              </a:rPr>
              <a:t>Tulosjärjestelyt: Yrityskaupat ja rahoitusjärjestelyt (tulosjarjestelyt.fi)</a:t>
            </a:r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6A4149F2-A5FF-1FCE-F9B2-0C6CD269E5A6}"/>
              </a:ext>
            </a:extLst>
          </p:cNvPr>
          <p:cNvSpPr txBox="1"/>
          <p:nvPr/>
        </p:nvSpPr>
        <p:spPr>
          <a:xfrm>
            <a:off x="6456040" y="3023378"/>
            <a:ext cx="63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6"/>
              </a:rPr>
              <a:t>KOKENUT OMISTAJANVAIHDOSASIANTUNTIJA JA YRITYSVALMENTAJA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41777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D74804BA-CBA7-C160-6723-DA87A7B7C2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rmAutofit fontScale="92500" lnSpcReduction="20000"/>
          </a:bodyPr>
          <a:lstStyle/>
          <a:p>
            <a:r>
              <a:rPr lang="fi-FI" dirty="0">
                <a:hlinkClick r:id="rId2"/>
              </a:rPr>
              <a:t>www.yrityskaupat.net</a:t>
            </a:r>
            <a:endParaRPr lang="fi-FI" dirty="0"/>
          </a:p>
          <a:p>
            <a:r>
              <a:rPr lang="fi-FI" dirty="0">
                <a:hlinkClick r:id="rId3"/>
              </a:rPr>
              <a:t>www.yritysovi.fi</a:t>
            </a:r>
            <a:endParaRPr lang="fi-FI" dirty="0"/>
          </a:p>
          <a:p>
            <a:r>
              <a:rPr lang="fi-FI" dirty="0">
                <a:hlinkClick r:id="rId4"/>
              </a:rPr>
              <a:t>www.yritysporssi.fi</a:t>
            </a:r>
            <a:endParaRPr lang="fi-FI" dirty="0"/>
          </a:p>
          <a:p>
            <a:r>
              <a:rPr lang="fi-FI" dirty="0">
                <a:hlinkClick r:id="rId5"/>
              </a:rPr>
              <a:t>www.firmakauppa.fi</a:t>
            </a:r>
            <a:endParaRPr lang="fi-FI" dirty="0"/>
          </a:p>
          <a:p>
            <a:r>
              <a:rPr lang="fi-FI" dirty="0"/>
              <a:t>Asianajotoimistot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Matalan kynnyksen neuvontapalvelut</a:t>
            </a:r>
          </a:p>
          <a:p>
            <a:pPr lvl="1"/>
            <a:r>
              <a:rPr lang="fi-FI" dirty="0"/>
              <a:t>Suomen Yrittäjät</a:t>
            </a:r>
          </a:p>
          <a:p>
            <a:pPr lvl="1"/>
            <a:r>
              <a:rPr lang="fi-FI" dirty="0"/>
              <a:t>Kehitysyhtiöt</a:t>
            </a:r>
          </a:p>
          <a:p>
            <a:pPr lvl="1"/>
            <a:r>
              <a:rPr lang="fi-FI" dirty="0"/>
              <a:t>ELY-keskukset &amp; </a:t>
            </a:r>
            <a:r>
              <a:rPr lang="fi-FI" dirty="0" err="1"/>
              <a:t>Te-toimistot</a:t>
            </a:r>
            <a:endParaRPr lang="fi-FI" dirty="0"/>
          </a:p>
          <a:p>
            <a:pPr lvl="1"/>
            <a:r>
              <a:rPr lang="fi-FI" dirty="0">
                <a:hlinkClick r:id="rId6"/>
              </a:rPr>
              <a:t>Osakkeiden myynti - vero.fi</a:t>
            </a:r>
            <a:endParaRPr lang="fi-FI" dirty="0"/>
          </a:p>
          <a:p>
            <a:pPr lvl="1"/>
            <a:r>
              <a:rPr lang="fi-FI" dirty="0"/>
              <a:t>Ovinfo.fi </a:t>
            </a:r>
          </a:p>
          <a:p>
            <a:pPr lvl="1"/>
            <a:r>
              <a:rPr lang="fi-FI"/>
              <a:t>Ov-foorumi.fi </a:t>
            </a:r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pic>
        <p:nvPicPr>
          <p:cNvPr id="6" name="Sisällön paikkamerkki 5" descr="Kuva, joka sisältää kohteen teksti, kannettava, työskenteleminen, tietokone&#10;&#10;Kuvaus luotu automaattisesti">
            <a:extLst>
              <a:ext uri="{FF2B5EF4-FFF2-40B4-BE49-F238E27FC236}">
                <a16:creationId xmlns:a16="http://schemas.microsoft.com/office/drawing/2014/main" id="{38B34C90-7EE4-A352-16FF-6A7AA73A13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r="15844" b="-2"/>
          <a:stretch/>
        </p:blipFill>
        <p:spPr>
          <a:xfrm>
            <a:off x="6151880" y="1416000"/>
            <a:ext cx="5510474" cy="4535083"/>
          </a:xfrm>
          <a:noFill/>
        </p:spPr>
      </p:pic>
      <p:sp>
        <p:nvSpPr>
          <p:cNvPr id="4" name="Otsikko 3">
            <a:extLst>
              <a:ext uri="{FF2B5EF4-FFF2-40B4-BE49-F238E27FC236}">
                <a16:creationId xmlns:a16="http://schemas.microsoft.com/office/drawing/2014/main" id="{5B4668DC-F78C-C719-6B73-ABF03501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</p:spPr>
        <p:txBody>
          <a:bodyPr anchor="b">
            <a:normAutofit/>
          </a:bodyPr>
          <a:lstStyle/>
          <a:p>
            <a:r>
              <a:rPr lang="fi-FI" dirty="0"/>
              <a:t>Mistä löytyy apuja?</a:t>
            </a:r>
          </a:p>
        </p:txBody>
      </p:sp>
    </p:spTree>
    <p:extLst>
      <p:ext uri="{BB962C8B-B14F-4D97-AF65-F5344CB8AC3E}">
        <p14:creationId xmlns:p14="http://schemas.microsoft.com/office/powerpoint/2010/main" val="691738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3FD18E-0996-4E8E-9CF4-96ED6C926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16000"/>
            <a:ext cx="5510474" cy="4535083"/>
          </a:xfrm>
        </p:spPr>
        <p:txBody>
          <a:bodyPr/>
          <a:lstStyle/>
          <a:p>
            <a:r>
              <a:rPr lang="fi-FI" dirty="0"/>
              <a:t>Rahoittajat</a:t>
            </a:r>
          </a:p>
          <a:p>
            <a:pPr lvl="1"/>
            <a:r>
              <a:rPr lang="fi-FI" dirty="0"/>
              <a:t>Pankit, Finnvera, Yksityiset ja julkiset sijoittajat, </a:t>
            </a:r>
          </a:p>
          <a:p>
            <a:pPr marL="365991" lvl="1" indent="0">
              <a:buNone/>
            </a:pPr>
            <a:endParaRPr lang="fi-FI" dirty="0"/>
          </a:p>
          <a:p>
            <a:r>
              <a:rPr lang="fi-FI" dirty="0"/>
              <a:t>Markkinaehtoiset toimijat</a:t>
            </a:r>
          </a:p>
          <a:p>
            <a:pPr lvl="1"/>
            <a:r>
              <a:rPr lang="fi-FI" dirty="0"/>
              <a:t>Yritysvälittäjät, kauppa-alustat Konsulttitoimistot, Verotusasiantuntijat, Asianajotoimistot, muut yksityisen sektorin edustajat</a:t>
            </a:r>
          </a:p>
          <a:p>
            <a:pPr marL="365991" lvl="1" indent="0">
              <a:buNone/>
            </a:pPr>
            <a:endParaRPr lang="fi-FI" dirty="0"/>
          </a:p>
          <a:p>
            <a:r>
              <a:rPr lang="fi-FI" dirty="0"/>
              <a:t>Oppilaitokset, kolmas sektori, julkinen sektori, kunnat, kehitysyhtiöt</a:t>
            </a:r>
          </a:p>
          <a:p>
            <a:pPr lvl="1"/>
            <a:endParaRPr lang="fi-FI" dirty="0"/>
          </a:p>
          <a:p>
            <a:pPr lvl="1"/>
            <a:endParaRPr lang="fi-FI" dirty="0"/>
          </a:p>
          <a:p>
            <a:pPr marL="365991" lvl="1" indent="0">
              <a:buNone/>
            </a:pP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598A290-4990-49F7-8A80-DFDB8A15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559" y="191783"/>
            <a:ext cx="9138790" cy="692696"/>
          </a:xfrm>
        </p:spPr>
        <p:txBody>
          <a:bodyPr/>
          <a:lstStyle/>
          <a:p>
            <a:r>
              <a:rPr lang="fi-FI" dirty="0"/>
              <a:t>Jokainen verkoston jäsen on tärkeä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AF5E0AD-B7F1-94FB-6568-B2F37D2BC1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0" r="18372" b="-2"/>
          <a:stretch/>
        </p:blipFill>
        <p:spPr>
          <a:xfrm>
            <a:off x="6151880" y="1400787"/>
            <a:ext cx="5510474" cy="45350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7198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2373561"/>
      </p:ext>
    </p:extLst>
  </p:cSld>
  <p:clrMapOvr>
    <a:masterClrMapping/>
  </p:clrMapOvr>
</p:sld>
</file>

<file path=ppt/theme/theme1.xml><?xml version="1.0" encoding="utf-8"?>
<a:theme xmlns:a="http://schemas.openxmlformats.org/drawingml/2006/main" name="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19A87F38-8497-41DC-800A-1A85418D52D6}" vid="{1248F3D7-C595-46AE-9C95-15DAF02788B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SY_PowerPoint</Template>
  <TotalTime>1262</TotalTime>
  <Words>771</Words>
  <Application>Microsoft Office PowerPoint</Application>
  <PresentationFormat>Laajakuva</PresentationFormat>
  <Paragraphs>179</Paragraphs>
  <Slides>16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21" baseType="lpstr">
      <vt:lpstr>Aptos</vt:lpstr>
      <vt:lpstr>Arial</vt:lpstr>
      <vt:lpstr>Calibri</vt:lpstr>
      <vt:lpstr>Courier New</vt:lpstr>
      <vt:lpstr>Suomen Yrittajat</vt:lpstr>
      <vt:lpstr>Yritystoiminnan jatkuvuuden turvaaminen ja jatkajan löytäminen </vt:lpstr>
      <vt:lpstr>Joka kolmas yrittäjä pohtii omistajanvaihdosta</vt:lpstr>
      <vt:lpstr>Lähes 70 % yli 60 –vuotiaista yrittäjistä aikoo luopua yrityksestään tulevan kolmen vuoden aikana</vt:lpstr>
      <vt:lpstr> Myynti- ja sukupolvenvaihdosaikomukset kasvaneet – lopettamisaikomukset vähentyneet vuoteen 2021 verrattuna</vt:lpstr>
      <vt:lpstr>Aikomukset ja toteuma eivät kohtaa, määrät laskussa</vt:lpstr>
      <vt:lpstr>Osakekauppoja koko maassa n.3000 vuodessa, Pohjois-Savossa 74</vt:lpstr>
      <vt:lpstr>Sukupolvenvaihdoksia koko maassa n.500 vuodessa, Pohjois-Savossa 22</vt:lpstr>
      <vt:lpstr>Yritysostot johtavat kasvuun, Ov-baro 2024</vt:lpstr>
      <vt:lpstr>Prosessi on pitkäkestoinen ja vaativa</vt:lpstr>
      <vt:lpstr>Ennen omistajanvaihdosta, sudenkuopat</vt:lpstr>
      <vt:lpstr>Omistajanvaihdoksen aikana, sudenkuopat</vt:lpstr>
      <vt:lpstr>Omistajanvaihdoksen jälkeen, sudenkuopat</vt:lpstr>
      <vt:lpstr>Kuka auttaa yksinyrittäjää omistajanvaihdoksessa?</vt:lpstr>
      <vt:lpstr>Mistä löytyy apuja?</vt:lpstr>
      <vt:lpstr>Jokainen verkoston jäsen on tärkeä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Anneli Komi</dc:creator>
  <cp:lastModifiedBy>Anneli Komi</cp:lastModifiedBy>
  <cp:revision>1</cp:revision>
  <dcterms:created xsi:type="dcterms:W3CDTF">2024-11-12T12:37:53Z</dcterms:created>
  <dcterms:modified xsi:type="dcterms:W3CDTF">2025-01-27T10:53:00Z</dcterms:modified>
</cp:coreProperties>
</file>