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1_EE4A1988.xml" ContentType="application/vnd.ms-powerpoint.comments+xml"/>
  <Override PartName="/ppt/comments/modernComment_103_45B115EE.xml" ContentType="application/vnd.ms-powerpoint.comments+xml"/>
  <Override PartName="/ppt/comments/modernComment_113_ABB3F74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9" r:id="rId7"/>
    <p:sldId id="282" r:id="rId8"/>
    <p:sldId id="263" r:id="rId9"/>
    <p:sldId id="264" r:id="rId10"/>
    <p:sldId id="281" r:id="rId11"/>
    <p:sldId id="273" r:id="rId12"/>
    <p:sldId id="284" r:id="rId13"/>
    <p:sldId id="275" r:id="rId14"/>
    <p:sldId id="283" r:id="rId15"/>
    <p:sldId id="270" r:id="rId16"/>
    <p:sldId id="272" r:id="rId17"/>
    <p:sldId id="278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DAB9D114-EEC6-483D-8A06-9E354BEA4D34}">
          <p14:sldIdLst>
            <p14:sldId id="256"/>
            <p14:sldId id="257"/>
            <p14:sldId id="259"/>
            <p14:sldId id="282"/>
            <p14:sldId id="263"/>
            <p14:sldId id="264"/>
            <p14:sldId id="281"/>
            <p14:sldId id="273"/>
            <p14:sldId id="284"/>
            <p14:sldId id="275"/>
            <p14:sldId id="283"/>
            <p14:sldId id="270"/>
            <p14:sldId id="272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B3F914-DFE0-D8D1-A78B-A085A7023DCF}" name="Turun Yrittäjät" initials="TY" userId="S::turun@yrittajat.fi::8b2a41e0-6e61-48b0-a730-808b52ff42cb" providerId="AD"/>
  <p188:author id="{36742CCA-3CD5-D59A-A8CE-40035A8BB482}" name="Turun Yrittäjät ry - Karoliine Sirvidas" initials="TS" userId="S::karoliine.sirvidas@yrittajat.fi::c64a0500-cc85-4bc8-9d37-f958b32cfa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E6B9E-6E65-AF43-0B77-E4A4C9F9B80F}" v="357" dt="2025-10-23T09:28:50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51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modernComment_101_EE4A198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996DF2-6A24-4D32-95B1-C9856FE6288F}" authorId="{36742CCA-3CD5-D59A-A8CE-40035A8BB482}" status="resolved" created="2024-11-05T08:32:53.214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97833608" sldId="257"/>
      <ac:spMk id="3" creationId="{4E06CFAB-224E-27CB-5B0A-8E99AE0A6F29}"/>
    </ac:deMkLst>
    <p188:txBody>
      <a:bodyPr/>
      <a:lstStyle/>
      <a:p>
        <a:r>
          <a:rPr lang="fi-FI"/>
          <a:t>Korjasin tähän nyt sit, et toimintasuunnitelma 2025</a:t>
        </a:r>
      </a:p>
    </p188:txBody>
  </p188:cm>
</p188:cmLst>
</file>

<file path=ppt/comments/modernComment_103_45B115E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439CF05-0BA5-4F9E-A1BF-74445C6A6EC3}" authorId="{5FB3F914-DFE0-D8D1-A78B-A085A7023DCF}" status="resolved" created="2024-11-04T19:16:30.569" complete="100000">
    <pc:sldMkLst xmlns:pc="http://schemas.microsoft.com/office/powerpoint/2013/main/command">
      <pc:docMk/>
      <pc:sldMk cId="1169233390" sldId="259"/>
    </pc:sldMkLst>
    <p188:txBody>
      <a:bodyPr/>
      <a:lstStyle/>
      <a:p>
        <a:r>
          <a:rPr lang="en-US"/>
          <a:t>laittaisin tähän sen päivitetyn</a:t>
        </a:r>
      </a:p>
    </p188:txBody>
  </p188:cm>
</p188:cmLst>
</file>

<file path=ppt/comments/modernComment_113_ABB3F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56E4A6-4FD6-4A83-8D34-16DA0F901B80}" authorId="{36742CCA-3CD5-D59A-A8CE-40035A8BB482}" status="resolved" created="2024-11-05T09:52:26.546" complete="100000">
    <pc:sldMkLst xmlns:pc="http://schemas.microsoft.com/office/powerpoint/2013/main/command">
      <pc:docMk/>
      <pc:sldMk cId="180043636" sldId="275"/>
    </pc:sldMkLst>
    <p188:txBody>
      <a:bodyPr/>
      <a:lstStyle/>
      <a:p>
        <a:r>
          <a:rPr lang="fi-FI"/>
          <a:t>Tuleeko jotain vielä edunvalvonnasta?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0167A-064C-4CD1-A62C-1AE8067DC634}" type="datetimeFigureOut">
              <a:t>16.1.2026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C74C4-1DDF-4305-9CD7-D7291058733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873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16.1.2026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1_EE4A1988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3_45B115EE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18/10/relationships/comments" Target="../comments/modernComment_113_ABB3F7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755D453-2987-0E56-70C8-E44DA4F39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292" y="4435052"/>
            <a:ext cx="9559159" cy="1364019"/>
          </a:xfrm>
        </p:spPr>
        <p:txBody>
          <a:bodyPr anchor="t">
            <a:normAutofit/>
          </a:bodyPr>
          <a:lstStyle/>
          <a:p>
            <a:pPr algn="l"/>
            <a:r>
              <a:rPr lang="fi-FI" b="1">
                <a:solidFill>
                  <a:srgbClr val="FFFFFF"/>
                </a:solidFill>
                <a:effectLst>
                  <a:outerShdw blurRad="50800" dist="50800" dir="7620000" algn="ctr" rotWithShape="0">
                    <a:srgbClr val="000000">
                      <a:alpha val="43137"/>
                    </a:srgbClr>
                  </a:outerShdw>
                </a:effectLst>
                <a:latin typeface="Posterama"/>
                <a:cs typeface="Posterama"/>
              </a:rPr>
              <a:t>Toimintasuunnitelma</a:t>
            </a:r>
            <a:endParaRPr lang="fi-FI" b="1">
              <a:solidFill>
                <a:srgbClr val="FFFFFF"/>
              </a:solidFill>
              <a:effectLst>
                <a:outerShdw blurRad="50800" dist="50800" dir="7620000" algn="ctr" rotWithShape="0">
                  <a:srgbClr val="000000">
                    <a:alpha val="43137"/>
                  </a:srgbClr>
                </a:outerShdw>
              </a:effectLst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388137FD-67F0-D1EE-860B-4F62A3F43234}"/>
              </a:ext>
            </a:extLst>
          </p:cNvPr>
          <p:cNvSpPr txBox="1"/>
          <p:nvPr/>
        </p:nvSpPr>
        <p:spPr>
          <a:xfrm>
            <a:off x="838200" y="3788721"/>
            <a:ext cx="3709801" cy="646331"/>
          </a:xfrm>
          <a:prstGeom prst="rect">
            <a:avLst/>
          </a:prstGeom>
          <a:noFill/>
          <a:effectLst>
            <a:outerShdw blurRad="50800" dist="50800" dir="7320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pPr rtl="0"/>
            <a:r>
              <a:rPr lang="fi-FI" sz="3600" b="0" spc="0">
                <a:solidFill>
                  <a:schemeClr val="bg1"/>
                </a:solidFill>
                <a:effectLst/>
                <a:latin typeface="Avenir Next LT Pro" panose="020B0504020202020204" pitchFamily="34" charset="77"/>
              </a:rPr>
              <a:t>Turun Yrittäjät Ry</a:t>
            </a:r>
            <a:endParaRPr lang="fi-FI" sz="3600" b="0" spc="0">
              <a:solidFill>
                <a:schemeClr val="bg1"/>
              </a:solidFill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56DE01D-112B-E1F3-675B-C27F96D1024D}"/>
              </a:ext>
            </a:extLst>
          </p:cNvPr>
          <p:cNvSpPr txBox="1"/>
          <p:nvPr/>
        </p:nvSpPr>
        <p:spPr>
          <a:xfrm>
            <a:off x="865140" y="5285910"/>
            <a:ext cx="1550801" cy="523220"/>
          </a:xfrm>
          <a:prstGeom prst="rect">
            <a:avLst/>
          </a:prstGeom>
          <a:noFill/>
          <a:effectLst>
            <a:outerShdw blurRad="50800" dist="50800" dir="8280000" algn="ctr" rotWithShape="0">
              <a:srgbClr val="000000">
                <a:alpha val="43137"/>
              </a:srgbClr>
            </a:outerShdw>
          </a:effectLst>
        </p:spPr>
        <p:txBody>
          <a:bodyPr wrap="square" lIns="91440" tIns="45720" rIns="91440" bIns="45720" anchor="t">
            <a:spAutoFit/>
          </a:bodyPr>
          <a:lstStyle/>
          <a:p>
            <a:pPr rtl="0"/>
            <a:r>
              <a:rPr lang="fi-FI" sz="2800" b="1" dirty="0">
                <a:solidFill>
                  <a:schemeClr val="bg1"/>
                </a:solidFill>
                <a:latin typeface="Avenir Next LT Pro"/>
              </a:rPr>
              <a:t>2026</a:t>
            </a:r>
            <a:endParaRPr lang="fi-FI" sz="2800" b="1" spc="0" dirty="0">
              <a:solidFill>
                <a:schemeClr val="bg1"/>
              </a:solidFill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B5A8D19-D40A-20F3-707C-51F127E6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6303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06CFAB-224E-27CB-5B0A-8E99AE0A6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7917"/>
            <a:ext cx="5001491" cy="4088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rgbClr val="000000"/>
                </a:solidFill>
                <a:latin typeface="Arial Nova Light"/>
              </a:rPr>
              <a:t>Organisaatiot, joissa vaikutamme</a:t>
            </a:r>
            <a:endParaRPr lang="fi-FI" sz="2400" dirty="0">
              <a:latin typeface="Arial Nova Light" panose="020F0502020204030204" pitchFamily="34" charset="0"/>
            </a:endParaRPr>
          </a:p>
          <a:p>
            <a:pPr marL="0" indent="0">
              <a:buNone/>
            </a:pPr>
            <a:r>
              <a:rPr lang="fi-FI" sz="2400" dirty="0">
                <a:solidFill>
                  <a:srgbClr val="000000"/>
                </a:solidFill>
                <a:latin typeface="Arial Nova Light"/>
              </a:rPr>
              <a:t>IHT ja kansainväliset yrittäjät</a:t>
            </a:r>
            <a:endParaRPr lang="fi-FI" sz="2400" dirty="0">
              <a:latin typeface="Arial Nova Light" panose="020F0502020204030204" pitchFamily="34" charset="0"/>
            </a:endParaRPr>
          </a:p>
          <a:p>
            <a:pPr marL="0" indent="0">
              <a:buNone/>
            </a:pPr>
            <a:r>
              <a:rPr lang="fi-FI" sz="2400" dirty="0">
                <a:latin typeface="Arial Nova Light"/>
              </a:rPr>
              <a:t>Turun Yrittäjät ja nuoret</a:t>
            </a:r>
          </a:p>
          <a:p>
            <a:pPr marL="0" indent="0">
              <a:buNone/>
            </a:pPr>
            <a:endParaRPr lang="fi-FI" sz="2400">
              <a:solidFill>
                <a:srgbClr val="000000"/>
              </a:solidFill>
              <a:latin typeface="Arial Nova Light"/>
            </a:endParaRPr>
          </a:p>
          <a:p>
            <a:pPr>
              <a:buAutoNum type="arabicPeriod"/>
            </a:pPr>
            <a:endParaRPr lang="fi-FI">
              <a:solidFill>
                <a:srgbClr val="000000"/>
              </a:solidFill>
              <a:latin typeface="Aptos" panose="020B0004020202020204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7C4519F-817D-C3DE-C1C1-A23F6ACC5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055" y="3169516"/>
            <a:ext cx="4322617" cy="28550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dirty="0">
                <a:latin typeface="Avenir Next LT Pro"/>
              </a:rPr>
              <a:t>Jäsenedut ja palvelut</a:t>
            </a:r>
            <a:endParaRPr lang="fi-FI" dirty="0"/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Edunvalvonta</a:t>
            </a:r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Viestintä</a:t>
            </a:r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Huomionosoitukset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AC34A7A4-AC98-C8CD-F307-8558E6F9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4500"/>
            <a:ext cx="6826828" cy="923348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00B0F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Sisällysluettelo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E3C30EB-69B5-DA9F-60EF-83045BB7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39978336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B5B1885C-5EEB-A6F2-A4E8-1E0D1FA5A29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/>
          </a:p>
        </p:txBody>
      </p:sp>
      <p:pic>
        <p:nvPicPr>
          <p:cNvPr id="3" name="Kuva 2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AF548CE1-E55A-1E9B-CD71-21D357747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54" t="501" r="16431" b="82471"/>
          <a:stretch/>
        </p:blipFill>
        <p:spPr>
          <a:xfrm>
            <a:off x="1900794" y="3426983"/>
            <a:ext cx="8372170" cy="1145223"/>
          </a:xfrm>
          <a:prstGeom prst="rect">
            <a:avLst/>
          </a:prstGeom>
          <a:ln>
            <a:noFill/>
          </a:ln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C64E35A3-0044-9944-6FC4-DF168A78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pic>
        <p:nvPicPr>
          <p:cNvPr id="2" name="Kuva 1" descr="Kuva, joka sisältää kohteen musta, pimeys&#10;&#10;Kuvaus luotu automaattisesti">
            <a:extLst>
              <a:ext uri="{FF2B5EF4-FFF2-40B4-BE49-F238E27FC236}">
                <a16:creationId xmlns:a16="http://schemas.microsoft.com/office/drawing/2014/main" id="{88AEAFAF-E3A2-AD5C-DA82-A21E814FC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629" y="820866"/>
            <a:ext cx="6096000" cy="216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333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B5B1885C-5EEB-A6F2-A4E8-1E0D1FA5A29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/>
          </a:p>
        </p:txBody>
      </p:sp>
      <p:pic>
        <p:nvPicPr>
          <p:cNvPr id="3" name="Kuva 2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AF548CE1-E55A-1E9B-CD71-21D357747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7" r="1266" b="-206"/>
          <a:stretch/>
        </p:blipFill>
        <p:spPr>
          <a:xfrm>
            <a:off x="-1557" y="-2017"/>
            <a:ext cx="12218890" cy="6739182"/>
          </a:xfrm>
          <a:prstGeom prst="rect">
            <a:avLst/>
          </a:prstGeom>
          <a:ln>
            <a:noFill/>
          </a:ln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C64E35A3-0044-9944-6FC4-DF168A78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148605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B8E07BA2-25D7-A711-1666-CA464C7163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49" t="72454" r="24723" b="-271"/>
          <a:stretch/>
        </p:blipFill>
        <p:spPr>
          <a:xfrm>
            <a:off x="569632" y="3382160"/>
            <a:ext cx="10967840" cy="3338727"/>
          </a:xfrm>
          <a:prstGeom prst="rect">
            <a:avLst/>
          </a:prstGeom>
          <a:ln>
            <a:noFill/>
          </a:ln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D3BDF2BE-D343-4D2A-4C8A-BF0042E6B0D4}"/>
              </a:ext>
            </a:extLst>
          </p:cNvPr>
          <p:cNvSpPr txBox="1">
            <a:spLocks/>
          </p:cNvSpPr>
          <p:nvPr/>
        </p:nvSpPr>
        <p:spPr>
          <a:xfrm>
            <a:off x="692524" y="860617"/>
            <a:ext cx="8505660" cy="846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>
                <a:latin typeface="Posterama"/>
                <a:cs typeface="Posterama"/>
              </a:rPr>
              <a:t>Organisaatiot, joissa vaikutamme:</a:t>
            </a:r>
            <a:endParaRPr lang="fi-FI"/>
          </a:p>
        </p:txBody>
      </p:sp>
      <p:sp>
        <p:nvSpPr>
          <p:cNvPr id="19" name="Sisällön paikkamerkki 3">
            <a:extLst>
              <a:ext uri="{FF2B5EF4-FFF2-40B4-BE49-F238E27FC236}">
                <a16:creationId xmlns:a16="http://schemas.microsoft.com/office/drawing/2014/main" id="{11A2AD0B-6C13-2F22-89F0-D54A73B9C9B7}"/>
              </a:ext>
            </a:extLst>
          </p:cNvPr>
          <p:cNvSpPr txBox="1">
            <a:spLocks/>
          </p:cNvSpPr>
          <p:nvPr/>
        </p:nvSpPr>
        <p:spPr>
          <a:xfrm>
            <a:off x="690809" y="1697008"/>
            <a:ext cx="3803290" cy="174465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i-FI" sz="1600" dirty="0">
                <a:latin typeface="Arial Nova Light"/>
                <a:ea typeface="+mn-lt"/>
                <a:cs typeface="+mn-lt"/>
              </a:rPr>
              <a:t>Turun Yrittäjillä on jatkossakin edustajat erilaisissa toimikunnissa ja ohjausryhmissä, joiden ehdotuksilla ja päätöksenteolla on vaikutusta yrittäjän mahdollisuuksiin menestyä niin Turussa, kuin kansainvälisestikin.</a:t>
            </a:r>
            <a:endParaRPr lang="fi-FI" sz="1800" dirty="0">
              <a:solidFill>
                <a:srgbClr val="000000"/>
              </a:solidFill>
              <a:latin typeface="Arial Nova Light"/>
            </a:endParaRPr>
          </a:p>
        </p:txBody>
      </p:sp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5B595029-15BE-D55D-21BA-F79038B360CE}"/>
              </a:ext>
            </a:extLst>
          </p:cNvPr>
          <p:cNvSpPr txBox="1">
            <a:spLocks/>
          </p:cNvSpPr>
          <p:nvPr/>
        </p:nvSpPr>
        <p:spPr>
          <a:xfrm>
            <a:off x="5570258" y="1720910"/>
            <a:ext cx="5172721" cy="193669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i-FI" sz="1800" b="1" dirty="0">
                <a:solidFill>
                  <a:srgbClr val="00B0F0"/>
                </a:solidFill>
                <a:latin typeface="Posterama"/>
                <a:cs typeface="Posterama"/>
              </a:rPr>
              <a:t>Turun Yrittäjien hallituspaikat: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latin typeface="Arial Nova Light"/>
              </a:rPr>
              <a:t>Turun Ydinkeskustayhdistys ry - Turku Center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latin typeface="Arial Nova Light"/>
              </a:rPr>
              <a:t>Turun Yrittäjien Säätiö</a:t>
            </a:r>
            <a:endParaRPr lang="fi-FI" dirty="0"/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SHIFT (Business Festival) ry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solidFill>
                  <a:srgbClr val="000000"/>
                </a:solidFill>
                <a:latin typeface="Arial Nova Light"/>
              </a:rPr>
              <a:t>Turun Ammattiopistosäätiö SR</a:t>
            </a:r>
          </a:p>
          <a:p>
            <a:pPr marL="0" indent="0">
              <a:lnSpc>
                <a:spcPct val="100000"/>
              </a:lnSpc>
              <a:buNone/>
            </a:pPr>
            <a:endParaRPr lang="fi-FI" sz="1800" dirty="0">
              <a:latin typeface="Arial Nova Light"/>
            </a:endParaRPr>
          </a:p>
          <a:p>
            <a:pPr marL="0" indent="0">
              <a:lnSpc>
                <a:spcPct val="100000"/>
              </a:lnSpc>
              <a:buNone/>
            </a:pPr>
            <a:endParaRPr lang="fi-FI" sz="1800" dirty="0">
              <a:latin typeface="Arial Nova Light"/>
            </a:endParaRPr>
          </a:p>
          <a:p>
            <a:pPr marL="0" indent="0">
              <a:buNone/>
            </a:pPr>
            <a:endParaRPr lang="fi-FI" sz="2400" dirty="0">
              <a:latin typeface="Arial Nova Light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35D072F-5934-8C07-6781-03EA38637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125765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6AFA5B73-D0E3-03AD-1C4D-99F27DE81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94414" y="2152952"/>
            <a:ext cx="3146000" cy="1887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>
                <a:solidFill>
                  <a:srgbClr val="000000"/>
                </a:solidFill>
                <a:latin typeface="Arial Nova Light"/>
              </a:rPr>
              <a:t>Turun Yrittäjät osana </a:t>
            </a:r>
            <a:r>
              <a:rPr lang="fi-FI" sz="2400" err="1">
                <a:solidFill>
                  <a:srgbClr val="000000"/>
                </a:solidFill>
                <a:latin typeface="Arial Nova Light"/>
              </a:rPr>
              <a:t>IHT:n</a:t>
            </a:r>
            <a:r>
              <a:rPr lang="fi-FI" sz="2400">
                <a:solidFill>
                  <a:srgbClr val="000000"/>
                </a:solidFill>
                <a:latin typeface="Arial Nova Light"/>
              </a:rPr>
              <a:t> ohjausryhmää.</a:t>
            </a:r>
            <a:endParaRPr lang="fi-FI" sz="2400">
              <a:latin typeface="Arial Nova Light" panose="020F0502020204030204" pitchFamily="34" charset="0"/>
            </a:endParaRP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35B566F7-1134-0A87-DC01-331C583B9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39458" y="1960672"/>
            <a:ext cx="10108820" cy="43348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Palvelukeskus Turussa ja Turun alueella,</a:t>
            </a:r>
            <a:endParaRPr lang="fi-FI" dirty="0"/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Monikielinen ja monikanavainen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Kokoaa neuvonta- ja ohjauspalvelut </a:t>
            </a: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285750" indent="-285750">
              <a:buFont typeface="Calibri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Edistää kotoutumista ja tukee työllistymistä, opiskelua sekä yrittäjyyttä</a:t>
            </a:r>
          </a:p>
          <a:p>
            <a:pPr marL="0" indent="0">
              <a:buNone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Palveluita kaksikielisille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Lisätään maahanmuuttajien ja kansainvälisten osaajien mahdollisuuksia siirtyä yrittäjiksi.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Mahdollistetaan verkostoituminen.</a:t>
            </a: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Viestintää ja tapahtumia myös englanninkielisille</a:t>
            </a:r>
          </a:p>
          <a:p>
            <a:pPr>
              <a:buFont typeface="Calibri" panose="020B0604020202020204" pitchFamily="34" charset="0"/>
              <a:buChar char="-"/>
            </a:pP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 b="1">
              <a:solidFill>
                <a:srgbClr val="00B0F0"/>
              </a:solidFill>
              <a:latin typeface="Posterama"/>
              <a:cs typeface="Posterama"/>
            </a:endParaRPr>
          </a:p>
        </p:txBody>
      </p: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DE5C0F03-D867-7C29-B50A-051149D051BA}"/>
              </a:ext>
            </a:extLst>
          </p:cNvPr>
          <p:cNvCxnSpPr>
            <a:cxnSpLocks/>
          </p:cNvCxnSpPr>
          <p:nvPr/>
        </p:nvCxnSpPr>
        <p:spPr>
          <a:xfrm>
            <a:off x="7630139" y="2149560"/>
            <a:ext cx="0" cy="74121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D7AB2E79-269C-C6C0-2560-8A5734AD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426262"/>
            <a:ext cx="4114800" cy="365125"/>
          </a:xfrm>
        </p:spPr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pic>
        <p:nvPicPr>
          <p:cNvPr id="3" name="Kuva 2" descr="Kuva, joka sisältää kohteen teksti, Fontti, kuvakaappaus, Grafiikka&#10;&#10;Kuvaus luotu automaattisesti">
            <a:extLst>
              <a:ext uri="{FF2B5EF4-FFF2-40B4-BE49-F238E27FC236}">
                <a16:creationId xmlns:a16="http://schemas.microsoft.com/office/drawing/2014/main" id="{69732E24-CFBC-627F-DCB8-0D0AE034E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632" y="5542338"/>
            <a:ext cx="3025589" cy="1321254"/>
          </a:xfrm>
          <a:prstGeom prst="rect">
            <a:avLst/>
          </a:prstGeom>
        </p:spPr>
      </p:pic>
      <p:pic>
        <p:nvPicPr>
          <p:cNvPr id="4" name="Kuva 3" descr="Kuva, joka sisältää kohteen teksti, Fontti, kuvakaappaus&#10;&#10;Kuvaus luotu automaattisesti">
            <a:extLst>
              <a:ext uri="{FF2B5EF4-FFF2-40B4-BE49-F238E27FC236}">
                <a16:creationId xmlns:a16="http://schemas.microsoft.com/office/drawing/2014/main" id="{37A9BCE7-22AF-E4C1-6C3F-E3DC6FD88D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686"/>
          <a:stretch/>
        </p:blipFill>
        <p:spPr>
          <a:xfrm>
            <a:off x="4759239" y="5521953"/>
            <a:ext cx="6096000" cy="133805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43CAFC63-A804-EA33-4B21-316616F9571A}"/>
              </a:ext>
            </a:extLst>
          </p:cNvPr>
          <p:cNvSpPr txBox="1">
            <a:spLocks/>
          </p:cNvSpPr>
          <p:nvPr/>
        </p:nvSpPr>
        <p:spPr>
          <a:xfrm>
            <a:off x="1734671" y="614088"/>
            <a:ext cx="8505660" cy="846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 dirty="0">
                <a:latin typeface="Posterama"/>
                <a:cs typeface="Posterama"/>
              </a:rPr>
              <a:t>International House Turku ja kansainväliset yrittäjät</a:t>
            </a:r>
          </a:p>
        </p:txBody>
      </p:sp>
    </p:spTree>
    <p:extLst>
      <p:ext uri="{BB962C8B-B14F-4D97-AF65-F5344CB8AC3E}">
        <p14:creationId xmlns:p14="http://schemas.microsoft.com/office/powerpoint/2010/main" val="263775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035092-6369-C1F9-78A3-D65637D7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826" y="2059"/>
            <a:ext cx="5657335" cy="12279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Turun </a:t>
            </a:r>
            <a:r>
              <a:rPr lang="en-US" sz="3600" b="1" kern="120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Yrittäjät</a:t>
            </a:r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ja </a:t>
            </a:r>
            <a:r>
              <a:rPr lang="en-US" sz="3600" b="1" kern="120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nuoret</a:t>
            </a:r>
            <a:endParaRPr lang="en-US" sz="36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4" name="Kuva 3" descr="Kuva, joka sisältää kohteen Ihmisen kasvot, vaate, henkilö, hymy&#10;&#10;Kuvaus luotu automaattisesti">
            <a:extLst>
              <a:ext uri="{FF2B5EF4-FFF2-40B4-BE49-F238E27FC236}">
                <a16:creationId xmlns:a16="http://schemas.microsoft.com/office/drawing/2014/main" id="{F9471252-AEEE-0083-4F9A-0DB58E3CCD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" r="9712"/>
          <a:stretch>
            <a:fillRect/>
          </a:stretch>
        </p:blipFill>
        <p:spPr>
          <a:xfrm>
            <a:off x="-904065" y="1"/>
            <a:ext cx="4932972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F32833A5-F28F-0F71-2A71-BE8D4DD468B0}"/>
              </a:ext>
            </a:extLst>
          </p:cNvPr>
          <p:cNvSpPr txBox="1"/>
          <p:nvPr/>
        </p:nvSpPr>
        <p:spPr>
          <a:xfrm>
            <a:off x="4031244" y="983763"/>
            <a:ext cx="4320673" cy="53756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Oppilaitosyhteistyö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Yhteiset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tilaisuudet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Kilpailujen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tuomaroinnit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vierailuluennot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puheenvuorot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Aktiivinen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osallistuminen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koulutusten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suunnitteluun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kehittämiseen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Diplomeilla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yrittäjyysmäiseen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toimintaan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rohkaiseminen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​.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tutuksi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toimikunta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lähemmäksi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opiskelijoita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Viestitään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Yrittäjä-järjestöstä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opiskelijoille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oppilaitoksille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Kuunnellaan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sekä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vastata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kiinnostuneiden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nuorten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tarpeisiin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Yhteistyön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laajentaminen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Spesian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Novian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kanssa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NYT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Yrityskylä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Yhteistyö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NYT Yrityskylän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kanssa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jatkuu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Myönteisiä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kokemuksia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työelämästä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taloudesta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yhteiskunnasta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TAI (Turun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ammatti-instituutin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Yrittäjyys-tila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Nykyisestä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Visio -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työtilasta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Turun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Yrittäjien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nimikkotila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3D84FFC6-70C2-DCC1-7FEB-C8D555EE4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Turun Yrittäjät 2026 toimintasuunnitelma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CD0A3B5-EEAC-FC93-2715-A0716D250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64" r="16021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94831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sällön paikkamerkki 3">
            <a:extLst>
              <a:ext uri="{FF2B5EF4-FFF2-40B4-BE49-F238E27FC236}">
                <a16:creationId xmlns:a16="http://schemas.microsoft.com/office/drawing/2014/main" id="{830524AF-CEE8-1D03-DA6A-E4345606FADB}"/>
              </a:ext>
            </a:extLst>
          </p:cNvPr>
          <p:cNvSpPr txBox="1">
            <a:spLocks/>
          </p:cNvSpPr>
          <p:nvPr/>
        </p:nvSpPr>
        <p:spPr>
          <a:xfrm>
            <a:off x="1339094" y="4182937"/>
            <a:ext cx="4974094" cy="450268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1500" b="1">
                <a:solidFill>
                  <a:srgbClr val="00B0F0"/>
                </a:solidFill>
                <a:latin typeface="Posterama"/>
                <a:cs typeface="Posterama"/>
              </a:rPr>
              <a:t>Valtakunnalliset ja alueelliset tapahtumat</a:t>
            </a:r>
            <a:endParaRPr lang="fi-FI" sz="1500">
              <a:solidFill>
                <a:srgbClr val="000000"/>
              </a:solidFill>
              <a:latin typeface="Posterama"/>
              <a:cs typeface="Posteram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i-FI" sz="1500">
                <a:solidFill>
                  <a:srgbClr val="000000"/>
                </a:solidFill>
                <a:latin typeface="Arial Nova Light"/>
                <a:cs typeface="Posterama"/>
              </a:rPr>
              <a:t>Turun Yrittäjien hallitus osallistuu kattavasti valtakunnallisiin ja alueellisiin tapahtumiin.</a:t>
            </a:r>
            <a:r>
              <a:rPr lang="fi-FI" sz="1500">
                <a:solidFill>
                  <a:srgbClr val="000000"/>
                </a:solidFill>
                <a:latin typeface="Arial Nova Light"/>
                <a:ea typeface="Open Sans"/>
                <a:cs typeface="Posterama"/>
              </a:rPr>
              <a:t> Tapahtumien kautta hankittua ajankohtaista tietoa ja oppia käytetään toiminnan kehittämiseen.</a:t>
            </a:r>
            <a:endParaRPr lang="fi-FI" sz="1500">
              <a:solidFill>
                <a:srgbClr val="666666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i-FI" sz="1500">
              <a:solidFill>
                <a:srgbClr val="FF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500">
              <a:solidFill>
                <a:srgbClr val="000000"/>
              </a:solidFill>
              <a:latin typeface="Arial Nova Light"/>
              <a:cs typeface="Posterama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B3ABC701-299F-A2D4-4FEA-F8A3277B4A59}"/>
              </a:ext>
            </a:extLst>
          </p:cNvPr>
          <p:cNvSpPr txBox="1"/>
          <p:nvPr/>
        </p:nvSpPr>
        <p:spPr>
          <a:xfrm>
            <a:off x="6551773" y="1192649"/>
            <a:ext cx="508510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>
                <a:solidFill>
                  <a:srgbClr val="00B0F0"/>
                </a:solidFill>
                <a:latin typeface="Posterama"/>
              </a:rPr>
              <a:t>Jäsentapahtumat</a:t>
            </a:r>
            <a:r>
              <a:rPr lang="fi-FI" sz="1600" b="1">
                <a:solidFill>
                  <a:srgbClr val="00B0F0"/>
                </a:solidFill>
                <a:latin typeface="Posterama"/>
                <a:cs typeface="Posterama"/>
              </a:rPr>
              <a:t> ja –koulutukset:</a:t>
            </a:r>
            <a:endParaRPr lang="fi-FI" sz="1600">
              <a:solidFill>
                <a:srgbClr val="000000"/>
              </a:solidFill>
              <a:latin typeface="Arial Nova Light"/>
              <a:cs typeface="Posterama"/>
            </a:endParaRPr>
          </a:p>
          <a:p>
            <a:endParaRPr lang="fi-FI" sz="1600">
              <a:solidFill>
                <a:srgbClr val="000000"/>
              </a:solidFill>
              <a:latin typeface="Arial Nova Light"/>
              <a:cs typeface="Posterama"/>
            </a:endParaRPr>
          </a:p>
          <a:p>
            <a:r>
              <a:rPr lang="fi-FI" sz="1600">
                <a:latin typeface="Arial Nova Light"/>
                <a:ea typeface="+mn-lt"/>
                <a:cs typeface="Posterama"/>
              </a:rPr>
              <a:t>Turun Yrittäjät järjestää jäsenistölle hyödyllisiä koulutus- ja verkostoitumistilaisuuksia yhteistyökumppaneiden kanssa.</a:t>
            </a:r>
            <a:endParaRPr lang="fi-FI" sz="1600">
              <a:latin typeface="Arial Nova Light"/>
              <a:cs typeface="Posterama"/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ECBD3A78-41F0-9E10-E985-2AED508C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C06BB83-37DB-0B3C-7A62-9BF9325EBED0}"/>
              </a:ext>
            </a:extLst>
          </p:cNvPr>
          <p:cNvSpPr txBox="1"/>
          <p:nvPr/>
        </p:nvSpPr>
        <p:spPr>
          <a:xfrm>
            <a:off x="6551772" y="2619666"/>
            <a:ext cx="4309248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 sz="1600" b="1" dirty="0" err="1">
                <a:solidFill>
                  <a:srgbClr val="00B0F0"/>
                </a:solidFill>
                <a:latin typeface="Posterama"/>
                <a:cs typeface="Posterama"/>
              </a:rPr>
              <a:t>Afterwork</a:t>
            </a: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-tilaisuudet</a:t>
            </a:r>
            <a:endParaRPr lang="fi-FI" dirty="0"/>
          </a:p>
          <a:p>
            <a:pPr marL="285750" indent="-285750">
              <a:buFont typeface="Arial"/>
              <a:buChar char="•"/>
            </a:pPr>
            <a:r>
              <a:rPr lang="fi-FI" sz="1600" b="1" dirty="0" err="1">
                <a:solidFill>
                  <a:srgbClr val="00B0F0"/>
                </a:solidFill>
                <a:latin typeface="Posterama"/>
                <a:cs typeface="Posterama"/>
              </a:rPr>
              <a:t>Kumppanilounarit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Koulutustilaisuudet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Juhlat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Elämykset ja kulttuuri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Kaupunki kohtaa yrittäjän -tapahtumat</a:t>
            </a:r>
          </a:p>
          <a:p>
            <a:endParaRPr lang="fi-FI" sz="1600" b="1" dirty="0">
              <a:solidFill>
                <a:srgbClr val="00B0F0"/>
              </a:solidFill>
              <a:latin typeface="Posterama"/>
              <a:cs typeface="Posterama"/>
            </a:endParaRP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4A5AB699-E8B7-8CC2-4603-59C522AD7FB4}"/>
              </a:ext>
            </a:extLst>
          </p:cNvPr>
          <p:cNvSpPr txBox="1">
            <a:spLocks/>
          </p:cNvSpPr>
          <p:nvPr/>
        </p:nvSpPr>
        <p:spPr>
          <a:xfrm>
            <a:off x="1341193" y="126678"/>
            <a:ext cx="5206710" cy="4307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r>
              <a:rPr lang="fi-FI" sz="3200" b="1">
                <a:latin typeface="Posterama"/>
                <a:cs typeface="Posterama"/>
              </a:rPr>
              <a:t>Jäsenedut ja palvelut</a:t>
            </a:r>
            <a:endParaRPr lang="fi-FI" sz="3200"/>
          </a:p>
          <a:p>
            <a:pPr marL="0" indent="0">
              <a:buNone/>
            </a:pPr>
            <a:r>
              <a:rPr lang="fi-FI" sz="2400">
                <a:solidFill>
                  <a:schemeClr val="bg1"/>
                </a:solidFill>
                <a:latin typeface="Aptos" panose="020B0004020202020204"/>
                <a:cs typeface="Posterama"/>
              </a:rPr>
              <a:t>-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-Rahanarvoiset ja monipuoliset jäsenedut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-Yrittäjän hyvinvoinnin ja jaksamisen tukeminen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-Viestintä, neuvontapalvelut ja tiedostopankki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-Tapahtumat, koulutukset ja juhlat</a:t>
            </a:r>
            <a:endParaRPr lang="fi-FI" sz="1600"/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-Yhteiskunnallinen vaikuttaminen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-Monipuolinen yhteistyö- ja suhdeverkosto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</a:t>
            </a:r>
            <a:r>
              <a:rPr lang="fi-FI" sz="1600">
                <a:latin typeface="Arial Nova Light"/>
              </a:rPr>
              <a:t>Verkostoituminen ja yhteisöllisyys</a:t>
            </a:r>
            <a:endParaRPr lang="fi-FI" sz="1600"/>
          </a:p>
        </p:txBody>
      </p:sp>
      <p:pic>
        <p:nvPicPr>
          <p:cNvPr id="4" name="Kuva 3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BA155586-052D-1BC5-5CC6-FE1B106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69" t="15464" r="35756" b="70309"/>
          <a:stretch/>
        </p:blipFill>
        <p:spPr>
          <a:xfrm>
            <a:off x="4348770" y="5401256"/>
            <a:ext cx="3499474" cy="9568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560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4808F-AC28-FCBA-E31E-05ACCBBF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46BF913-6307-B6C6-D3D3-D2700990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8134C72D-6773-710F-4AE1-5DF3A481E433}"/>
              </a:ext>
            </a:extLst>
          </p:cNvPr>
          <p:cNvSpPr txBox="1">
            <a:spLocks/>
          </p:cNvSpPr>
          <p:nvPr/>
        </p:nvSpPr>
        <p:spPr>
          <a:xfrm>
            <a:off x="630679" y="3110"/>
            <a:ext cx="5206710" cy="4307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r>
              <a:rPr lang="fi-FI" sz="3200" b="1" dirty="0">
                <a:latin typeface="Posterama"/>
                <a:cs typeface="Posterama"/>
              </a:rPr>
              <a:t>Vuonna 2026 </a:t>
            </a:r>
          </a:p>
          <a:p>
            <a:pPr marL="0" indent="0">
              <a:buNone/>
            </a:pPr>
            <a:r>
              <a:rPr lang="fi-FI" sz="3200" b="1" dirty="0">
                <a:latin typeface="Posterama"/>
                <a:cs typeface="Posterama"/>
              </a:rPr>
              <a:t>tapahtuu</a:t>
            </a:r>
            <a:endParaRPr lang="fi-FI" dirty="0"/>
          </a:p>
          <a:p>
            <a:pPr marL="0" indent="0">
              <a:buNone/>
            </a:pPr>
            <a:r>
              <a:rPr lang="fi-FI" sz="2400" dirty="0">
                <a:solidFill>
                  <a:schemeClr val="bg1"/>
                </a:solidFill>
                <a:latin typeface="Aptos" panose="020B0004020202020204"/>
                <a:cs typeface="Posterama"/>
              </a:rPr>
              <a:t>-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A7FAF51-38FD-15E5-C743-E50E50C4A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958" y="0"/>
            <a:ext cx="7605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9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035092-6369-C1F9-78A3-D65637D7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015" y="831397"/>
            <a:ext cx="11074954" cy="1360385"/>
          </a:xfrm>
        </p:spPr>
        <p:txBody>
          <a:bodyPr>
            <a:normAutofit fontScale="90000"/>
          </a:bodyPr>
          <a:lstStyle/>
          <a:p>
            <a:r>
              <a:rPr lang="fi-FI" sz="4000" b="1" dirty="0">
                <a:latin typeface="Posterama"/>
                <a:ea typeface="+mj-lt"/>
                <a:cs typeface="Posterama"/>
              </a:rPr>
              <a:t>Yrittäjän ja yritysten edunvalvonta, kaupunkiyhteistyö, </a:t>
            </a:r>
            <a:br>
              <a:rPr lang="fi-FI" sz="4000" b="1" dirty="0">
                <a:latin typeface="Posterama"/>
                <a:ea typeface="+mj-lt"/>
                <a:cs typeface="Posterama"/>
              </a:rPr>
            </a:br>
            <a:r>
              <a:rPr lang="fi-FI" sz="4000" b="1" dirty="0">
                <a:latin typeface="Posterama"/>
                <a:ea typeface="+mj-lt"/>
                <a:cs typeface="Posterama"/>
              </a:rPr>
              <a:t>yhdistys- ja aluerajat ylittävä järjestöyhteistyö</a:t>
            </a:r>
            <a:endParaRPr lang="fi-FI" dirty="0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35B566F7-1134-0A87-DC01-331C583B9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1999" y="1729831"/>
            <a:ext cx="7515371" cy="33204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1800" b="1">
              <a:solidFill>
                <a:srgbClr val="00B0F0"/>
              </a:solidFill>
              <a:latin typeface="Posterama"/>
              <a:ea typeface="+mn-l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FF0000"/>
              </a:solidFill>
              <a:latin typeface="Arial Nova Light" panose="020B0304020202020204" pitchFamily="34" charset="0"/>
              <a:cs typeface="Posterama"/>
            </a:endParaRPr>
          </a:p>
        </p:txBody>
      </p:sp>
      <p:pic>
        <p:nvPicPr>
          <p:cNvPr id="10" name="Kuva 9" descr="Turun Yrittäjät Ry vuoden 2025 Toimintasuunnitelma">
            <a:extLst>
              <a:ext uri="{FF2B5EF4-FFF2-40B4-BE49-F238E27FC236}">
                <a16:creationId xmlns:a16="http://schemas.microsoft.com/office/drawing/2014/main" id="{FAFF55BE-496C-5297-9BD3-068934670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9" t="45294" r="36029" b="43365"/>
          <a:stretch/>
        </p:blipFill>
        <p:spPr>
          <a:xfrm>
            <a:off x="5668212" y="3536466"/>
            <a:ext cx="6051557" cy="152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A8EC9796-8A75-2BE7-FE7B-CAF17CB5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E0757B6-20AE-CFFD-FF0B-B078680C84F0}"/>
              </a:ext>
            </a:extLst>
          </p:cNvPr>
          <p:cNvSpPr txBox="1"/>
          <p:nvPr/>
        </p:nvSpPr>
        <p:spPr>
          <a:xfrm>
            <a:off x="1351429" y="2640107"/>
            <a:ext cx="5177727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solidFill>
                  <a:srgbClr val="00B0F0"/>
                </a:solidFill>
                <a:latin typeface="Posterama"/>
                <a:cs typeface="Segoe UI"/>
              </a:rPr>
              <a:t>Konkreettisia tekoja</a:t>
            </a:r>
          </a:p>
          <a:p>
            <a:endParaRPr lang="en-US" sz="2000" dirty="0">
              <a:latin typeface="Posterama"/>
              <a:cs typeface="Segoe UI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Elinvoimalupauksen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päivittäminen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Säännölliset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tapaamiset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elinvoimajohtajan</a:t>
            </a:r>
            <a:r>
              <a:rPr lang="en-US" sz="2000" dirty="0">
                <a:ea typeface="+mn-lt"/>
                <a:cs typeface="+mn-lt"/>
              </a:rPr>
              <a:t> ja </a:t>
            </a:r>
            <a:r>
              <a:rPr lang="en-US" sz="2000" dirty="0" err="1">
                <a:ea typeface="+mn-lt"/>
                <a:cs typeface="+mn-lt"/>
              </a:rPr>
              <a:t>pormestarin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kanssa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Hankintaprosessin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kehittäminen</a:t>
            </a:r>
            <a:r>
              <a:rPr lang="en-US" sz="2000" dirty="0">
                <a:ea typeface="+mn-lt"/>
                <a:cs typeface="+mn-lt"/>
              </a:rPr>
              <a:t>/YRVA/</a:t>
            </a:r>
            <a:r>
              <a:rPr lang="en-US" sz="2000" dirty="0" err="1">
                <a:ea typeface="+mn-lt"/>
                <a:cs typeface="+mn-lt"/>
              </a:rPr>
              <a:t>Kilpailuttajaryhmä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neljännesvuosittain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Kaupunki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kohtaa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yrittäjän</a:t>
            </a:r>
            <a:r>
              <a:rPr lang="en-US" sz="2000" dirty="0">
                <a:ea typeface="+mn-lt"/>
                <a:cs typeface="+mn-lt"/>
              </a:rPr>
              <a:t> -</a:t>
            </a:r>
            <a:r>
              <a:rPr lang="en-US" sz="2000" dirty="0" err="1">
                <a:ea typeface="+mn-lt"/>
                <a:cs typeface="+mn-lt"/>
              </a:rPr>
              <a:t>tilaisuudet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Lausunnot</a:t>
            </a:r>
            <a:r>
              <a:rPr lang="en-US" sz="2000" dirty="0">
                <a:ea typeface="+mn-lt"/>
                <a:cs typeface="+mn-lt"/>
              </a:rPr>
              <a:t> ja </a:t>
            </a:r>
            <a:r>
              <a:rPr lang="en-US" sz="2000" dirty="0" err="1">
                <a:ea typeface="+mn-lt"/>
                <a:cs typeface="+mn-lt"/>
              </a:rPr>
              <a:t>mielipidekirjoitukset</a:t>
            </a:r>
            <a:r>
              <a:rPr lang="en-US" sz="2000" dirty="0">
                <a:ea typeface="+mn-lt"/>
                <a:cs typeface="+mn-lt"/>
              </a:rPr>
              <a:t> </a:t>
            </a:r>
            <a:endParaRPr lang="en-US" sz="2000" dirty="0"/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Viestinnän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selkeyttäminen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0436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914A3-36E6-3D1B-5E51-D0CC0FD2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1FBEAF-909A-BB7F-3443-0D8019D2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015" y="831397"/>
            <a:ext cx="11074954" cy="1360385"/>
          </a:xfrm>
        </p:spPr>
        <p:txBody>
          <a:bodyPr>
            <a:normAutofit/>
          </a:bodyPr>
          <a:lstStyle/>
          <a:p>
            <a:r>
              <a:rPr lang="fi-FI" sz="4000" b="1" dirty="0">
                <a:latin typeface="Posterama"/>
                <a:ea typeface="+mj-lt"/>
                <a:cs typeface="Posterama"/>
              </a:rPr>
              <a:t>Kaupunkiyhteistyön kärkiteemat</a:t>
            </a:r>
            <a:endParaRPr lang="fi-FI" dirty="0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C3BEB930-A5E2-8B0B-6BEF-0AD67235A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1999" y="1729831"/>
            <a:ext cx="7515371" cy="33204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1800" b="1" dirty="0">
              <a:solidFill>
                <a:srgbClr val="00B0F0"/>
              </a:solidFill>
              <a:latin typeface="Posterama"/>
              <a:ea typeface="+mn-lt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FF0000"/>
              </a:solidFill>
              <a:latin typeface="Arial Nova Light" panose="020B0304020202020204" pitchFamily="34" charset="0"/>
              <a:cs typeface="Posterama"/>
            </a:endParaRPr>
          </a:p>
        </p:txBody>
      </p:sp>
      <p:pic>
        <p:nvPicPr>
          <p:cNvPr id="10" name="Kuva 9" descr="Turun Yrittäjät Ry vuoden 2025 Toimintasuunnitelma">
            <a:extLst>
              <a:ext uri="{FF2B5EF4-FFF2-40B4-BE49-F238E27FC236}">
                <a16:creationId xmlns:a16="http://schemas.microsoft.com/office/drawing/2014/main" id="{FDE13F64-AEC1-B107-5B0B-5E18E075E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9" t="45294" r="36029" b="43365"/>
          <a:stretch/>
        </p:blipFill>
        <p:spPr>
          <a:xfrm>
            <a:off x="5668212" y="3536466"/>
            <a:ext cx="6051557" cy="152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86497DC-198C-E2B1-BEF9-7F061F29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75E0359-023D-A1F3-C6F9-FED09D7D87B8}"/>
              </a:ext>
            </a:extLst>
          </p:cNvPr>
          <p:cNvSpPr txBox="1"/>
          <p:nvPr/>
        </p:nvSpPr>
        <p:spPr>
          <a:xfrm>
            <a:off x="1351429" y="2073756"/>
            <a:ext cx="517772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solidFill>
                  <a:srgbClr val="00B0F0"/>
                </a:solidFill>
                <a:latin typeface="Posterama"/>
                <a:cs typeface="Segoe UI"/>
              </a:rPr>
              <a:t>Yrittäjyyskasvatus</a:t>
            </a:r>
          </a:p>
          <a:p>
            <a:r>
              <a:rPr lang="en-US" dirty="0" err="1">
                <a:latin typeface="Arial Nova Light" panose="020B0304020202020204" pitchFamily="34" charset="0"/>
                <a:cs typeface="Segoe UI"/>
              </a:rPr>
              <a:t>Yrittäjyyskasvatuksen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määrätietoinen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lisääminen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yhtenäistäminen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Turussa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  <a:endParaRPr lang="fi-FI" b="1" dirty="0">
              <a:solidFill>
                <a:srgbClr val="00B0F0"/>
              </a:solidFill>
              <a:latin typeface="Posterama"/>
              <a:cs typeface="Segoe UI"/>
            </a:endParaRPr>
          </a:p>
          <a:p>
            <a:endParaRPr lang="fi-FI" b="1" dirty="0">
              <a:solidFill>
                <a:srgbClr val="00B0F0"/>
              </a:solidFill>
              <a:latin typeface="Posterama"/>
              <a:ea typeface="+mn-lt"/>
              <a:cs typeface="Segoe UI"/>
            </a:endParaRPr>
          </a:p>
          <a:p>
            <a:r>
              <a:rPr lang="fi-FI" b="1" dirty="0">
                <a:solidFill>
                  <a:srgbClr val="00B0F0"/>
                </a:solidFill>
                <a:latin typeface="Posterama"/>
                <a:ea typeface="+mn-lt"/>
                <a:cs typeface="Segoe UI"/>
              </a:rPr>
              <a:t>Julkiset hankinnat</a:t>
            </a:r>
          </a:p>
          <a:p>
            <a:r>
              <a:rPr lang="en-US" dirty="0" err="1">
                <a:latin typeface="Arial Nova Light" panose="020B0304020202020204" pitchFamily="34" charset="0"/>
                <a:cs typeface="Segoe UI"/>
              </a:rPr>
              <a:t>Hankintojen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lisääminen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yksityiseltä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sektorilta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entistä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pienempien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hankintojen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kohdistaminen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m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yhä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pienemmille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yrityksille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</a:p>
          <a:p>
            <a:endParaRPr lang="fi-FI" b="1" dirty="0">
              <a:solidFill>
                <a:srgbClr val="00B0F0"/>
              </a:solidFill>
              <a:latin typeface="Posterama"/>
              <a:ea typeface="+mn-lt"/>
              <a:cs typeface="Segoe UI"/>
            </a:endParaRPr>
          </a:p>
          <a:p>
            <a:r>
              <a:rPr lang="fi-FI" b="1" dirty="0">
                <a:solidFill>
                  <a:srgbClr val="00B0F0"/>
                </a:solidFill>
                <a:latin typeface="Posterama"/>
                <a:ea typeface="+mn-lt"/>
                <a:cs typeface="Segoe UI"/>
              </a:rPr>
              <a:t>Kaupunkirakentamisen aikaisen yhteistyön lisääminen</a:t>
            </a:r>
          </a:p>
          <a:p>
            <a:r>
              <a:rPr lang="en-US" dirty="0">
                <a:latin typeface="Arial Nova Light" panose="020B0304020202020204" pitchFamily="34" charset="0"/>
                <a:cs typeface="Segoe UI"/>
              </a:rPr>
              <a:t>Mukana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varmistamassa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,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että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yrittäjien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näkemykset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tarpeet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kohdataan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,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kun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kehitetään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tai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rakennetaan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alueita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41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Turun Yrittäjät Ry vuoden 2025 Toimintasuunnitelma">
            <a:extLst>
              <a:ext uri="{FF2B5EF4-FFF2-40B4-BE49-F238E27FC236}">
                <a16:creationId xmlns:a16="http://schemas.microsoft.com/office/drawing/2014/main" id="{4A4F7C32-A999-F868-2C45-A0F88E636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4" t="30278" r="26471" b="54173"/>
          <a:stretch/>
        </p:blipFill>
        <p:spPr>
          <a:xfrm>
            <a:off x="407282" y="2225712"/>
            <a:ext cx="11651904" cy="2414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CCEB01B8-B45A-8DE2-8339-CC83806433AC}"/>
              </a:ext>
            </a:extLst>
          </p:cNvPr>
          <p:cNvSpPr txBox="1">
            <a:spLocks/>
          </p:cNvSpPr>
          <p:nvPr/>
        </p:nvSpPr>
        <p:spPr>
          <a:xfrm>
            <a:off x="1131229" y="748270"/>
            <a:ext cx="3431808" cy="80394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4000" b="1">
                <a:latin typeface="Posterama"/>
                <a:cs typeface="Posterama"/>
              </a:rPr>
              <a:t>Viestintä</a:t>
            </a:r>
            <a:endParaRPr lang="fi-FI" sz="400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507A4AA-21E4-05A9-7CA7-CC48FA88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228169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2B307866-0ABE-2B04-04BF-499C603BC1B2}"/>
              </a:ext>
            </a:extLst>
          </p:cNvPr>
          <p:cNvSpPr txBox="1">
            <a:spLocks/>
          </p:cNvSpPr>
          <p:nvPr/>
        </p:nvSpPr>
        <p:spPr>
          <a:xfrm>
            <a:off x="1239982" y="861105"/>
            <a:ext cx="5271248" cy="6646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3200" b="1">
                <a:latin typeface="Posterama"/>
                <a:cs typeface="Posterama"/>
              </a:rPr>
              <a:t>Huomionosoitukset</a:t>
            </a:r>
            <a:endParaRPr lang="fi-FI"/>
          </a:p>
          <a:p>
            <a:pPr marL="0" indent="0">
              <a:lnSpc>
                <a:spcPct val="70000"/>
              </a:lnSpc>
              <a:buNone/>
            </a:pPr>
            <a:endParaRPr lang="fi-FI" sz="1800">
              <a:latin typeface="Arial Nova Light"/>
              <a:cs typeface="Posterama"/>
            </a:endParaRPr>
          </a:p>
        </p:txBody>
      </p:sp>
      <p:sp>
        <p:nvSpPr>
          <p:cNvPr id="16" name="Alatunnisteen paikkamerkki 15">
            <a:extLst>
              <a:ext uri="{FF2B5EF4-FFF2-40B4-BE49-F238E27FC236}">
                <a16:creationId xmlns:a16="http://schemas.microsoft.com/office/drawing/2014/main" id="{E685B0D4-F13F-F48E-8A3A-163EACE14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98ECE74-AE06-852A-ED15-A1280B476851}"/>
              </a:ext>
            </a:extLst>
          </p:cNvPr>
          <p:cNvSpPr txBox="1"/>
          <p:nvPr/>
        </p:nvSpPr>
        <p:spPr>
          <a:xfrm>
            <a:off x="1242426" y="2448995"/>
            <a:ext cx="5816462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2026 yritys Turussa</a:t>
            </a:r>
            <a:endParaRPr lang="fi-FI" dirty="0"/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Yksinyrittäjä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</a:t>
            </a:r>
            <a:r>
              <a:rPr lang="fi-FI" sz="1700" b="1" dirty="0" err="1">
                <a:solidFill>
                  <a:srgbClr val="00B0F0"/>
                </a:solidFill>
                <a:latin typeface="Posterama"/>
                <a:cs typeface="Segoe UI"/>
              </a:rPr>
              <a:t>Hantvärkkari</a:t>
            </a:r>
            <a:endParaRPr lang="fi-FI" sz="1700" b="1" dirty="0">
              <a:solidFill>
                <a:srgbClr val="00B0F0"/>
              </a:solidFill>
              <a:latin typeface="Posterama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Nuori Yrittäjä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Yrittäjäystävä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Kunniakilpi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D6DA419-13F0-93E6-85A0-73DBC087F47A}"/>
              </a:ext>
            </a:extLst>
          </p:cNvPr>
          <p:cNvSpPr txBox="1"/>
          <p:nvPr/>
        </p:nvSpPr>
        <p:spPr>
          <a:xfrm>
            <a:off x="1246909" y="4100946"/>
            <a:ext cx="100445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 Nova Light"/>
              </a:rPr>
              <a:t>Turun </a:t>
            </a:r>
            <a:r>
              <a:rPr lang="en-US" err="1">
                <a:latin typeface="Arial Nova Light"/>
              </a:rPr>
              <a:t>Yrittäjät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kannustaa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jäsenyrityksiään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tekemään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ehdotuksia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palkittavista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yrityksistä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itsekin</a:t>
            </a:r>
            <a:r>
              <a:rPr lang="en-US">
                <a:latin typeface="Arial Nova Light"/>
              </a:rPr>
              <a:t> </a:t>
            </a:r>
            <a:r>
              <a:rPr lang="en-US" err="1">
                <a:latin typeface="Arial Nova Light"/>
              </a:rPr>
              <a:t>hakemaan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yrittäjäristejä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hienosta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yrittäjäurastaan</a:t>
            </a:r>
            <a:r>
              <a:rPr lang="en-US">
                <a:latin typeface="Arial Nova Light"/>
              </a:rPr>
              <a:t> ja </a:t>
            </a:r>
            <a:r>
              <a:rPr lang="en-US" err="1">
                <a:latin typeface="Arial Nova Light"/>
              </a:rPr>
              <a:t>palkitsemaan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työntekijöitään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ansioristeillä</a:t>
            </a:r>
            <a:r>
              <a:rPr lang="en-US">
                <a:latin typeface="Arial Nova Light"/>
              </a:rPr>
              <a:t>.</a:t>
            </a:r>
            <a:endParaRPr lang="fi-FI">
              <a:latin typeface="Arial Nova Light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507461E-5CBA-8103-7B68-E8D7FDD3E017}"/>
              </a:ext>
            </a:extLst>
          </p:cNvPr>
          <p:cNvSpPr txBox="1"/>
          <p:nvPr/>
        </p:nvSpPr>
        <p:spPr>
          <a:xfrm>
            <a:off x="1246909" y="1524000"/>
            <a:ext cx="102107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 Nova Light"/>
              </a:rPr>
              <a:t>Turun </a:t>
            </a:r>
            <a:r>
              <a:rPr lang="en-US" err="1">
                <a:latin typeface="Arial Nova Light"/>
              </a:rPr>
              <a:t>Yrittäjät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huomioi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menestyneitä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jäsenyrityksiä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yrittäjiä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erilaisilla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huomionosoituksilla</a:t>
            </a:r>
            <a:r>
              <a:rPr lang="en-US">
                <a:latin typeface="Arial Nova Light"/>
              </a:rPr>
              <a:t> ja </a:t>
            </a:r>
            <a:r>
              <a:rPr lang="en-US" err="1">
                <a:latin typeface="Arial Nova Light"/>
              </a:rPr>
              <a:t>palkinnoilla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kannustaa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jäseniään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hakemaan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huomionosoituksia</a:t>
            </a:r>
            <a:r>
              <a:rPr lang="en-US">
                <a:latin typeface="Arial Nova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63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87D99A91-4F6A-B1CA-3EF2-5501C4023D72}"/>
              </a:ext>
            </a:extLst>
          </p:cNvPr>
          <p:cNvSpPr txBox="1"/>
          <p:nvPr/>
        </p:nvSpPr>
        <p:spPr>
          <a:xfrm>
            <a:off x="6507900" y="3761401"/>
            <a:ext cx="38411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err="1">
                <a:solidFill>
                  <a:srgbClr val="00B0F0"/>
                </a:solidFill>
                <a:latin typeface="Posterama"/>
                <a:cs typeface="Posterama"/>
              </a:rPr>
              <a:t>Veritas</a:t>
            </a:r>
            <a:r>
              <a:rPr lang="fi-FI" b="1">
                <a:solidFill>
                  <a:srgbClr val="00B0F0"/>
                </a:solidFill>
                <a:latin typeface="Posterama"/>
                <a:cs typeface="Posterama"/>
              </a:rPr>
              <a:t> Eläkevakuutus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68C0618-BF7E-FDB0-AE29-FDD90FD4CDB1}"/>
              </a:ext>
            </a:extLst>
          </p:cNvPr>
          <p:cNvSpPr txBox="1"/>
          <p:nvPr/>
        </p:nvSpPr>
        <p:spPr>
          <a:xfrm>
            <a:off x="6507378" y="2379366"/>
            <a:ext cx="67280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>
                <a:solidFill>
                  <a:srgbClr val="00B0F0"/>
                </a:solidFill>
                <a:latin typeface="Posterama"/>
                <a:cs typeface="Posterama"/>
              </a:rPr>
              <a:t>Turun Seudun Osuuspankki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E3154AA-E80E-B9A6-EAA8-4491F1C1384F}"/>
              </a:ext>
            </a:extLst>
          </p:cNvPr>
          <p:cNvSpPr txBox="1"/>
          <p:nvPr/>
        </p:nvSpPr>
        <p:spPr>
          <a:xfrm>
            <a:off x="6511527" y="5577753"/>
            <a:ext cx="4439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>
                <a:solidFill>
                  <a:srgbClr val="00B0F0"/>
                </a:solidFill>
                <a:latin typeface="Posterama"/>
              </a:rPr>
              <a:t>Turku Energia</a:t>
            </a:r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606B4C-6CBC-AB7A-3BBD-1A68FA0E724C}"/>
              </a:ext>
            </a:extLst>
          </p:cNvPr>
          <p:cNvSpPr txBox="1">
            <a:spLocks/>
          </p:cNvSpPr>
          <p:nvPr/>
        </p:nvSpPr>
        <p:spPr>
          <a:xfrm>
            <a:off x="1257300" y="791873"/>
            <a:ext cx="5732318" cy="923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b="1">
                <a:latin typeface="Posterama"/>
                <a:cs typeface="Posterama"/>
              </a:rPr>
              <a:t>Pääyhteistyökumppanit</a:t>
            </a:r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46F1758-96B7-F958-F4F0-D81D0575B8F2}"/>
              </a:ext>
            </a:extLst>
          </p:cNvPr>
          <p:cNvSpPr txBox="1"/>
          <p:nvPr/>
        </p:nvSpPr>
        <p:spPr>
          <a:xfrm>
            <a:off x="1374816" y="1620701"/>
            <a:ext cx="4108400" cy="41862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>
                <a:ea typeface="+mn-lt"/>
                <a:cs typeface="+mn-lt"/>
              </a:rPr>
              <a:t>Turun Yrittäjien yhteistyökumppanit ja yli 2000 jäsenyrittäjäämme mahdollistavat laajaa edunvalvontaa, liiketoimintamahdollisuuksia, lasten ja nuorten yrittäjyyskasvatusta sekä entistä kukoistavamman elinvoiman luomista Turun seudulle.</a:t>
            </a:r>
            <a:endParaRPr lang="fi-FI">
              <a:ea typeface="+mn-lt"/>
              <a:cs typeface="+mn-lt"/>
            </a:endParaRP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E4EE2663-00AD-F174-4596-51DBCB7EB213}"/>
              </a:ext>
            </a:extLst>
          </p:cNvPr>
          <p:cNvCxnSpPr>
            <a:cxnSpLocks/>
          </p:cNvCxnSpPr>
          <p:nvPr/>
        </p:nvCxnSpPr>
        <p:spPr>
          <a:xfrm>
            <a:off x="1319997" y="1608789"/>
            <a:ext cx="0" cy="74121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" name="Kuva 1" descr="Kuva, joka sisältää kohteen teksti, Fontti, Grafiikka, keltainen&#10;&#10;Kuvaus luotu automaattisesti">
            <a:extLst>
              <a:ext uri="{FF2B5EF4-FFF2-40B4-BE49-F238E27FC236}">
                <a16:creationId xmlns:a16="http://schemas.microsoft.com/office/drawing/2014/main" id="{D61BFEA1-C870-89E6-A334-F5032A01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727" y="4331786"/>
            <a:ext cx="1955888" cy="1153700"/>
          </a:xfrm>
          <a:prstGeom prst="rect">
            <a:avLst/>
          </a:prstGeom>
          <a:ln>
            <a:noFill/>
          </a:ln>
        </p:spPr>
      </p:pic>
      <p:pic>
        <p:nvPicPr>
          <p:cNvPr id="8" name="Kuva 7" descr="Kuva, joka sisältää kohteen teksti, Fontti, logo, Grafiikka&#10;&#10;Kuvaus luotu automaattisesti">
            <a:extLst>
              <a:ext uri="{FF2B5EF4-FFF2-40B4-BE49-F238E27FC236}">
                <a16:creationId xmlns:a16="http://schemas.microsoft.com/office/drawing/2014/main" id="{50D574A1-2EF9-276A-3556-56AA67D61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354" y="2741740"/>
            <a:ext cx="3496852" cy="1024837"/>
          </a:xfrm>
          <a:prstGeom prst="rect">
            <a:avLst/>
          </a:prstGeom>
          <a:ln>
            <a:noFill/>
          </a:ln>
        </p:spPr>
      </p:pic>
      <p:pic>
        <p:nvPicPr>
          <p:cNvPr id="12" name="Kuva 11" descr="Kuva, joka sisältää kohteen Fontti, teksti, Grafiikka, logo&#10;&#10;Kuvaus luotu automaattisesti">
            <a:extLst>
              <a:ext uri="{FF2B5EF4-FFF2-40B4-BE49-F238E27FC236}">
                <a16:creationId xmlns:a16="http://schemas.microsoft.com/office/drawing/2014/main" id="{23E30B7D-4572-6BDE-FCC9-37D63D290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727" y="1612333"/>
            <a:ext cx="3590274" cy="752347"/>
          </a:xfrm>
          <a:prstGeom prst="rect">
            <a:avLst/>
          </a:prstGeom>
          <a:ln>
            <a:noFill/>
          </a:ln>
        </p:spPr>
      </p:pic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0C1DCBFF-CAA4-945C-32CF-6D24447A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347671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d64d88e-65be-408a-85b0-723bca1f1480" xsi:nil="true"/>
    <lcf76f155ced4ddcb4097134ff3c332f xmlns="69ca37bb-f7dc-4886-97c9-9af66b59928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9E23D60BD261541B7F22E6E06875565" ma:contentTypeVersion="18" ma:contentTypeDescription="Luo uusi asiakirja." ma:contentTypeScope="" ma:versionID="eabe370c260ec658e8c14e91a45316c4">
  <xsd:schema xmlns:xsd="http://www.w3.org/2001/XMLSchema" xmlns:xs="http://www.w3.org/2001/XMLSchema" xmlns:p="http://schemas.microsoft.com/office/2006/metadata/properties" xmlns:ns2="69ca37bb-f7dc-4886-97c9-9af66b599288" xmlns:ns3="ed64d88e-65be-408a-85b0-723bca1f1480" targetNamespace="http://schemas.microsoft.com/office/2006/metadata/properties" ma:root="true" ma:fieldsID="80f7aee5c5cb4f34c029b4107eb9e8f3" ns2:_="" ns3:_="">
    <xsd:import namespace="69ca37bb-f7dc-4886-97c9-9af66b599288"/>
    <xsd:import namespace="ed64d88e-65be-408a-85b0-723bca1f14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a37bb-f7dc-4886-97c9-9af66b5992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64d88e-65be-408a-85b0-723bca1f148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83324d8-5aac-4b93-9866-bd93a7908832}" ma:internalName="TaxCatchAll" ma:showField="CatchAllData" ma:web="ed64d88e-65be-408a-85b0-723bca1f14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2DAD86-04D9-482C-A699-213C1A8CE020}">
  <ds:schemaRefs>
    <ds:schemaRef ds:uri="69ca37bb-f7dc-4886-97c9-9af66b599288"/>
    <ds:schemaRef ds:uri="ed64d88e-65be-408a-85b0-723bca1f148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FCF06F-92CE-4D85-A492-AB0B0A811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a37bb-f7dc-4886-97c9-9af66b599288"/>
    <ds:schemaRef ds:uri="ed64d88e-65be-408a-85b0-723bca1f14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AA954F-7D0B-42D3-A9DB-04F0A2067A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537</Words>
  <Application>Microsoft Office PowerPoint</Application>
  <PresentationFormat>Laajakuva</PresentationFormat>
  <Paragraphs>125</Paragraphs>
  <Slides>14</Slides>
  <Notes>0</Notes>
  <HiddenSlides>1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Arial Nova Light</vt:lpstr>
      <vt:lpstr>Avenir Next LT Pro</vt:lpstr>
      <vt:lpstr>Calibri</vt:lpstr>
      <vt:lpstr>Open Sans</vt:lpstr>
      <vt:lpstr>Posterama</vt:lpstr>
      <vt:lpstr>Office-teema</vt:lpstr>
      <vt:lpstr>Toimintasuunnitelma</vt:lpstr>
      <vt:lpstr>Sisällysluettelo</vt:lpstr>
      <vt:lpstr>PowerPoint-esitys</vt:lpstr>
      <vt:lpstr>PowerPoint-esitys</vt:lpstr>
      <vt:lpstr>PowerPoint-esitys</vt:lpstr>
      <vt:lpstr>PowerPoint-esitys</vt:lpstr>
      <vt:lpstr>Turun Yrittäjät ja nuoret</vt:lpstr>
      <vt:lpstr>PowerPoint-esitys</vt:lpstr>
      <vt:lpstr>PowerPoint-esitys</vt:lpstr>
      <vt:lpstr>Yrittäjän ja yritysten edunvalvonta, kaupunkiyhteistyö,  yhdistys- ja aluerajat ylittävä järjestöyhteistyö</vt:lpstr>
      <vt:lpstr>Kaupunkiyhteistyön kärkiteemat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Essi Tuokko</dc:creator>
  <cp:lastModifiedBy>Essi Tuokko</cp:lastModifiedBy>
  <cp:revision>351</cp:revision>
  <dcterms:created xsi:type="dcterms:W3CDTF">2024-10-01T11:13:14Z</dcterms:created>
  <dcterms:modified xsi:type="dcterms:W3CDTF">2026-01-16T08:55:46Z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0x01010019E23D60BD261541B7F22E6E06875565</vt:lpwstr>
  </property>
  <property fmtid="{D5CDD505-2E9C-101B-9397-08002B2CF9AE}" pid="3" name="MediaServiceImageTags">
    <vt:lpwstr/>
  </property>
</Properties>
</file>