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2" r:id="rId6"/>
    <p:sldId id="261" r:id="rId7"/>
    <p:sldId id="292" r:id="rId8"/>
    <p:sldId id="264" r:id="rId9"/>
  </p:sldIdLst>
  <p:sldSz cx="18288000" cy="10287000"/>
  <p:notesSz cx="6858000" cy="9144000"/>
  <p:embeddedFontLst>
    <p:embeddedFont>
      <p:font typeface="Montserrat" pitchFamily="2" charset="77"/>
      <p:regular r:id="rId10"/>
      <p:bold r:id="rId11"/>
      <p:italic r:id="rId12"/>
      <p:boldItalic r:id="rId13"/>
    </p:embeddedFont>
    <p:embeddedFont>
      <p:font typeface="Montserrat Bold"/>
      <p:regular r:id="rId14"/>
      <p:bold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29" autoAdjust="0"/>
    <p:restoredTop sz="94646" autoAdjust="0"/>
  </p:normalViewPr>
  <p:slideViewPr>
    <p:cSldViewPr>
      <p:cViewPr varScale="1">
        <p:scale>
          <a:sx n="69" d="100"/>
          <a:sy n="69" d="100"/>
        </p:scale>
        <p:origin x="1160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svg"/><Relationship Id="rId2" Type="http://schemas.openxmlformats.org/officeDocument/2006/relationships/image" Target="../media/image2.svg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sv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3.svg"/><Relationship Id="rId7" Type="http://schemas.openxmlformats.org/officeDocument/2006/relationships/image" Target="../media/image11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11" Type="http://schemas.openxmlformats.org/officeDocument/2006/relationships/image" Target="../media/image1.png"/><Relationship Id="rId5" Type="http://schemas.openxmlformats.org/officeDocument/2006/relationships/image" Target="../media/image5.svg"/><Relationship Id="rId10" Type="http://schemas.openxmlformats.org/officeDocument/2006/relationships/image" Target="../media/image17.svg"/><Relationship Id="rId4" Type="http://schemas.openxmlformats.org/officeDocument/2006/relationships/image" Target="../media/image4.svg"/><Relationship Id="rId9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Relationship Id="rId9" Type="http://schemas.openxmlformats.org/officeDocument/2006/relationships/image" Target="../media/image25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3.svg"/><Relationship Id="rId7" Type="http://schemas.openxmlformats.org/officeDocument/2006/relationships/image" Target="../media/image11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5.svg"/><Relationship Id="rId10" Type="http://schemas.openxmlformats.org/officeDocument/2006/relationships/image" Target="../media/image1.png"/><Relationship Id="rId4" Type="http://schemas.openxmlformats.org/officeDocument/2006/relationships/image" Target="../media/image4.svg"/><Relationship Id="rId9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2.svg"/><Relationship Id="rId7" Type="http://schemas.openxmlformats.org/officeDocument/2006/relationships/image" Target="../media/image10.svg"/><Relationship Id="rId12" Type="http://schemas.openxmlformats.org/officeDocument/2006/relationships/image" Target="../media/image1.pn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4.svg"/><Relationship Id="rId5" Type="http://schemas.openxmlformats.org/officeDocument/2006/relationships/image" Target="../media/image4.svg"/><Relationship Id="rId10" Type="http://schemas.openxmlformats.org/officeDocument/2006/relationships/image" Target="../media/image26.svg"/><Relationship Id="rId4" Type="http://schemas.openxmlformats.org/officeDocument/2006/relationships/image" Target="../media/image3.svg"/><Relationship Id="rId9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38199" y="4229100"/>
            <a:ext cx="16611601" cy="13080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0230"/>
              </a:lnSpc>
            </a:pPr>
            <a:r>
              <a:rPr lang="en-US" sz="9300" b="1" dirty="0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YRITTÄJÄN  KAPASITEETTI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171403" y="6303645"/>
            <a:ext cx="13945194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950"/>
              </a:lnSpc>
            </a:pPr>
            <a:r>
              <a:rPr lang="en-US" sz="45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JARI </a:t>
            </a:r>
            <a:r>
              <a:rPr lang="en-US" sz="45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HALT  </a:t>
            </a:r>
            <a:r>
              <a:rPr lang="en-US" sz="45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| XO CENTER</a:t>
            </a:r>
          </a:p>
        </p:txBody>
      </p:sp>
      <p:sp>
        <p:nvSpPr>
          <p:cNvPr id="4" name="Freeform 4"/>
          <p:cNvSpPr/>
          <p:nvPr/>
        </p:nvSpPr>
        <p:spPr>
          <a:xfrm>
            <a:off x="16674788" y="8668216"/>
            <a:ext cx="1169024" cy="1180168"/>
          </a:xfrm>
          <a:custGeom>
            <a:avLst/>
            <a:gdLst/>
            <a:ahLst/>
            <a:cxnLst/>
            <a:rect l="l" t="t" r="r" b="b"/>
            <a:pathLst>
              <a:path w="1169024" h="1180168">
                <a:moveTo>
                  <a:pt x="0" y="0"/>
                </a:moveTo>
                <a:lnTo>
                  <a:pt x="1169024" y="0"/>
                </a:lnTo>
                <a:lnTo>
                  <a:pt x="1169024" y="1180168"/>
                </a:lnTo>
                <a:lnTo>
                  <a:pt x="0" y="11801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449997" y="1680755"/>
            <a:ext cx="2299181" cy="2299181"/>
          </a:xfrm>
          <a:custGeom>
            <a:avLst/>
            <a:gdLst/>
            <a:ahLst/>
            <a:cxnLst/>
            <a:rect l="l" t="t" r="r" b="b"/>
            <a:pathLst>
              <a:path w="2299181" h="2299181">
                <a:moveTo>
                  <a:pt x="0" y="0"/>
                </a:moveTo>
                <a:lnTo>
                  <a:pt x="2299180" y="0"/>
                </a:lnTo>
                <a:lnTo>
                  <a:pt x="2299180" y="2299181"/>
                </a:lnTo>
                <a:lnTo>
                  <a:pt x="0" y="22991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8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Freeform 3"/>
          <p:cNvSpPr/>
          <p:nvPr/>
        </p:nvSpPr>
        <p:spPr>
          <a:xfrm>
            <a:off x="9286844" y="1680755"/>
            <a:ext cx="2462333" cy="2462333"/>
          </a:xfrm>
          <a:custGeom>
            <a:avLst/>
            <a:gdLst/>
            <a:ahLst/>
            <a:cxnLst/>
            <a:rect l="l" t="t" r="r" b="b"/>
            <a:pathLst>
              <a:path w="2462333" h="2462333">
                <a:moveTo>
                  <a:pt x="0" y="0"/>
                </a:moveTo>
                <a:lnTo>
                  <a:pt x="2462333" y="0"/>
                </a:lnTo>
                <a:lnTo>
                  <a:pt x="2462333" y="2462333"/>
                </a:lnTo>
                <a:lnTo>
                  <a:pt x="0" y="24623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fi-FI"/>
          </a:p>
        </p:txBody>
      </p:sp>
      <p:sp>
        <p:nvSpPr>
          <p:cNvPr id="4" name="TextBox 4"/>
          <p:cNvSpPr txBox="1"/>
          <p:nvPr/>
        </p:nvSpPr>
        <p:spPr>
          <a:xfrm>
            <a:off x="9797139" y="2573510"/>
            <a:ext cx="1441744" cy="456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12"/>
              </a:lnSpc>
            </a:pPr>
            <a:r>
              <a:rPr lang="en-US" sz="2651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Kilpailu</a:t>
            </a:r>
          </a:p>
        </p:txBody>
      </p:sp>
      <p:sp>
        <p:nvSpPr>
          <p:cNvPr id="5" name="Freeform 5"/>
          <p:cNvSpPr/>
          <p:nvPr/>
        </p:nvSpPr>
        <p:spPr>
          <a:xfrm>
            <a:off x="14048358" y="1680755"/>
            <a:ext cx="2299181" cy="2299181"/>
          </a:xfrm>
          <a:custGeom>
            <a:avLst/>
            <a:gdLst/>
            <a:ahLst/>
            <a:cxnLst/>
            <a:rect l="l" t="t" r="r" b="b"/>
            <a:pathLst>
              <a:path w="2299181" h="2299181">
                <a:moveTo>
                  <a:pt x="0" y="0"/>
                </a:moveTo>
                <a:lnTo>
                  <a:pt x="2299181" y="0"/>
                </a:lnTo>
                <a:lnTo>
                  <a:pt x="2299181" y="2299181"/>
                </a:lnTo>
                <a:lnTo>
                  <a:pt x="0" y="22991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6" name="Freeform 6"/>
          <p:cNvSpPr/>
          <p:nvPr/>
        </p:nvSpPr>
        <p:spPr>
          <a:xfrm>
            <a:off x="14048358" y="1599178"/>
            <a:ext cx="2462333" cy="2462333"/>
          </a:xfrm>
          <a:custGeom>
            <a:avLst/>
            <a:gdLst/>
            <a:ahLst/>
            <a:cxnLst/>
            <a:rect l="l" t="t" r="r" b="b"/>
            <a:pathLst>
              <a:path w="2462333" h="2462333">
                <a:moveTo>
                  <a:pt x="0" y="0"/>
                </a:moveTo>
                <a:lnTo>
                  <a:pt x="2462334" y="0"/>
                </a:lnTo>
                <a:lnTo>
                  <a:pt x="2462334" y="2462334"/>
                </a:lnTo>
                <a:lnTo>
                  <a:pt x="0" y="24623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fi-FI"/>
          </a:p>
        </p:txBody>
      </p:sp>
      <p:sp>
        <p:nvSpPr>
          <p:cNvPr id="7" name="TextBox 7"/>
          <p:cNvSpPr txBox="1"/>
          <p:nvPr/>
        </p:nvSpPr>
        <p:spPr>
          <a:xfrm>
            <a:off x="14542669" y="2573510"/>
            <a:ext cx="1473711" cy="456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12"/>
              </a:lnSpc>
            </a:pPr>
            <a:r>
              <a:rPr lang="en-US" sz="2651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Muutos</a:t>
            </a:r>
          </a:p>
        </p:txBody>
      </p:sp>
      <p:sp>
        <p:nvSpPr>
          <p:cNvPr id="8" name="Freeform 8"/>
          <p:cNvSpPr/>
          <p:nvPr/>
        </p:nvSpPr>
        <p:spPr>
          <a:xfrm>
            <a:off x="11749177" y="3979936"/>
            <a:ext cx="2299181" cy="2299181"/>
          </a:xfrm>
          <a:custGeom>
            <a:avLst/>
            <a:gdLst/>
            <a:ahLst/>
            <a:cxnLst/>
            <a:rect l="l" t="t" r="r" b="b"/>
            <a:pathLst>
              <a:path w="2299181" h="2299181">
                <a:moveTo>
                  <a:pt x="0" y="0"/>
                </a:moveTo>
                <a:lnTo>
                  <a:pt x="2299181" y="0"/>
                </a:lnTo>
                <a:lnTo>
                  <a:pt x="2299181" y="2299180"/>
                </a:lnTo>
                <a:lnTo>
                  <a:pt x="0" y="22991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9" name="Freeform 9"/>
          <p:cNvSpPr/>
          <p:nvPr/>
        </p:nvSpPr>
        <p:spPr>
          <a:xfrm>
            <a:off x="11667601" y="3898359"/>
            <a:ext cx="2462333" cy="2462333"/>
          </a:xfrm>
          <a:custGeom>
            <a:avLst/>
            <a:gdLst/>
            <a:ahLst/>
            <a:cxnLst/>
            <a:rect l="l" t="t" r="r" b="b"/>
            <a:pathLst>
              <a:path w="2462333" h="2462333">
                <a:moveTo>
                  <a:pt x="0" y="0"/>
                </a:moveTo>
                <a:lnTo>
                  <a:pt x="2462333" y="0"/>
                </a:lnTo>
                <a:lnTo>
                  <a:pt x="2462333" y="2462334"/>
                </a:lnTo>
                <a:lnTo>
                  <a:pt x="0" y="24623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fi-FI"/>
          </a:p>
        </p:txBody>
      </p:sp>
      <p:sp>
        <p:nvSpPr>
          <p:cNvPr id="10" name="TextBox 10"/>
          <p:cNvSpPr txBox="1"/>
          <p:nvPr/>
        </p:nvSpPr>
        <p:spPr>
          <a:xfrm>
            <a:off x="11918619" y="4906750"/>
            <a:ext cx="1960297" cy="397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Kapasiteetti</a:t>
            </a:r>
          </a:p>
        </p:txBody>
      </p:sp>
      <p:sp>
        <p:nvSpPr>
          <p:cNvPr id="11" name="Freeform 11"/>
          <p:cNvSpPr/>
          <p:nvPr/>
        </p:nvSpPr>
        <p:spPr>
          <a:xfrm>
            <a:off x="9449997" y="6279116"/>
            <a:ext cx="2299181" cy="2299181"/>
          </a:xfrm>
          <a:custGeom>
            <a:avLst/>
            <a:gdLst/>
            <a:ahLst/>
            <a:cxnLst/>
            <a:rect l="l" t="t" r="r" b="b"/>
            <a:pathLst>
              <a:path w="2299181" h="2299181">
                <a:moveTo>
                  <a:pt x="0" y="0"/>
                </a:moveTo>
                <a:lnTo>
                  <a:pt x="2299180" y="0"/>
                </a:lnTo>
                <a:lnTo>
                  <a:pt x="2299180" y="2299181"/>
                </a:lnTo>
                <a:lnTo>
                  <a:pt x="0" y="22991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12" name="Freeform 12"/>
          <p:cNvSpPr/>
          <p:nvPr/>
        </p:nvSpPr>
        <p:spPr>
          <a:xfrm>
            <a:off x="9449997" y="6279116"/>
            <a:ext cx="2462333" cy="2462333"/>
          </a:xfrm>
          <a:custGeom>
            <a:avLst/>
            <a:gdLst/>
            <a:ahLst/>
            <a:cxnLst/>
            <a:rect l="l" t="t" r="r" b="b"/>
            <a:pathLst>
              <a:path w="2462333" h="2462333">
                <a:moveTo>
                  <a:pt x="0" y="0"/>
                </a:moveTo>
                <a:lnTo>
                  <a:pt x="2462333" y="0"/>
                </a:lnTo>
                <a:lnTo>
                  <a:pt x="2462333" y="2462334"/>
                </a:lnTo>
                <a:lnTo>
                  <a:pt x="0" y="24623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fi-FI"/>
          </a:p>
        </p:txBody>
      </p:sp>
      <p:sp>
        <p:nvSpPr>
          <p:cNvPr id="13" name="TextBox 13"/>
          <p:cNvSpPr txBox="1"/>
          <p:nvPr/>
        </p:nvSpPr>
        <p:spPr>
          <a:xfrm>
            <a:off x="9921809" y="7171872"/>
            <a:ext cx="1192404" cy="456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12"/>
              </a:lnSpc>
            </a:pPr>
            <a:r>
              <a:rPr lang="en-US" sz="2651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Kasvu</a:t>
            </a:r>
          </a:p>
        </p:txBody>
      </p:sp>
      <p:sp>
        <p:nvSpPr>
          <p:cNvPr id="14" name="Freeform 14"/>
          <p:cNvSpPr/>
          <p:nvPr/>
        </p:nvSpPr>
        <p:spPr>
          <a:xfrm>
            <a:off x="14048358" y="6279116"/>
            <a:ext cx="2299181" cy="2299181"/>
          </a:xfrm>
          <a:custGeom>
            <a:avLst/>
            <a:gdLst/>
            <a:ahLst/>
            <a:cxnLst/>
            <a:rect l="l" t="t" r="r" b="b"/>
            <a:pathLst>
              <a:path w="2299181" h="2299181">
                <a:moveTo>
                  <a:pt x="0" y="0"/>
                </a:moveTo>
                <a:lnTo>
                  <a:pt x="2299181" y="0"/>
                </a:lnTo>
                <a:lnTo>
                  <a:pt x="2299181" y="2299181"/>
                </a:lnTo>
                <a:lnTo>
                  <a:pt x="0" y="22991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15" name="Freeform 15"/>
          <p:cNvSpPr/>
          <p:nvPr/>
        </p:nvSpPr>
        <p:spPr>
          <a:xfrm>
            <a:off x="13923865" y="6360693"/>
            <a:ext cx="2462333" cy="2462333"/>
          </a:xfrm>
          <a:custGeom>
            <a:avLst/>
            <a:gdLst/>
            <a:ahLst/>
            <a:cxnLst/>
            <a:rect l="l" t="t" r="r" b="b"/>
            <a:pathLst>
              <a:path w="2462333" h="2462333">
                <a:moveTo>
                  <a:pt x="0" y="0"/>
                </a:moveTo>
                <a:lnTo>
                  <a:pt x="2462333" y="0"/>
                </a:lnTo>
                <a:lnTo>
                  <a:pt x="2462333" y="2462333"/>
                </a:lnTo>
                <a:lnTo>
                  <a:pt x="0" y="24623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fi-FI"/>
          </a:p>
        </p:txBody>
      </p:sp>
      <p:sp>
        <p:nvSpPr>
          <p:cNvPr id="16" name="TextBox 16"/>
          <p:cNvSpPr txBox="1"/>
          <p:nvPr/>
        </p:nvSpPr>
        <p:spPr>
          <a:xfrm>
            <a:off x="14132039" y="7312040"/>
            <a:ext cx="2131820" cy="397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Mahdollisuus</a:t>
            </a:r>
          </a:p>
        </p:txBody>
      </p:sp>
      <p:sp>
        <p:nvSpPr>
          <p:cNvPr id="17" name="Freeform 17"/>
          <p:cNvSpPr/>
          <p:nvPr/>
        </p:nvSpPr>
        <p:spPr>
          <a:xfrm rot="2230729">
            <a:off x="11611467" y="1066692"/>
            <a:ext cx="2029848" cy="2029848"/>
          </a:xfrm>
          <a:custGeom>
            <a:avLst/>
            <a:gdLst/>
            <a:ahLst/>
            <a:cxnLst/>
            <a:rect l="l" t="t" r="r" b="b"/>
            <a:pathLst>
              <a:path w="2029848" h="2029848">
                <a:moveTo>
                  <a:pt x="0" y="0"/>
                </a:moveTo>
                <a:lnTo>
                  <a:pt x="2029848" y="0"/>
                </a:lnTo>
                <a:lnTo>
                  <a:pt x="2029848" y="2029848"/>
                </a:lnTo>
                <a:lnTo>
                  <a:pt x="0" y="20298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80000"/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18" name="Freeform 18"/>
          <p:cNvSpPr/>
          <p:nvPr/>
        </p:nvSpPr>
        <p:spPr>
          <a:xfrm rot="7891922">
            <a:off x="14949522" y="3870773"/>
            <a:ext cx="2029848" cy="2029848"/>
          </a:xfrm>
          <a:custGeom>
            <a:avLst/>
            <a:gdLst/>
            <a:ahLst/>
            <a:cxnLst/>
            <a:rect l="l" t="t" r="r" b="b"/>
            <a:pathLst>
              <a:path w="2029848" h="2029848">
                <a:moveTo>
                  <a:pt x="0" y="0"/>
                </a:moveTo>
                <a:lnTo>
                  <a:pt x="2029848" y="0"/>
                </a:lnTo>
                <a:lnTo>
                  <a:pt x="2029848" y="2029848"/>
                </a:lnTo>
                <a:lnTo>
                  <a:pt x="0" y="20298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8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19" name="Freeform 19"/>
          <p:cNvSpPr/>
          <p:nvPr/>
        </p:nvSpPr>
        <p:spPr>
          <a:xfrm rot="-8369829">
            <a:off x="12304591" y="7320965"/>
            <a:ext cx="1914125" cy="1914125"/>
          </a:xfrm>
          <a:custGeom>
            <a:avLst/>
            <a:gdLst/>
            <a:ahLst/>
            <a:cxnLst/>
            <a:rect l="l" t="t" r="r" b="b"/>
            <a:pathLst>
              <a:path w="1914125" h="1914125">
                <a:moveTo>
                  <a:pt x="0" y="0"/>
                </a:moveTo>
                <a:lnTo>
                  <a:pt x="1914126" y="0"/>
                </a:lnTo>
                <a:lnTo>
                  <a:pt x="1914126" y="1914125"/>
                </a:lnTo>
                <a:lnTo>
                  <a:pt x="0" y="19141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80000"/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20" name="Freeform 20"/>
          <p:cNvSpPr/>
          <p:nvPr/>
        </p:nvSpPr>
        <p:spPr>
          <a:xfrm rot="-2927799">
            <a:off x="8620622" y="4560692"/>
            <a:ext cx="2029848" cy="2029848"/>
          </a:xfrm>
          <a:custGeom>
            <a:avLst/>
            <a:gdLst/>
            <a:ahLst/>
            <a:cxnLst/>
            <a:rect l="l" t="t" r="r" b="b"/>
            <a:pathLst>
              <a:path w="2029848" h="2029848">
                <a:moveTo>
                  <a:pt x="0" y="0"/>
                </a:moveTo>
                <a:lnTo>
                  <a:pt x="2029848" y="0"/>
                </a:lnTo>
                <a:lnTo>
                  <a:pt x="2029848" y="2029848"/>
                </a:lnTo>
                <a:lnTo>
                  <a:pt x="0" y="20298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8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21" name="Freeform 21"/>
          <p:cNvSpPr/>
          <p:nvPr/>
        </p:nvSpPr>
        <p:spPr>
          <a:xfrm rot="-843677">
            <a:off x="11954515" y="4104283"/>
            <a:ext cx="324378" cy="561031"/>
          </a:xfrm>
          <a:custGeom>
            <a:avLst/>
            <a:gdLst/>
            <a:ahLst/>
            <a:cxnLst/>
            <a:rect l="l" t="t" r="r" b="b"/>
            <a:pathLst>
              <a:path w="324378" h="561031">
                <a:moveTo>
                  <a:pt x="0" y="0"/>
                </a:moveTo>
                <a:lnTo>
                  <a:pt x="324378" y="0"/>
                </a:lnTo>
                <a:lnTo>
                  <a:pt x="324378" y="561030"/>
                </a:lnTo>
                <a:lnTo>
                  <a:pt x="0" y="5610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80000"/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22" name="TextBox 22"/>
          <p:cNvSpPr txBox="1"/>
          <p:nvPr/>
        </p:nvSpPr>
        <p:spPr>
          <a:xfrm>
            <a:off x="12391198" y="6764760"/>
            <a:ext cx="1015140" cy="358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9"/>
              </a:lnSpc>
            </a:pPr>
            <a:r>
              <a:rPr lang="en-US" sz="212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Asenne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369486" y="3540323"/>
            <a:ext cx="847015" cy="358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9"/>
              </a:lnSpc>
            </a:pPr>
            <a:r>
              <a:rPr lang="en-US" sz="212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Taidot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391198" y="3096372"/>
            <a:ext cx="887872" cy="355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69"/>
              </a:lnSpc>
            </a:pPr>
            <a:r>
              <a:rPr lang="en-US" sz="212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Minä</a:t>
            </a:r>
            <a:endParaRPr lang="en-US" sz="2121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1491383" y="3623900"/>
            <a:ext cx="850804" cy="358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9"/>
              </a:lnSpc>
            </a:pPr>
            <a:r>
              <a:rPr lang="en-US" sz="212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Tiedot</a:t>
            </a:r>
          </a:p>
        </p:txBody>
      </p:sp>
      <p:sp>
        <p:nvSpPr>
          <p:cNvPr id="26" name="Freeform 26"/>
          <p:cNvSpPr/>
          <p:nvPr/>
        </p:nvSpPr>
        <p:spPr>
          <a:xfrm>
            <a:off x="12693648" y="3662000"/>
            <a:ext cx="324378" cy="561031"/>
          </a:xfrm>
          <a:custGeom>
            <a:avLst/>
            <a:gdLst/>
            <a:ahLst/>
            <a:cxnLst/>
            <a:rect l="l" t="t" r="r" b="b"/>
            <a:pathLst>
              <a:path w="324378" h="561031">
                <a:moveTo>
                  <a:pt x="0" y="0"/>
                </a:moveTo>
                <a:lnTo>
                  <a:pt x="324378" y="0"/>
                </a:lnTo>
                <a:lnTo>
                  <a:pt x="324378" y="561031"/>
                </a:lnTo>
                <a:lnTo>
                  <a:pt x="0" y="5610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80000"/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27" name="Freeform 27"/>
          <p:cNvSpPr/>
          <p:nvPr/>
        </p:nvSpPr>
        <p:spPr>
          <a:xfrm rot="610782">
            <a:off x="13421592" y="3966764"/>
            <a:ext cx="324378" cy="561031"/>
          </a:xfrm>
          <a:custGeom>
            <a:avLst/>
            <a:gdLst/>
            <a:ahLst/>
            <a:cxnLst/>
            <a:rect l="l" t="t" r="r" b="b"/>
            <a:pathLst>
              <a:path w="324378" h="561031">
                <a:moveTo>
                  <a:pt x="0" y="0"/>
                </a:moveTo>
                <a:lnTo>
                  <a:pt x="324378" y="0"/>
                </a:lnTo>
                <a:lnTo>
                  <a:pt x="324378" y="561031"/>
                </a:lnTo>
                <a:lnTo>
                  <a:pt x="0" y="5610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80000"/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28" name="Freeform 28"/>
          <p:cNvSpPr/>
          <p:nvPr/>
        </p:nvSpPr>
        <p:spPr>
          <a:xfrm rot="-10800000">
            <a:off x="12736579" y="6080177"/>
            <a:ext cx="324378" cy="561031"/>
          </a:xfrm>
          <a:custGeom>
            <a:avLst/>
            <a:gdLst/>
            <a:ahLst/>
            <a:cxnLst/>
            <a:rect l="l" t="t" r="r" b="b"/>
            <a:pathLst>
              <a:path w="324378" h="561031">
                <a:moveTo>
                  <a:pt x="0" y="0"/>
                </a:moveTo>
                <a:lnTo>
                  <a:pt x="324378" y="0"/>
                </a:lnTo>
                <a:lnTo>
                  <a:pt x="324378" y="561031"/>
                </a:lnTo>
                <a:lnTo>
                  <a:pt x="0" y="5610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80000"/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29" name="TextBox 29"/>
          <p:cNvSpPr txBox="1"/>
          <p:nvPr/>
        </p:nvSpPr>
        <p:spPr>
          <a:xfrm>
            <a:off x="11005243" y="917908"/>
            <a:ext cx="1111461" cy="355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9"/>
              </a:lnSpc>
            </a:pPr>
            <a:r>
              <a:rPr lang="en-US" sz="2121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Trendit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6424857" y="5377548"/>
            <a:ext cx="1102715" cy="355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9"/>
              </a:lnSpc>
            </a:pPr>
            <a:r>
              <a:rPr lang="en-US" sz="2121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Trendit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3369486" y="8825339"/>
            <a:ext cx="1162269" cy="355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9"/>
              </a:lnSpc>
            </a:pPr>
            <a:r>
              <a:rPr lang="en-US" sz="2121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Trendit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156823" y="5377548"/>
            <a:ext cx="1130021" cy="355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9"/>
              </a:lnSpc>
            </a:pPr>
            <a:r>
              <a:rPr lang="en-US" sz="2121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Trendit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28700" y="3847147"/>
            <a:ext cx="7128123" cy="2506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Markkinoiden muutos</a:t>
            </a:r>
            <a:r>
              <a:rPr lang="en-US" sz="48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haastaa yksilön kapasiteetin.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56823" y="1028700"/>
            <a:ext cx="3727741" cy="3727741"/>
            <a:chOff x="0" y="0"/>
            <a:chExt cx="4970321" cy="4970321"/>
          </a:xfrm>
        </p:grpSpPr>
        <p:sp>
          <p:nvSpPr>
            <p:cNvPr id="3" name="Freeform 3"/>
            <p:cNvSpPr/>
            <p:nvPr/>
          </p:nvSpPr>
          <p:spPr>
            <a:xfrm>
              <a:off x="329330" y="0"/>
              <a:ext cx="4640991" cy="4640991"/>
            </a:xfrm>
            <a:custGeom>
              <a:avLst/>
              <a:gdLst/>
              <a:ahLst/>
              <a:cxnLst/>
              <a:rect l="l" t="t" r="r" b="b"/>
              <a:pathLst>
                <a:path w="4640991" h="4640991">
                  <a:moveTo>
                    <a:pt x="0" y="0"/>
                  </a:moveTo>
                  <a:lnTo>
                    <a:pt x="4640991" y="0"/>
                  </a:lnTo>
                  <a:lnTo>
                    <a:pt x="4640991" y="4640991"/>
                  </a:lnTo>
                  <a:lnTo>
                    <a:pt x="0" y="46409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80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i-FI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4970321" cy="4970321"/>
            </a:xfrm>
            <a:custGeom>
              <a:avLst/>
              <a:gdLst/>
              <a:ahLst/>
              <a:cxnLst/>
              <a:rect l="l" t="t" r="r" b="b"/>
              <a:pathLst>
                <a:path w="4970321" h="4970321">
                  <a:moveTo>
                    <a:pt x="0" y="0"/>
                  </a:moveTo>
                  <a:lnTo>
                    <a:pt x="4970321" y="0"/>
                  </a:lnTo>
                  <a:lnTo>
                    <a:pt x="4970321" y="4970321"/>
                  </a:lnTo>
                  <a:lnTo>
                    <a:pt x="0" y="49703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837031" y="1372312"/>
              <a:ext cx="3296259" cy="989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365"/>
                </a:lnSpc>
              </a:pPr>
              <a:r>
                <a:rPr lang="en-US" sz="4547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Yhteisö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837031" y="2400488"/>
              <a:ext cx="3296259" cy="1121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77"/>
                </a:lnSpc>
              </a:pPr>
              <a:r>
                <a:rPr lang="en-US" sz="2484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Palvelu</a:t>
              </a:r>
            </a:p>
            <a:p>
              <a:pPr algn="ctr">
                <a:lnSpc>
                  <a:spcPts val="3477"/>
                </a:lnSpc>
              </a:pPr>
              <a:r>
                <a:rPr lang="en-US" sz="2484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Johtaminen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814043" y="1028700"/>
            <a:ext cx="3690938" cy="3690938"/>
            <a:chOff x="0" y="0"/>
            <a:chExt cx="4921250" cy="4921250"/>
          </a:xfrm>
        </p:grpSpPr>
        <p:sp>
          <p:nvSpPr>
            <p:cNvPr id="8" name="Freeform 8"/>
            <p:cNvSpPr/>
            <p:nvPr/>
          </p:nvSpPr>
          <p:spPr>
            <a:xfrm>
              <a:off x="0" y="163039"/>
              <a:ext cx="4595171" cy="4595171"/>
            </a:xfrm>
            <a:custGeom>
              <a:avLst/>
              <a:gdLst/>
              <a:ahLst/>
              <a:cxnLst/>
              <a:rect l="l" t="t" r="r" b="b"/>
              <a:pathLst>
                <a:path w="4595171" h="4595171">
                  <a:moveTo>
                    <a:pt x="0" y="0"/>
                  </a:moveTo>
                  <a:lnTo>
                    <a:pt x="4595171" y="0"/>
                  </a:lnTo>
                  <a:lnTo>
                    <a:pt x="4595171" y="4595172"/>
                  </a:lnTo>
                  <a:lnTo>
                    <a:pt x="0" y="459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i-FI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0"/>
              <a:ext cx="4921250" cy="4921250"/>
            </a:xfrm>
            <a:custGeom>
              <a:avLst/>
              <a:gdLst/>
              <a:ahLst/>
              <a:cxnLst/>
              <a:rect l="l" t="t" r="r" b="b"/>
              <a:pathLst>
                <a:path w="4921250" h="4921250">
                  <a:moveTo>
                    <a:pt x="0" y="0"/>
                  </a:moveTo>
                  <a:lnTo>
                    <a:pt x="4921250" y="0"/>
                  </a:lnTo>
                  <a:lnTo>
                    <a:pt x="4921250" y="4921250"/>
                  </a:lnTo>
                  <a:lnTo>
                    <a:pt x="0" y="4921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369561" y="1404488"/>
              <a:ext cx="3684499" cy="8793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64"/>
                </a:lnSpc>
              </a:pPr>
              <a:r>
                <a:rPr lang="en-US" sz="3974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Ympäristö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02161" y="2318047"/>
              <a:ext cx="2881487" cy="11225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50"/>
                </a:lnSpc>
              </a:pPr>
              <a:r>
                <a:rPr lang="en-US" sz="2464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Ulkoinen</a:t>
              </a:r>
            </a:p>
            <a:p>
              <a:pPr algn="ctr">
                <a:lnSpc>
                  <a:spcPts val="3450"/>
                </a:lnSpc>
              </a:pPr>
              <a:r>
                <a:rPr lang="en-US" sz="2464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Sisäinen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843937" y="6283799"/>
            <a:ext cx="3712206" cy="3835191"/>
            <a:chOff x="0" y="0"/>
            <a:chExt cx="4949608" cy="5113587"/>
          </a:xfrm>
        </p:grpSpPr>
        <p:sp>
          <p:nvSpPr>
            <p:cNvPr id="13" name="Freeform 13"/>
            <p:cNvSpPr/>
            <p:nvPr/>
          </p:nvSpPr>
          <p:spPr>
            <a:xfrm>
              <a:off x="250248" y="0"/>
              <a:ext cx="4621651" cy="4621651"/>
            </a:xfrm>
            <a:custGeom>
              <a:avLst/>
              <a:gdLst/>
              <a:ahLst/>
              <a:cxnLst/>
              <a:rect l="l" t="t" r="r" b="b"/>
              <a:pathLst>
                <a:path w="4621651" h="4621651">
                  <a:moveTo>
                    <a:pt x="0" y="0"/>
                  </a:moveTo>
                  <a:lnTo>
                    <a:pt x="4621651" y="0"/>
                  </a:lnTo>
                  <a:lnTo>
                    <a:pt x="4621651" y="4621651"/>
                  </a:lnTo>
                  <a:lnTo>
                    <a:pt x="0" y="4621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i-FI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163979"/>
              <a:ext cx="4949608" cy="4949608"/>
            </a:xfrm>
            <a:custGeom>
              <a:avLst/>
              <a:gdLst/>
              <a:ahLst/>
              <a:cxnLst/>
              <a:rect l="l" t="t" r="r" b="b"/>
              <a:pathLst>
                <a:path w="4949608" h="4949608">
                  <a:moveTo>
                    <a:pt x="0" y="0"/>
                  </a:moveTo>
                  <a:lnTo>
                    <a:pt x="4949608" y="0"/>
                  </a:lnTo>
                  <a:lnTo>
                    <a:pt x="4949608" y="4949608"/>
                  </a:lnTo>
                  <a:lnTo>
                    <a:pt x="0" y="49496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66094" y="1547280"/>
              <a:ext cx="4617421" cy="10710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836"/>
                </a:lnSpc>
              </a:pPr>
              <a:r>
                <a:rPr lang="en-US" sz="4883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Yksilö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06387" y="2570734"/>
              <a:ext cx="3122749" cy="10738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94"/>
                </a:lnSpc>
              </a:pPr>
              <a:r>
                <a:rPr lang="en-US" sz="2353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Kapasiteetti</a:t>
              </a:r>
            </a:p>
            <a:p>
              <a:pPr algn="ctr">
                <a:lnSpc>
                  <a:spcPts val="3294"/>
                </a:lnSpc>
              </a:pPr>
              <a:r>
                <a:rPr lang="en-US" sz="2353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Osaaminen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10714395" y="3016791"/>
            <a:ext cx="4253418" cy="4253418"/>
          </a:xfrm>
          <a:custGeom>
            <a:avLst/>
            <a:gdLst/>
            <a:ahLst/>
            <a:cxnLst/>
            <a:rect l="l" t="t" r="r" b="b"/>
            <a:pathLst>
              <a:path w="4253418" h="4253418">
                <a:moveTo>
                  <a:pt x="0" y="0"/>
                </a:moveTo>
                <a:lnTo>
                  <a:pt x="4253418" y="0"/>
                </a:lnTo>
                <a:lnTo>
                  <a:pt x="4253418" y="4253418"/>
                </a:lnTo>
                <a:lnTo>
                  <a:pt x="0" y="42534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fi-FI"/>
          </a:p>
        </p:txBody>
      </p:sp>
      <p:sp>
        <p:nvSpPr>
          <p:cNvPr id="18" name="Freeform 18"/>
          <p:cNvSpPr/>
          <p:nvPr/>
        </p:nvSpPr>
        <p:spPr>
          <a:xfrm>
            <a:off x="10714395" y="3016791"/>
            <a:ext cx="3971589" cy="3971589"/>
          </a:xfrm>
          <a:custGeom>
            <a:avLst/>
            <a:gdLst/>
            <a:ahLst/>
            <a:cxnLst/>
            <a:rect l="l" t="t" r="r" b="b"/>
            <a:pathLst>
              <a:path w="3971589" h="3971589">
                <a:moveTo>
                  <a:pt x="0" y="0"/>
                </a:moveTo>
                <a:lnTo>
                  <a:pt x="3971589" y="0"/>
                </a:lnTo>
                <a:lnTo>
                  <a:pt x="3971589" y="3971589"/>
                </a:lnTo>
                <a:lnTo>
                  <a:pt x="0" y="39715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8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19" name="Freeform 19"/>
          <p:cNvSpPr/>
          <p:nvPr/>
        </p:nvSpPr>
        <p:spPr>
          <a:xfrm>
            <a:off x="11586336" y="3553670"/>
            <a:ext cx="2227707" cy="2897831"/>
          </a:xfrm>
          <a:custGeom>
            <a:avLst/>
            <a:gdLst/>
            <a:ahLst/>
            <a:cxnLst/>
            <a:rect l="l" t="t" r="r" b="b"/>
            <a:pathLst>
              <a:path w="2227707" h="2897831">
                <a:moveTo>
                  <a:pt x="0" y="0"/>
                </a:moveTo>
                <a:lnTo>
                  <a:pt x="2227707" y="0"/>
                </a:lnTo>
                <a:lnTo>
                  <a:pt x="2227707" y="2897831"/>
                </a:lnTo>
                <a:lnTo>
                  <a:pt x="0" y="28978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20" name="TextBox 20"/>
          <p:cNvSpPr txBox="1"/>
          <p:nvPr/>
        </p:nvSpPr>
        <p:spPr>
          <a:xfrm>
            <a:off x="1028700" y="4038600"/>
            <a:ext cx="7128123" cy="209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 b="1">
                <a:solidFill>
                  <a:srgbClr val="F1F1F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Yrityksen</a:t>
            </a:r>
          </a:p>
          <a:p>
            <a:pPr algn="l">
              <a:lnSpc>
                <a:spcPts val="8400"/>
              </a:lnSpc>
            </a:pPr>
            <a:r>
              <a:rPr lang="en-US" sz="6000" b="1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menestystekijät?</a:t>
            </a:r>
          </a:p>
        </p:txBody>
      </p:sp>
      <p:sp>
        <p:nvSpPr>
          <p:cNvPr id="21" name="Freeform 21"/>
          <p:cNvSpPr/>
          <p:nvPr/>
        </p:nvSpPr>
        <p:spPr>
          <a:xfrm>
            <a:off x="16674788" y="8668216"/>
            <a:ext cx="1169024" cy="1180168"/>
          </a:xfrm>
          <a:custGeom>
            <a:avLst/>
            <a:gdLst/>
            <a:ahLst/>
            <a:cxnLst/>
            <a:rect l="l" t="t" r="r" b="b"/>
            <a:pathLst>
              <a:path w="1169024" h="1180168">
                <a:moveTo>
                  <a:pt x="0" y="0"/>
                </a:moveTo>
                <a:lnTo>
                  <a:pt x="1169024" y="0"/>
                </a:lnTo>
                <a:lnTo>
                  <a:pt x="1169024" y="1180168"/>
                </a:lnTo>
                <a:lnTo>
                  <a:pt x="0" y="118016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998262" y="1684425"/>
            <a:ext cx="7460938" cy="1408836"/>
            <a:chOff x="0" y="0"/>
            <a:chExt cx="9947917" cy="1878448"/>
          </a:xfrm>
        </p:grpSpPr>
        <p:sp>
          <p:nvSpPr>
            <p:cNvPr id="3" name="Freeform 3"/>
            <p:cNvSpPr/>
            <p:nvPr/>
          </p:nvSpPr>
          <p:spPr>
            <a:xfrm>
              <a:off x="194317" y="256912"/>
              <a:ext cx="9753600" cy="1621536"/>
            </a:xfrm>
            <a:custGeom>
              <a:avLst/>
              <a:gdLst/>
              <a:ahLst/>
              <a:cxnLst/>
              <a:rect l="l" t="t" r="r" b="b"/>
              <a:pathLst>
                <a:path w="9753600" h="1621536">
                  <a:moveTo>
                    <a:pt x="0" y="0"/>
                  </a:moveTo>
                  <a:lnTo>
                    <a:pt x="9753600" y="0"/>
                  </a:lnTo>
                  <a:lnTo>
                    <a:pt x="9753600" y="1621536"/>
                  </a:lnTo>
                  <a:lnTo>
                    <a:pt x="0" y="16215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80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i-FI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9753600" cy="1706880"/>
            </a:xfrm>
            <a:custGeom>
              <a:avLst/>
              <a:gdLst/>
              <a:ahLst/>
              <a:cxnLst/>
              <a:rect l="l" t="t" r="r" b="b"/>
              <a:pathLst>
                <a:path w="9753600" h="1706880">
                  <a:moveTo>
                    <a:pt x="0" y="0"/>
                  </a:moveTo>
                  <a:lnTo>
                    <a:pt x="9753600" y="0"/>
                  </a:lnTo>
                  <a:lnTo>
                    <a:pt x="9753600" y="1706880"/>
                  </a:lnTo>
                  <a:lnTo>
                    <a:pt x="0" y="17068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4401503"/>
            <a:ext cx="7128123" cy="2095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 b="1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Kapasiteetin</a:t>
            </a:r>
          </a:p>
          <a:p>
            <a:pPr algn="l">
              <a:lnSpc>
                <a:spcPts val="8400"/>
              </a:lnSpc>
            </a:pPr>
            <a:r>
              <a:rPr lang="en-US" sz="6000" b="1">
                <a:solidFill>
                  <a:srgbClr val="F1F1F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osa-alueet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032537" y="3579036"/>
            <a:ext cx="7460938" cy="1442952"/>
            <a:chOff x="0" y="0"/>
            <a:chExt cx="9947917" cy="192393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753600" cy="1621536"/>
            </a:xfrm>
            <a:custGeom>
              <a:avLst/>
              <a:gdLst/>
              <a:ahLst/>
              <a:cxnLst/>
              <a:rect l="l" t="t" r="r" b="b"/>
              <a:pathLst>
                <a:path w="9753600" h="1621536">
                  <a:moveTo>
                    <a:pt x="0" y="0"/>
                  </a:moveTo>
                  <a:lnTo>
                    <a:pt x="9753600" y="0"/>
                  </a:lnTo>
                  <a:lnTo>
                    <a:pt x="9753600" y="1621536"/>
                  </a:lnTo>
                  <a:lnTo>
                    <a:pt x="0" y="16215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8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i-FI"/>
            </a:p>
          </p:txBody>
        </p:sp>
        <p:sp>
          <p:nvSpPr>
            <p:cNvPr id="8" name="Freeform 8"/>
            <p:cNvSpPr/>
            <p:nvPr/>
          </p:nvSpPr>
          <p:spPr>
            <a:xfrm>
              <a:off x="194317" y="217056"/>
              <a:ext cx="9753600" cy="1706880"/>
            </a:xfrm>
            <a:custGeom>
              <a:avLst/>
              <a:gdLst/>
              <a:ahLst/>
              <a:cxnLst/>
              <a:rect l="l" t="t" r="r" b="b"/>
              <a:pathLst>
                <a:path w="9753600" h="1706880">
                  <a:moveTo>
                    <a:pt x="0" y="0"/>
                  </a:moveTo>
                  <a:lnTo>
                    <a:pt x="9753600" y="0"/>
                  </a:lnTo>
                  <a:lnTo>
                    <a:pt x="9753600" y="1706880"/>
                  </a:lnTo>
                  <a:lnTo>
                    <a:pt x="0" y="17068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8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fi-FI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032537" y="7380026"/>
            <a:ext cx="7460938" cy="1444505"/>
            <a:chOff x="0" y="0"/>
            <a:chExt cx="9947917" cy="1926007"/>
          </a:xfrm>
        </p:grpSpPr>
        <p:sp>
          <p:nvSpPr>
            <p:cNvPr id="10" name="Freeform 10"/>
            <p:cNvSpPr/>
            <p:nvPr/>
          </p:nvSpPr>
          <p:spPr>
            <a:xfrm>
              <a:off x="0" y="304471"/>
              <a:ext cx="9753600" cy="1621536"/>
            </a:xfrm>
            <a:custGeom>
              <a:avLst/>
              <a:gdLst/>
              <a:ahLst/>
              <a:cxnLst/>
              <a:rect l="l" t="t" r="r" b="b"/>
              <a:pathLst>
                <a:path w="9753600" h="1621536">
                  <a:moveTo>
                    <a:pt x="0" y="0"/>
                  </a:moveTo>
                  <a:lnTo>
                    <a:pt x="9753600" y="0"/>
                  </a:lnTo>
                  <a:lnTo>
                    <a:pt x="9753600" y="1621536"/>
                  </a:lnTo>
                  <a:lnTo>
                    <a:pt x="0" y="16215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80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i-FI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94317" y="0"/>
              <a:ext cx="9753600" cy="1706880"/>
            </a:xfrm>
            <a:custGeom>
              <a:avLst/>
              <a:gdLst/>
              <a:ahLst/>
              <a:cxnLst/>
              <a:rect l="l" t="t" r="r" b="b"/>
              <a:pathLst>
                <a:path w="9753600" h="1706880">
                  <a:moveTo>
                    <a:pt x="0" y="0"/>
                  </a:moveTo>
                  <a:lnTo>
                    <a:pt x="9753600" y="0"/>
                  </a:lnTo>
                  <a:lnTo>
                    <a:pt x="9753600" y="1706880"/>
                  </a:lnTo>
                  <a:lnTo>
                    <a:pt x="0" y="17068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8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fi-FI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036857" y="5506403"/>
            <a:ext cx="7452298" cy="1387849"/>
            <a:chOff x="0" y="0"/>
            <a:chExt cx="9936397" cy="1850465"/>
          </a:xfrm>
        </p:grpSpPr>
        <p:sp>
          <p:nvSpPr>
            <p:cNvPr id="13" name="Freeform 13"/>
            <p:cNvSpPr/>
            <p:nvPr/>
          </p:nvSpPr>
          <p:spPr>
            <a:xfrm>
              <a:off x="182797" y="0"/>
              <a:ext cx="9753600" cy="1621536"/>
            </a:xfrm>
            <a:custGeom>
              <a:avLst/>
              <a:gdLst/>
              <a:ahLst/>
              <a:cxnLst/>
              <a:rect l="l" t="t" r="r" b="b"/>
              <a:pathLst>
                <a:path w="9753600" h="1621536">
                  <a:moveTo>
                    <a:pt x="0" y="0"/>
                  </a:moveTo>
                  <a:lnTo>
                    <a:pt x="9753600" y="0"/>
                  </a:lnTo>
                  <a:lnTo>
                    <a:pt x="9753600" y="1621536"/>
                  </a:lnTo>
                  <a:lnTo>
                    <a:pt x="0" y="16215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80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i-FI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143585"/>
              <a:ext cx="9753600" cy="1706880"/>
            </a:xfrm>
            <a:custGeom>
              <a:avLst/>
              <a:gdLst/>
              <a:ahLst/>
              <a:cxnLst/>
              <a:rect l="l" t="t" r="r" b="b"/>
              <a:pathLst>
                <a:path w="9753600" h="1706880">
                  <a:moveTo>
                    <a:pt x="0" y="0"/>
                  </a:moveTo>
                  <a:lnTo>
                    <a:pt x="9753600" y="0"/>
                  </a:lnTo>
                  <a:lnTo>
                    <a:pt x="9753600" y="1706880"/>
                  </a:lnTo>
                  <a:lnTo>
                    <a:pt x="0" y="17068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8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1532302" y="1994508"/>
            <a:ext cx="2392859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Eettinen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169726" y="3906177"/>
            <a:ext cx="3186559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Sosiaalinen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137989" y="5805992"/>
            <a:ext cx="3250034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Psyykkinen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514821" y="7707944"/>
            <a:ext cx="2496369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Fyysinen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03821" y="1028700"/>
            <a:ext cx="3480743" cy="3480743"/>
          </a:xfrm>
          <a:custGeom>
            <a:avLst/>
            <a:gdLst/>
            <a:ahLst/>
            <a:cxnLst/>
            <a:rect l="l" t="t" r="r" b="b"/>
            <a:pathLst>
              <a:path w="3480743" h="3480743">
                <a:moveTo>
                  <a:pt x="0" y="0"/>
                </a:moveTo>
                <a:lnTo>
                  <a:pt x="3480743" y="0"/>
                </a:lnTo>
                <a:lnTo>
                  <a:pt x="3480743" y="3480743"/>
                </a:lnTo>
                <a:lnTo>
                  <a:pt x="0" y="34807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8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Freeform 3"/>
          <p:cNvSpPr/>
          <p:nvPr/>
        </p:nvSpPr>
        <p:spPr>
          <a:xfrm>
            <a:off x="8156823" y="1028700"/>
            <a:ext cx="3727741" cy="3727741"/>
          </a:xfrm>
          <a:custGeom>
            <a:avLst/>
            <a:gdLst/>
            <a:ahLst/>
            <a:cxnLst/>
            <a:rect l="l" t="t" r="r" b="b"/>
            <a:pathLst>
              <a:path w="3727741" h="3727741">
                <a:moveTo>
                  <a:pt x="0" y="0"/>
                </a:moveTo>
                <a:lnTo>
                  <a:pt x="3727741" y="0"/>
                </a:lnTo>
                <a:lnTo>
                  <a:pt x="3727741" y="3727741"/>
                </a:lnTo>
                <a:lnTo>
                  <a:pt x="0" y="37277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fi-FI"/>
          </a:p>
        </p:txBody>
      </p:sp>
      <p:sp>
        <p:nvSpPr>
          <p:cNvPr id="4" name="TextBox 4"/>
          <p:cNvSpPr txBox="1"/>
          <p:nvPr/>
        </p:nvSpPr>
        <p:spPr>
          <a:xfrm>
            <a:off x="8784596" y="2038884"/>
            <a:ext cx="2472194" cy="761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65"/>
              </a:lnSpc>
            </a:pPr>
            <a:r>
              <a:rPr lang="en-US" sz="4547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Rasitus</a:t>
            </a:r>
            <a:endParaRPr lang="en-US" sz="4547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784596" y="2854470"/>
            <a:ext cx="2472194" cy="850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7"/>
              </a:lnSpc>
            </a:pPr>
            <a:r>
              <a:rPr lang="en-US" sz="2484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Liikunta</a:t>
            </a:r>
            <a:endParaRPr lang="en-US" sz="2484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3477"/>
              </a:lnSpc>
            </a:pPr>
            <a:r>
              <a:rPr lang="en-US" sz="2484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Haasteet</a:t>
            </a:r>
            <a:endParaRPr lang="en-US" sz="2484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3814043" y="1150980"/>
            <a:ext cx="3446378" cy="3446378"/>
          </a:xfrm>
          <a:custGeom>
            <a:avLst/>
            <a:gdLst/>
            <a:ahLst/>
            <a:cxnLst/>
            <a:rect l="l" t="t" r="r" b="b"/>
            <a:pathLst>
              <a:path w="3446378" h="3446378">
                <a:moveTo>
                  <a:pt x="0" y="0"/>
                </a:moveTo>
                <a:lnTo>
                  <a:pt x="3446379" y="0"/>
                </a:lnTo>
                <a:lnTo>
                  <a:pt x="3446379" y="3446378"/>
                </a:lnTo>
                <a:lnTo>
                  <a:pt x="0" y="34463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7" name="Freeform 7"/>
          <p:cNvSpPr/>
          <p:nvPr/>
        </p:nvSpPr>
        <p:spPr>
          <a:xfrm>
            <a:off x="13814043" y="1028700"/>
            <a:ext cx="3690938" cy="3690938"/>
          </a:xfrm>
          <a:custGeom>
            <a:avLst/>
            <a:gdLst/>
            <a:ahLst/>
            <a:cxnLst/>
            <a:rect l="l" t="t" r="r" b="b"/>
            <a:pathLst>
              <a:path w="3690938" h="3690938">
                <a:moveTo>
                  <a:pt x="0" y="0"/>
                </a:moveTo>
                <a:lnTo>
                  <a:pt x="3690938" y="0"/>
                </a:lnTo>
                <a:lnTo>
                  <a:pt x="3690938" y="3690938"/>
                </a:lnTo>
                <a:lnTo>
                  <a:pt x="0" y="36909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fi-FI"/>
          </a:p>
        </p:txBody>
      </p:sp>
      <p:sp>
        <p:nvSpPr>
          <p:cNvPr id="8" name="TextBox 8"/>
          <p:cNvSpPr txBox="1"/>
          <p:nvPr/>
        </p:nvSpPr>
        <p:spPr>
          <a:xfrm>
            <a:off x="14168214" y="2342672"/>
            <a:ext cx="2982597" cy="531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04"/>
              </a:lnSpc>
            </a:pPr>
            <a:r>
              <a:rPr lang="en-US" sz="3074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Palautuminen</a:t>
            </a:r>
            <a:endParaRPr lang="en-US" sz="3074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4375065" y="2844945"/>
            <a:ext cx="2568894" cy="789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Uni</a:t>
            </a:r>
          </a:p>
          <a:p>
            <a:pPr algn="ctr">
              <a:lnSpc>
                <a:spcPts val="3219"/>
              </a:lnSpc>
            </a:pPr>
            <a:r>
              <a:rPr lang="en-US" sz="22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Rentoutuminen</a:t>
            </a:r>
            <a:endParaRPr lang="en-US" sz="22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11031623" y="6283799"/>
            <a:ext cx="3466238" cy="3466238"/>
          </a:xfrm>
          <a:custGeom>
            <a:avLst/>
            <a:gdLst/>
            <a:ahLst/>
            <a:cxnLst/>
            <a:rect l="l" t="t" r="r" b="b"/>
            <a:pathLst>
              <a:path w="3466238" h="3466238">
                <a:moveTo>
                  <a:pt x="0" y="0"/>
                </a:moveTo>
                <a:lnTo>
                  <a:pt x="3466238" y="0"/>
                </a:lnTo>
                <a:lnTo>
                  <a:pt x="3466238" y="3466238"/>
                </a:lnTo>
                <a:lnTo>
                  <a:pt x="0" y="34662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11" name="Freeform 11"/>
          <p:cNvSpPr/>
          <p:nvPr/>
        </p:nvSpPr>
        <p:spPr>
          <a:xfrm>
            <a:off x="10843937" y="6406783"/>
            <a:ext cx="3712206" cy="3712206"/>
          </a:xfrm>
          <a:custGeom>
            <a:avLst/>
            <a:gdLst/>
            <a:ahLst/>
            <a:cxnLst/>
            <a:rect l="l" t="t" r="r" b="b"/>
            <a:pathLst>
              <a:path w="3712206" h="3712206">
                <a:moveTo>
                  <a:pt x="0" y="0"/>
                </a:moveTo>
                <a:lnTo>
                  <a:pt x="3712207" y="0"/>
                </a:lnTo>
                <a:lnTo>
                  <a:pt x="3712207" y="3712206"/>
                </a:lnTo>
                <a:lnTo>
                  <a:pt x="0" y="37122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fi-FI"/>
          </a:p>
        </p:txBody>
      </p:sp>
      <p:sp>
        <p:nvSpPr>
          <p:cNvPr id="12" name="TextBox 12"/>
          <p:cNvSpPr txBox="1"/>
          <p:nvPr/>
        </p:nvSpPr>
        <p:spPr>
          <a:xfrm>
            <a:off x="10968507" y="7422827"/>
            <a:ext cx="3463066" cy="824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36"/>
              </a:lnSpc>
            </a:pPr>
            <a:r>
              <a:rPr lang="en-US" sz="4883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Energia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598727" y="8199943"/>
            <a:ext cx="2342062" cy="817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94"/>
              </a:lnSpc>
            </a:pPr>
            <a:r>
              <a:rPr lang="en-US" sz="2353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Ravinto</a:t>
            </a:r>
            <a:endParaRPr lang="en-US" sz="2353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3294"/>
              </a:lnSpc>
            </a:pPr>
            <a:r>
              <a:rPr lang="en-US" sz="2353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Ihmissuhteet</a:t>
            </a:r>
            <a:endParaRPr lang="en-US" sz="2353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10714395" y="3016791"/>
            <a:ext cx="4253418" cy="4253418"/>
          </a:xfrm>
          <a:custGeom>
            <a:avLst/>
            <a:gdLst/>
            <a:ahLst/>
            <a:cxnLst/>
            <a:rect l="l" t="t" r="r" b="b"/>
            <a:pathLst>
              <a:path w="4253418" h="4253418">
                <a:moveTo>
                  <a:pt x="0" y="0"/>
                </a:moveTo>
                <a:lnTo>
                  <a:pt x="4253418" y="0"/>
                </a:lnTo>
                <a:lnTo>
                  <a:pt x="4253418" y="4253418"/>
                </a:lnTo>
                <a:lnTo>
                  <a:pt x="0" y="42534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fi-FI"/>
          </a:p>
        </p:txBody>
      </p:sp>
      <p:sp>
        <p:nvSpPr>
          <p:cNvPr id="15" name="Freeform 15"/>
          <p:cNvSpPr/>
          <p:nvPr/>
        </p:nvSpPr>
        <p:spPr>
          <a:xfrm>
            <a:off x="10714395" y="3016791"/>
            <a:ext cx="3971589" cy="3971589"/>
          </a:xfrm>
          <a:custGeom>
            <a:avLst/>
            <a:gdLst/>
            <a:ahLst/>
            <a:cxnLst/>
            <a:rect l="l" t="t" r="r" b="b"/>
            <a:pathLst>
              <a:path w="3971589" h="3971589">
                <a:moveTo>
                  <a:pt x="0" y="0"/>
                </a:moveTo>
                <a:lnTo>
                  <a:pt x="3971589" y="0"/>
                </a:lnTo>
                <a:lnTo>
                  <a:pt x="3971589" y="3971589"/>
                </a:lnTo>
                <a:lnTo>
                  <a:pt x="0" y="39715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8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16" name="TextBox 16"/>
          <p:cNvSpPr txBox="1"/>
          <p:nvPr/>
        </p:nvSpPr>
        <p:spPr>
          <a:xfrm>
            <a:off x="1028700" y="4038600"/>
            <a:ext cx="7128123" cy="3162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 b="1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Yksilön kapasiteetin</a:t>
            </a:r>
            <a:r>
              <a:rPr lang="en-US" sz="6000" b="1">
                <a:solidFill>
                  <a:srgbClr val="F1F1F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osatekijät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109571" y="4697792"/>
            <a:ext cx="3463066" cy="719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6"/>
              </a:lnSpc>
            </a:pPr>
            <a:r>
              <a:rPr lang="en-US" sz="4283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Kapasiteetti</a:t>
            </a:r>
          </a:p>
        </p:txBody>
      </p:sp>
      <p:sp>
        <p:nvSpPr>
          <p:cNvPr id="18" name="Freeform 18"/>
          <p:cNvSpPr/>
          <p:nvPr/>
        </p:nvSpPr>
        <p:spPr>
          <a:xfrm>
            <a:off x="16646213" y="8668216"/>
            <a:ext cx="1169024" cy="1180168"/>
          </a:xfrm>
          <a:custGeom>
            <a:avLst/>
            <a:gdLst/>
            <a:ahLst/>
            <a:cxnLst/>
            <a:rect l="l" t="t" r="r" b="b"/>
            <a:pathLst>
              <a:path w="1169024" h="1180168">
                <a:moveTo>
                  <a:pt x="0" y="0"/>
                </a:moveTo>
                <a:lnTo>
                  <a:pt x="1169024" y="0"/>
                </a:lnTo>
                <a:lnTo>
                  <a:pt x="1169024" y="1180168"/>
                </a:lnTo>
                <a:lnTo>
                  <a:pt x="0" y="118016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230729">
            <a:off x="11637821" y="1196549"/>
            <a:ext cx="938223" cy="1137897"/>
          </a:xfrm>
          <a:custGeom>
            <a:avLst/>
            <a:gdLst/>
            <a:ahLst/>
            <a:cxnLst/>
            <a:rect l="l" t="t" r="r" b="b"/>
            <a:pathLst>
              <a:path w="938223" h="1137897">
                <a:moveTo>
                  <a:pt x="0" y="0"/>
                </a:moveTo>
                <a:lnTo>
                  <a:pt x="938223" y="0"/>
                </a:lnTo>
                <a:lnTo>
                  <a:pt x="938223" y="1137898"/>
                </a:lnTo>
                <a:lnTo>
                  <a:pt x="0" y="11378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8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61303" b="-32998"/>
            </a:stretch>
          </a:blipFill>
        </p:spPr>
        <p:txBody>
          <a:bodyPr/>
          <a:lstStyle/>
          <a:p>
            <a:endParaRPr lang="fi-FI"/>
          </a:p>
        </p:txBody>
      </p:sp>
      <p:grpSp>
        <p:nvGrpSpPr>
          <p:cNvPr id="3" name="Group 3"/>
          <p:cNvGrpSpPr/>
          <p:nvPr/>
        </p:nvGrpSpPr>
        <p:grpSpPr>
          <a:xfrm>
            <a:off x="8604029" y="1159135"/>
            <a:ext cx="3727741" cy="3727741"/>
            <a:chOff x="0" y="0"/>
            <a:chExt cx="4970321" cy="4970321"/>
          </a:xfrm>
        </p:grpSpPr>
        <p:sp>
          <p:nvSpPr>
            <p:cNvPr id="4" name="Freeform 4"/>
            <p:cNvSpPr/>
            <p:nvPr/>
          </p:nvSpPr>
          <p:spPr>
            <a:xfrm>
              <a:off x="329330" y="0"/>
              <a:ext cx="4640991" cy="4640991"/>
            </a:xfrm>
            <a:custGeom>
              <a:avLst/>
              <a:gdLst/>
              <a:ahLst/>
              <a:cxnLst/>
              <a:rect l="l" t="t" r="r" b="b"/>
              <a:pathLst>
                <a:path w="4640991" h="4640991">
                  <a:moveTo>
                    <a:pt x="0" y="0"/>
                  </a:moveTo>
                  <a:lnTo>
                    <a:pt x="4640991" y="0"/>
                  </a:lnTo>
                  <a:lnTo>
                    <a:pt x="4640991" y="4640991"/>
                  </a:lnTo>
                  <a:lnTo>
                    <a:pt x="0" y="46409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8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i-FI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4970321" cy="4970321"/>
            </a:xfrm>
            <a:custGeom>
              <a:avLst/>
              <a:gdLst/>
              <a:ahLst/>
              <a:cxnLst/>
              <a:rect l="l" t="t" r="r" b="b"/>
              <a:pathLst>
                <a:path w="4970321" h="4970321">
                  <a:moveTo>
                    <a:pt x="0" y="0"/>
                  </a:moveTo>
                  <a:lnTo>
                    <a:pt x="4970321" y="0"/>
                  </a:lnTo>
                  <a:lnTo>
                    <a:pt x="4970321" y="4970321"/>
                  </a:lnTo>
                  <a:lnTo>
                    <a:pt x="0" y="49703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837031" y="1927885"/>
              <a:ext cx="3296258" cy="10128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365"/>
                </a:lnSpc>
              </a:pPr>
              <a:r>
                <a:rPr lang="en-US" sz="4547" b="1" dirty="0" err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Terveys</a:t>
              </a:r>
              <a:endParaRPr lang="en-US" sz="4547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292303" y="1195938"/>
            <a:ext cx="3690938" cy="3690938"/>
            <a:chOff x="0" y="0"/>
            <a:chExt cx="4921250" cy="4921250"/>
          </a:xfrm>
        </p:grpSpPr>
        <p:sp>
          <p:nvSpPr>
            <p:cNvPr id="8" name="Freeform 8"/>
            <p:cNvSpPr/>
            <p:nvPr/>
          </p:nvSpPr>
          <p:spPr>
            <a:xfrm>
              <a:off x="0" y="163039"/>
              <a:ext cx="4595171" cy="4595171"/>
            </a:xfrm>
            <a:custGeom>
              <a:avLst/>
              <a:gdLst/>
              <a:ahLst/>
              <a:cxnLst/>
              <a:rect l="l" t="t" r="r" b="b"/>
              <a:pathLst>
                <a:path w="4595171" h="4595171">
                  <a:moveTo>
                    <a:pt x="0" y="0"/>
                  </a:moveTo>
                  <a:lnTo>
                    <a:pt x="4595171" y="0"/>
                  </a:lnTo>
                  <a:lnTo>
                    <a:pt x="4595171" y="4595172"/>
                  </a:lnTo>
                  <a:lnTo>
                    <a:pt x="0" y="459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i-FI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0"/>
              <a:ext cx="4921250" cy="4921250"/>
            </a:xfrm>
            <a:custGeom>
              <a:avLst/>
              <a:gdLst/>
              <a:ahLst/>
              <a:cxnLst/>
              <a:rect l="l" t="t" r="r" b="b"/>
              <a:pathLst>
                <a:path w="4921250" h="4921250">
                  <a:moveTo>
                    <a:pt x="0" y="0"/>
                  </a:moveTo>
                  <a:lnTo>
                    <a:pt x="4921250" y="0"/>
                  </a:lnTo>
                  <a:lnTo>
                    <a:pt x="4921250" y="4921250"/>
                  </a:lnTo>
                  <a:lnTo>
                    <a:pt x="0" y="4921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18375" y="2007406"/>
              <a:ext cx="3684499" cy="8793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64"/>
                </a:lnSpc>
              </a:pPr>
              <a:r>
                <a:rPr lang="en-US" sz="3974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Perhe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732136" y="5143500"/>
            <a:ext cx="3712206" cy="3835191"/>
            <a:chOff x="0" y="0"/>
            <a:chExt cx="4949608" cy="5113587"/>
          </a:xfrm>
        </p:grpSpPr>
        <p:sp>
          <p:nvSpPr>
            <p:cNvPr id="12" name="Freeform 12"/>
            <p:cNvSpPr/>
            <p:nvPr/>
          </p:nvSpPr>
          <p:spPr>
            <a:xfrm>
              <a:off x="250248" y="0"/>
              <a:ext cx="4621651" cy="4621651"/>
            </a:xfrm>
            <a:custGeom>
              <a:avLst/>
              <a:gdLst/>
              <a:ahLst/>
              <a:cxnLst/>
              <a:rect l="l" t="t" r="r" b="b"/>
              <a:pathLst>
                <a:path w="4621651" h="4621651">
                  <a:moveTo>
                    <a:pt x="0" y="0"/>
                  </a:moveTo>
                  <a:lnTo>
                    <a:pt x="4621651" y="0"/>
                  </a:lnTo>
                  <a:lnTo>
                    <a:pt x="4621651" y="4621651"/>
                  </a:lnTo>
                  <a:lnTo>
                    <a:pt x="0" y="46216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i-FI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163979"/>
              <a:ext cx="4949608" cy="4949608"/>
            </a:xfrm>
            <a:custGeom>
              <a:avLst/>
              <a:gdLst/>
              <a:ahLst/>
              <a:cxnLst/>
              <a:rect l="l" t="t" r="r" b="b"/>
              <a:pathLst>
                <a:path w="4949608" h="4949608">
                  <a:moveTo>
                    <a:pt x="0" y="0"/>
                  </a:moveTo>
                  <a:lnTo>
                    <a:pt x="4949608" y="0"/>
                  </a:lnTo>
                  <a:lnTo>
                    <a:pt x="4949608" y="4949608"/>
                  </a:lnTo>
                  <a:lnTo>
                    <a:pt x="0" y="49496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66094" y="2039957"/>
              <a:ext cx="4617421" cy="10710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836"/>
                </a:lnSpc>
              </a:pPr>
              <a:r>
                <a:rPr lang="en-US" sz="4883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Työ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06387" y="2570734"/>
              <a:ext cx="3122749" cy="5208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94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 rot="3638351">
            <a:off x="13435887" y="1391491"/>
            <a:ext cx="453339" cy="594611"/>
          </a:xfrm>
          <a:custGeom>
            <a:avLst/>
            <a:gdLst/>
            <a:ahLst/>
            <a:cxnLst/>
            <a:rect l="l" t="t" r="r" b="b"/>
            <a:pathLst>
              <a:path w="453339" h="594611">
                <a:moveTo>
                  <a:pt x="0" y="0"/>
                </a:moveTo>
                <a:lnTo>
                  <a:pt x="453339" y="0"/>
                </a:lnTo>
                <a:lnTo>
                  <a:pt x="453339" y="594610"/>
                </a:lnTo>
                <a:lnTo>
                  <a:pt x="0" y="5946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8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190396" r="-280890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17" name="Freeform 17"/>
          <p:cNvSpPr/>
          <p:nvPr/>
        </p:nvSpPr>
        <p:spPr>
          <a:xfrm>
            <a:off x="13160852" y="1502597"/>
            <a:ext cx="262901" cy="262901"/>
          </a:xfrm>
          <a:custGeom>
            <a:avLst/>
            <a:gdLst/>
            <a:ahLst/>
            <a:cxnLst/>
            <a:rect l="l" t="t" r="r" b="b"/>
            <a:pathLst>
              <a:path w="262901" h="262901">
                <a:moveTo>
                  <a:pt x="0" y="0"/>
                </a:moveTo>
                <a:lnTo>
                  <a:pt x="262901" y="0"/>
                </a:lnTo>
                <a:lnTo>
                  <a:pt x="262901" y="262901"/>
                </a:lnTo>
                <a:lnTo>
                  <a:pt x="0" y="2629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85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18" name="TextBox 18"/>
          <p:cNvSpPr txBox="1"/>
          <p:nvPr/>
        </p:nvSpPr>
        <p:spPr>
          <a:xfrm>
            <a:off x="1028700" y="1250221"/>
            <a:ext cx="5194548" cy="2625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 b="1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ARVOJEN MUKAINEN TOIMINTA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28700" y="4348585"/>
            <a:ext cx="6399619" cy="4909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71"/>
              </a:lnSpc>
            </a:pPr>
            <a:r>
              <a:rPr lang="en-US" sz="347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Mikä sinulle aiheuttaa isossa kuvassa stressiä? </a:t>
            </a:r>
          </a:p>
          <a:p>
            <a:pPr algn="l">
              <a:lnSpc>
                <a:spcPts val="4871"/>
              </a:lnSpc>
            </a:pPr>
            <a:endParaRPr lang="en-US" sz="3479" b="1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4871"/>
              </a:lnSpc>
            </a:pPr>
            <a:r>
              <a:rPr lang="en-US" sz="347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Mihin oikealla olevista palloista puhallat eniten?</a:t>
            </a:r>
          </a:p>
          <a:p>
            <a:pPr algn="l">
              <a:lnSpc>
                <a:spcPts val="4871"/>
              </a:lnSpc>
            </a:pPr>
            <a:endParaRPr lang="en-US" sz="3479" b="1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4871"/>
              </a:lnSpc>
            </a:pPr>
            <a:r>
              <a:rPr lang="en-US" sz="347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Mikä palloista on sinulle tärkein?</a:t>
            </a:r>
          </a:p>
        </p:txBody>
      </p:sp>
      <p:sp>
        <p:nvSpPr>
          <p:cNvPr id="20" name="Freeform 20"/>
          <p:cNvSpPr/>
          <p:nvPr/>
        </p:nvSpPr>
        <p:spPr>
          <a:xfrm rot="10184458">
            <a:off x="14612386" y="4148784"/>
            <a:ext cx="1968899" cy="2063837"/>
          </a:xfrm>
          <a:custGeom>
            <a:avLst/>
            <a:gdLst/>
            <a:ahLst/>
            <a:cxnLst/>
            <a:rect l="l" t="t" r="r" b="b"/>
            <a:pathLst>
              <a:path w="1968899" h="2063837">
                <a:moveTo>
                  <a:pt x="0" y="0"/>
                </a:moveTo>
                <a:lnTo>
                  <a:pt x="1968900" y="0"/>
                </a:lnTo>
                <a:lnTo>
                  <a:pt x="1968900" y="2063837"/>
                </a:lnTo>
                <a:lnTo>
                  <a:pt x="0" y="20638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8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10677" r="-16014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21" name="Freeform 21"/>
          <p:cNvSpPr/>
          <p:nvPr/>
        </p:nvSpPr>
        <p:spPr>
          <a:xfrm rot="-4453298">
            <a:off x="9483450" y="5339534"/>
            <a:ext cx="1968899" cy="2063837"/>
          </a:xfrm>
          <a:custGeom>
            <a:avLst/>
            <a:gdLst/>
            <a:ahLst/>
            <a:cxnLst/>
            <a:rect l="l" t="t" r="r" b="b"/>
            <a:pathLst>
              <a:path w="1968899" h="2063837">
                <a:moveTo>
                  <a:pt x="0" y="0"/>
                </a:moveTo>
                <a:lnTo>
                  <a:pt x="1968899" y="0"/>
                </a:lnTo>
                <a:lnTo>
                  <a:pt x="1968899" y="2063837"/>
                </a:lnTo>
                <a:lnTo>
                  <a:pt x="0" y="20638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8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t="-10677" r="-16014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22" name="Freeform 22"/>
          <p:cNvSpPr/>
          <p:nvPr/>
        </p:nvSpPr>
        <p:spPr>
          <a:xfrm>
            <a:off x="16674788" y="8668216"/>
            <a:ext cx="1169024" cy="1180168"/>
          </a:xfrm>
          <a:custGeom>
            <a:avLst/>
            <a:gdLst/>
            <a:ahLst/>
            <a:cxnLst/>
            <a:rect l="l" t="t" r="r" b="b"/>
            <a:pathLst>
              <a:path w="1169024" h="1180168">
                <a:moveTo>
                  <a:pt x="0" y="0"/>
                </a:moveTo>
                <a:lnTo>
                  <a:pt x="1169024" y="0"/>
                </a:lnTo>
                <a:lnTo>
                  <a:pt x="1169024" y="1180168"/>
                </a:lnTo>
                <a:lnTo>
                  <a:pt x="0" y="118016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480798" y="3242051"/>
            <a:ext cx="744939" cy="744939"/>
          </a:xfrm>
          <a:custGeom>
            <a:avLst/>
            <a:gdLst/>
            <a:ahLst/>
            <a:cxnLst/>
            <a:rect l="l" t="t" r="r" b="b"/>
            <a:pathLst>
              <a:path w="744939" h="744939">
                <a:moveTo>
                  <a:pt x="0" y="0"/>
                </a:moveTo>
                <a:lnTo>
                  <a:pt x="744939" y="0"/>
                </a:lnTo>
                <a:lnTo>
                  <a:pt x="744939" y="744939"/>
                </a:lnTo>
                <a:lnTo>
                  <a:pt x="0" y="7449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7480798" y="6389286"/>
            <a:ext cx="744939" cy="744939"/>
          </a:xfrm>
          <a:custGeom>
            <a:avLst/>
            <a:gdLst/>
            <a:ahLst/>
            <a:cxnLst/>
            <a:rect l="l" t="t" r="r" b="b"/>
            <a:pathLst>
              <a:path w="744939" h="744939">
                <a:moveTo>
                  <a:pt x="0" y="0"/>
                </a:moveTo>
                <a:lnTo>
                  <a:pt x="744939" y="0"/>
                </a:lnTo>
                <a:lnTo>
                  <a:pt x="744939" y="744939"/>
                </a:lnTo>
                <a:lnTo>
                  <a:pt x="0" y="7449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/>
          <p:cNvSpPr/>
          <p:nvPr/>
        </p:nvSpPr>
        <p:spPr>
          <a:xfrm flipH="1">
            <a:off x="9721070" y="1416434"/>
            <a:ext cx="956568" cy="400218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utoShape 5"/>
          <p:cNvSpPr/>
          <p:nvPr/>
        </p:nvSpPr>
        <p:spPr>
          <a:xfrm flipH="1" flipV="1">
            <a:off x="9699740" y="2423447"/>
            <a:ext cx="964618" cy="380407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AutoShape 6"/>
          <p:cNvSpPr/>
          <p:nvPr/>
        </p:nvSpPr>
        <p:spPr>
          <a:xfrm flipH="1">
            <a:off x="9673816" y="4534293"/>
            <a:ext cx="956568" cy="400218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AutoShape 7"/>
          <p:cNvSpPr/>
          <p:nvPr/>
        </p:nvSpPr>
        <p:spPr>
          <a:xfrm flipH="1" flipV="1">
            <a:off x="9706729" y="5541306"/>
            <a:ext cx="964618" cy="380407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AutoShape 8"/>
          <p:cNvSpPr/>
          <p:nvPr/>
        </p:nvSpPr>
        <p:spPr>
          <a:xfrm flipH="1" flipV="1">
            <a:off x="9713718" y="8595473"/>
            <a:ext cx="964618" cy="380407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AutoShape 9"/>
          <p:cNvSpPr/>
          <p:nvPr/>
        </p:nvSpPr>
        <p:spPr>
          <a:xfrm flipH="1">
            <a:off x="9666463" y="7588460"/>
            <a:ext cx="956568" cy="400218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5851155" y="5030322"/>
            <a:ext cx="432238" cy="230167"/>
          </a:xfrm>
          <a:custGeom>
            <a:avLst/>
            <a:gdLst/>
            <a:ahLst/>
            <a:cxnLst/>
            <a:rect l="l" t="t" r="r" b="b"/>
            <a:pathLst>
              <a:path w="432238" h="230167">
                <a:moveTo>
                  <a:pt x="0" y="0"/>
                </a:moveTo>
                <a:lnTo>
                  <a:pt x="432238" y="0"/>
                </a:lnTo>
                <a:lnTo>
                  <a:pt x="432238" y="230166"/>
                </a:lnTo>
                <a:lnTo>
                  <a:pt x="0" y="2301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476012" y="1693255"/>
            <a:ext cx="2754511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>
                <a:ln>
                  <a:noFill/>
                </a:ln>
                <a:solidFill>
                  <a:srgbClr val="8B634B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Keskiarvo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76012" y="4747115"/>
            <a:ext cx="2754511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Keskiarvo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476012" y="7800975"/>
            <a:ext cx="2754511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>
                <a:ln>
                  <a:noFill/>
                </a:ln>
                <a:solidFill>
                  <a:srgbClr val="63758A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Keskiarvo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913504" y="1004915"/>
            <a:ext cx="7374496" cy="21016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8B634B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Ravinnonlaatu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8B634B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 (4-10)</a:t>
            </a:r>
          </a:p>
          <a:p>
            <a:pPr marL="0" marR="0" lvl="0" indent="0" algn="l" defTabSz="914400" rtl="0" eaLnBrk="1" fontAlgn="auto" latinLnBrk="0" hangingPunct="1">
              <a:lnSpc>
                <a:spcPts val="5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8B634B"/>
              </a:solidFill>
              <a:effectLst/>
              <a:uLnTx/>
              <a:uFillTx/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0" marR="0" lvl="0" indent="0" algn="l" defTabSz="914400" rtl="0" eaLnBrk="1" fontAlgn="auto" latinLnBrk="0" hangingPunct="1">
              <a:lnSpc>
                <a:spcPts val="5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8B634B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Ihmissuhteiden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8B634B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8B634B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laatu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8B634B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 (4-10)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913504" y="4062730"/>
            <a:ext cx="6819489" cy="208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1F1F1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Liikunnan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1F1F1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1F1F1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määrä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1F1F1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 (4-10)</a:t>
            </a:r>
          </a:p>
          <a:p>
            <a:pPr marL="0" marR="0" lvl="0" indent="0" algn="l" defTabSz="914400" rtl="0" eaLnBrk="1" fontAlgn="auto" latinLnBrk="0" hangingPunct="1">
              <a:lnSpc>
                <a:spcPts val="5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1F1F1"/>
              </a:solidFill>
              <a:effectLst/>
              <a:uLnTx/>
              <a:uFillTx/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0" marR="0" lvl="0" indent="0" algn="l" defTabSz="914400" rtl="0" eaLnBrk="1" fontAlgn="auto" latinLnBrk="0" hangingPunct="1">
              <a:lnSpc>
                <a:spcPts val="5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1F1F1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Haasteiden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1F1F1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1F1F1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määrä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1F1F1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 (4-10)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913504" y="7112635"/>
            <a:ext cx="6345796" cy="208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63758A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Levon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63758A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määrä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63758A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 (4-10)</a:t>
            </a:r>
          </a:p>
          <a:p>
            <a:pPr marL="0" marR="0" lvl="0" indent="0" algn="l" defTabSz="914400" rtl="0" eaLnBrk="1" fontAlgn="auto" latinLnBrk="0" hangingPunct="1">
              <a:lnSpc>
                <a:spcPts val="5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63758A"/>
              </a:solidFill>
              <a:effectLst/>
              <a:uLnTx/>
              <a:uFillTx/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0" marR="0" lvl="0" indent="0" algn="l" defTabSz="914400" rtl="0" eaLnBrk="1" fontAlgn="auto" latinLnBrk="0" hangingPunct="1">
              <a:lnSpc>
                <a:spcPts val="5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63758A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Rentoutuminen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63758A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 (4-10)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61403" y="4751071"/>
            <a:ext cx="5399252" cy="712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>
                <a:ln>
                  <a:noFill/>
                </a:ln>
                <a:solidFill>
                  <a:srgbClr val="8B634B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Hyvinvoinnin </a:t>
            </a:r>
            <a:r>
              <a:rPr kumimoji="0" lang="en-US" sz="4200" b="1" i="0" u="none" strike="noStrike" kern="1200" cap="none" spc="0" normalizeH="0" baseline="0" noProof="0">
                <a:ln>
                  <a:noFill/>
                </a:ln>
                <a:solidFill>
                  <a:srgbClr val="F1F1F1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tulos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493512"/>
            <a:ext cx="16230600" cy="1074903"/>
            <a:chOff x="0" y="0"/>
            <a:chExt cx="4274726" cy="2831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83102"/>
            </a:xfrm>
            <a:custGeom>
              <a:avLst/>
              <a:gdLst/>
              <a:ahLst/>
              <a:cxnLst/>
              <a:rect l="l" t="t" r="r" b="b"/>
              <a:pathLst>
                <a:path w="4274726" h="283102">
                  <a:moveTo>
                    <a:pt x="0" y="0"/>
                  </a:moveTo>
                  <a:lnTo>
                    <a:pt x="4274726" y="0"/>
                  </a:lnTo>
                  <a:lnTo>
                    <a:pt x="4274726" y="283102"/>
                  </a:lnTo>
                  <a:lnTo>
                    <a:pt x="0" y="283102"/>
                  </a:lnTo>
                  <a:close/>
                </a:path>
              </a:pathLst>
            </a:custGeom>
            <a:solidFill>
              <a:srgbClr val="976A4C">
                <a:alpha val="36863"/>
              </a:srgbClr>
            </a:solidFill>
          </p:spPr>
          <p:txBody>
            <a:bodyPr/>
            <a:lstStyle/>
            <a:p>
              <a:endParaRPr lang="fi-FI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3212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696266"/>
            <a:ext cx="12531866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</a:pPr>
            <a:r>
              <a:rPr lang="en-US" sz="4500" b="1">
                <a:solidFill>
                  <a:srgbClr val="F1F1F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Jaksanko vielä töissä venyä ja</a:t>
            </a:r>
          </a:p>
          <a:p>
            <a:pPr algn="l">
              <a:lnSpc>
                <a:spcPts val="6300"/>
              </a:lnSpc>
            </a:pPr>
            <a:r>
              <a:rPr lang="en-US" sz="4500" b="1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hinta siitä maksetaan kotona?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43962" y="2706393"/>
            <a:ext cx="3913127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93"/>
              </a:lnSpc>
              <a:spcBef>
                <a:spcPct val="0"/>
              </a:spcBef>
            </a:pPr>
            <a:r>
              <a:rPr lang="en-US" sz="1923" b="1" u="sng" dirty="0">
                <a:solidFill>
                  <a:srgbClr val="F1F1F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FYYSISEN </a:t>
            </a:r>
            <a:r>
              <a:rPr lang="en-US" sz="1923" b="1" dirty="0">
                <a:solidFill>
                  <a:srgbClr val="F1F1F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KAPASITEETIN</a:t>
            </a:r>
          </a:p>
          <a:p>
            <a:pPr algn="l">
              <a:lnSpc>
                <a:spcPts val="2693"/>
              </a:lnSpc>
              <a:spcBef>
                <a:spcPct val="0"/>
              </a:spcBef>
            </a:pPr>
            <a:r>
              <a:rPr lang="en-US" sz="1923" b="1" dirty="0">
                <a:solidFill>
                  <a:srgbClr val="F1F1F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TASO (64-125)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249755" y="2706393"/>
            <a:ext cx="3913127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93"/>
              </a:lnSpc>
              <a:spcBef>
                <a:spcPct val="0"/>
              </a:spcBef>
            </a:pPr>
            <a:r>
              <a:rPr lang="en-US" sz="1923" b="1" u="sng" dirty="0">
                <a:solidFill>
                  <a:srgbClr val="F1F1F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TUNNE</a:t>
            </a:r>
            <a:r>
              <a:rPr lang="en-US" sz="1923" b="1" dirty="0">
                <a:solidFill>
                  <a:srgbClr val="F1F1F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KAPASITEETIN TASO (125-343)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355547" y="2706393"/>
            <a:ext cx="3913127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93"/>
              </a:lnSpc>
              <a:spcBef>
                <a:spcPct val="0"/>
              </a:spcBef>
            </a:pPr>
            <a:r>
              <a:rPr lang="en-US" sz="1923" b="1" u="sng" dirty="0">
                <a:solidFill>
                  <a:srgbClr val="F1F1F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AJATTELU</a:t>
            </a:r>
            <a:r>
              <a:rPr lang="en-US" sz="1923" b="1" dirty="0">
                <a:solidFill>
                  <a:srgbClr val="F1F1F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KAPASITEETIN TASO (343-512)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461435" y="2706393"/>
            <a:ext cx="2695883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93"/>
              </a:lnSpc>
              <a:spcBef>
                <a:spcPct val="0"/>
              </a:spcBef>
            </a:pPr>
            <a:r>
              <a:rPr lang="en-US" sz="1923" b="1" u="sng" dirty="0">
                <a:solidFill>
                  <a:srgbClr val="F1F1F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TOIMINNAN</a:t>
            </a:r>
            <a:r>
              <a:rPr lang="en-US" sz="1923" b="1" dirty="0">
                <a:solidFill>
                  <a:srgbClr val="F1F1F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TASO </a:t>
            </a:r>
          </a:p>
          <a:p>
            <a:pPr algn="l">
              <a:lnSpc>
                <a:spcPts val="2693"/>
              </a:lnSpc>
              <a:spcBef>
                <a:spcPct val="0"/>
              </a:spcBef>
            </a:pPr>
            <a:r>
              <a:rPr lang="en-US" sz="1923" b="1" dirty="0">
                <a:solidFill>
                  <a:srgbClr val="F1F1F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(512-1000)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43962" y="3758915"/>
            <a:ext cx="3913127" cy="2806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3"/>
              </a:lnSpc>
              <a:spcBef>
                <a:spcPct val="0"/>
              </a:spcBef>
            </a:pPr>
            <a:r>
              <a:rPr lang="en-US" sz="2023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Tämä kapasiteetin taso </a:t>
            </a:r>
            <a:r>
              <a:rPr lang="en-US" sz="2023" b="1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mahdollistaa peruselintoimintojen toiminnan, aineenvaihdunnan ja paikalle tulemisen.</a:t>
            </a:r>
            <a:r>
              <a:rPr lang="en-US" sz="2023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Tällä tasolla ihminen suoriutuu päivän rutiiniaskareista.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55547" y="3758915"/>
            <a:ext cx="3913127" cy="4920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3"/>
              </a:lnSpc>
              <a:spcBef>
                <a:spcPct val="0"/>
              </a:spcBef>
            </a:pPr>
            <a:r>
              <a:rPr lang="en-US" sz="2023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Tällä tasolla kapasiteetti </a:t>
            </a:r>
            <a:r>
              <a:rPr lang="en-US" sz="2023" b="1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mahdollistaa loogisen ajattelun, ongelmanratkaisun ja reagoimisen ärsykkeisiin järjellä.</a:t>
            </a:r>
            <a:r>
              <a:rPr lang="en-US" sz="2023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Pystyt harkitsemaan vastauksiasi ja sitä, miten sanomasi vaikuttaa vastapuoleen. Töiden ja elämän suunnittelu onnistuu, mutta </a:t>
            </a:r>
            <a:r>
              <a:rPr lang="en-US" sz="2023" b="1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sanoista ja ajatuksista on vielä vähän matkaa tekoihin.</a:t>
            </a:r>
          </a:p>
          <a:p>
            <a:pPr algn="l">
              <a:lnSpc>
                <a:spcPts val="2833"/>
              </a:lnSpc>
              <a:spcBef>
                <a:spcPct val="0"/>
              </a:spcBef>
            </a:pPr>
            <a:endParaRPr lang="en-US" sz="2023" b="1">
              <a:solidFill>
                <a:srgbClr val="8B634B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249755" y="3758915"/>
            <a:ext cx="3913127" cy="5990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91"/>
              </a:lnSpc>
              <a:spcBef>
                <a:spcPct val="0"/>
              </a:spcBef>
            </a:pPr>
            <a:r>
              <a:rPr lang="en-US" sz="1922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Tällä kapasiteetin alueella </a:t>
            </a:r>
            <a:r>
              <a:rPr lang="en-US" sz="1922" b="1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tunnepuolelle tulevat ärsykkeet vaikuttavat voimakkaammin kuin niiden pitäisi.</a:t>
            </a:r>
            <a:r>
              <a:rPr lang="en-US" sz="1922" b="1">
                <a:solidFill>
                  <a:srgbClr val="F1F1F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1922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Reaktio ärsykkeeseen tulee tunteella ilman järjen mukanaan tuomaa suodatinta. </a:t>
            </a:r>
            <a:r>
              <a:rPr lang="en-US" sz="1922" b="1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Itseilmaisu on harvoin rakentavaa ja usein kuulemme sen, mitä haluamme kuulla, emme sitä, mitä meille yritetään sanoa.</a:t>
            </a:r>
            <a:r>
              <a:rPr lang="en-US" sz="1922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Kommunikoinnissa tämä aiheuttaa suuria ongelmia, sillä väärin kuulemisen ja sitä kautta väärin ymmärryksen vaara kasvaa merkittävästi.</a:t>
            </a:r>
          </a:p>
          <a:p>
            <a:pPr algn="l">
              <a:lnSpc>
                <a:spcPts val="2691"/>
              </a:lnSpc>
              <a:spcBef>
                <a:spcPct val="0"/>
              </a:spcBef>
            </a:pPr>
            <a:endParaRPr lang="en-US" sz="1922" b="1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461435" y="3733214"/>
            <a:ext cx="3797865" cy="5977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3"/>
              </a:lnSpc>
              <a:spcBef>
                <a:spcPct val="0"/>
              </a:spcBef>
            </a:pPr>
            <a:r>
              <a:rPr lang="en-US" sz="2023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Toiminnan</a:t>
            </a:r>
            <a:r>
              <a:rPr lang="en-US" sz="2023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023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taso</a:t>
            </a:r>
            <a:r>
              <a:rPr lang="en-US" sz="2023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023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vaatii</a:t>
            </a:r>
            <a:r>
              <a:rPr lang="en-US" sz="2023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023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kokonaiskapasiteetilta</a:t>
            </a:r>
            <a:r>
              <a:rPr lang="en-US" sz="2023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023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tasapainoista</a:t>
            </a:r>
            <a:r>
              <a:rPr lang="en-US" sz="2023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023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elämää</a:t>
            </a:r>
            <a:r>
              <a:rPr lang="en-US" sz="2023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</a:p>
          <a:p>
            <a:pPr algn="l">
              <a:lnSpc>
                <a:spcPts val="2833"/>
              </a:lnSpc>
              <a:spcBef>
                <a:spcPct val="0"/>
              </a:spcBef>
            </a:pPr>
            <a:r>
              <a:rPr lang="en-US" sz="2023" b="1" dirty="0" err="1">
                <a:solidFill>
                  <a:srgbClr val="F1F1F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Tällä</a:t>
            </a:r>
            <a:r>
              <a:rPr lang="en-US" sz="2023" b="1" dirty="0">
                <a:solidFill>
                  <a:srgbClr val="F1F1F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023" b="1" dirty="0" err="1">
                <a:solidFill>
                  <a:srgbClr val="F1F1F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tasolla</a:t>
            </a:r>
            <a:r>
              <a:rPr lang="en-US" sz="2023" b="1" dirty="0">
                <a:solidFill>
                  <a:srgbClr val="F1F1F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023" b="1" dirty="0" err="1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tunteisiin</a:t>
            </a:r>
            <a:r>
              <a:rPr lang="en-US" sz="2023" b="1" dirty="0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023" b="1" dirty="0" err="1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vaikuttavat</a:t>
            </a:r>
            <a:r>
              <a:rPr lang="en-US" sz="2023" b="1" dirty="0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023" b="1" dirty="0" err="1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asiat</a:t>
            </a:r>
            <a:r>
              <a:rPr lang="en-US" sz="2023" b="1" dirty="0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on </a:t>
            </a:r>
            <a:r>
              <a:rPr lang="en-US" sz="2023" b="1" dirty="0" err="1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helpompi</a:t>
            </a:r>
            <a:r>
              <a:rPr lang="en-US" sz="2023" b="1" dirty="0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023" b="1" dirty="0" err="1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käsitellä</a:t>
            </a:r>
            <a:r>
              <a:rPr lang="en-US" sz="2023" b="1" dirty="0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023" b="1" dirty="0" err="1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järjellä</a:t>
            </a:r>
            <a:endParaRPr lang="en-US" sz="2023" b="1" dirty="0">
              <a:solidFill>
                <a:srgbClr val="8B634B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2833"/>
              </a:lnSpc>
              <a:spcBef>
                <a:spcPct val="0"/>
              </a:spcBef>
            </a:pPr>
            <a:r>
              <a:rPr lang="en-US" sz="2023" b="1" dirty="0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ja </a:t>
            </a:r>
            <a:r>
              <a:rPr lang="en-US" sz="2023" b="1" dirty="0" err="1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ajatusten</a:t>
            </a:r>
            <a:r>
              <a:rPr lang="en-US" sz="2023" b="1" dirty="0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023" b="1" dirty="0" err="1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kautta</a:t>
            </a:r>
            <a:r>
              <a:rPr lang="en-US" sz="2023" b="1" dirty="0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023" b="1" dirty="0" err="1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muodostunut</a:t>
            </a:r>
            <a:r>
              <a:rPr lang="en-US" sz="2023" b="1" dirty="0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023" b="1" dirty="0" err="1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käsitys</a:t>
            </a:r>
            <a:r>
              <a:rPr lang="en-US" sz="2023" b="1" dirty="0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023" b="1" dirty="0" err="1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siitä</a:t>
            </a:r>
            <a:r>
              <a:rPr lang="en-US" sz="2023" b="1" dirty="0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</a:t>
            </a:r>
            <a:r>
              <a:rPr lang="en-US" sz="2023" b="1" dirty="0" err="1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mitä</a:t>
            </a:r>
            <a:r>
              <a:rPr lang="en-US" sz="2023" b="1" dirty="0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023" b="1" dirty="0" err="1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pitää</a:t>
            </a:r>
            <a:r>
              <a:rPr lang="en-US" sz="2023" b="1" dirty="0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023" b="1" dirty="0" err="1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tehdä</a:t>
            </a:r>
            <a:r>
              <a:rPr lang="en-US" sz="2023" b="1" dirty="0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023" b="1" dirty="0" err="1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konkretisoituu</a:t>
            </a:r>
            <a:r>
              <a:rPr lang="en-US" sz="2023" b="1" dirty="0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023" b="1" dirty="0" err="1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teoiksi</a:t>
            </a:r>
            <a:r>
              <a:rPr lang="en-US" sz="2023" b="1" dirty="0">
                <a:solidFill>
                  <a:srgbClr val="8B634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en-US" sz="2023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023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Kapasiteetti</a:t>
            </a:r>
            <a:r>
              <a:rPr lang="en-US" sz="2023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023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riittää</a:t>
            </a:r>
            <a:r>
              <a:rPr lang="en-US" sz="2023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023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työvelvoitteiden</a:t>
            </a:r>
            <a:r>
              <a:rPr lang="en-US" sz="2023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023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hoitamisen</a:t>
            </a:r>
            <a:r>
              <a:rPr lang="en-US" sz="2023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023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lisäksi</a:t>
            </a:r>
            <a:r>
              <a:rPr lang="en-US" sz="2023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023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myös</a:t>
            </a:r>
            <a:r>
              <a:rPr lang="en-US" sz="2023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023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vapaa-ajan</a:t>
            </a:r>
            <a:r>
              <a:rPr lang="en-US" sz="2023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023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elämän</a:t>
            </a:r>
            <a:r>
              <a:rPr lang="en-US" sz="2023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023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velvollisuuksien</a:t>
            </a:r>
            <a:r>
              <a:rPr lang="en-US" sz="2023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023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hoitamiseen</a:t>
            </a:r>
            <a:r>
              <a:rPr lang="en-US" sz="2023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</a:t>
            </a:r>
            <a:r>
              <a:rPr lang="en-US" sz="2023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henkilöä</a:t>
            </a:r>
            <a:r>
              <a:rPr lang="en-US" sz="2023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023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liikaa</a:t>
            </a:r>
            <a:r>
              <a:rPr lang="en-US" sz="2023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023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kuormittamatta</a:t>
            </a:r>
            <a:r>
              <a:rPr lang="en-US" sz="2023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</a:p>
          <a:p>
            <a:pPr algn="l">
              <a:lnSpc>
                <a:spcPts val="2833"/>
              </a:lnSpc>
              <a:spcBef>
                <a:spcPct val="0"/>
              </a:spcBef>
            </a:pPr>
            <a:endParaRPr lang="en-US" sz="2023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16176</TotalTime>
  <Words>313</Words>
  <Application>Microsoft Macintosh PowerPoint</Application>
  <PresentationFormat>Mukautettu</PresentationFormat>
  <Paragraphs>80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3" baseType="lpstr">
      <vt:lpstr>Montserrat</vt:lpstr>
      <vt:lpstr>Montserrat Bold</vt:lpstr>
      <vt:lpstr>Arial</vt:lpstr>
      <vt:lpstr>Calibri</vt:lpstr>
      <vt:lpstr>Office Theme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XO Center  - Yksilönkapasiteetti</dc:title>
  <cp:lastModifiedBy>Halt Jari</cp:lastModifiedBy>
  <cp:revision>16</cp:revision>
  <dcterms:created xsi:type="dcterms:W3CDTF">2006-08-16T00:00:00Z</dcterms:created>
  <dcterms:modified xsi:type="dcterms:W3CDTF">2026-09-10T11:01:37Z</dcterms:modified>
  <dc:identifier>DAGhvPehEbY</dc:identifier>
</cp:coreProperties>
</file>