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5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86" r:id="rId5"/>
    <p:sldMasterId id="2147483720" r:id="rId6"/>
    <p:sldMasterId id="2147483767" r:id="rId7"/>
    <p:sldMasterId id="2147483784" r:id="rId8"/>
    <p:sldMasterId id="2147483822" r:id="rId9"/>
  </p:sldMasterIdLst>
  <p:notesMasterIdLst>
    <p:notesMasterId r:id="rId18"/>
  </p:notesMasterIdLst>
  <p:handoutMasterIdLst>
    <p:handoutMasterId r:id="rId19"/>
  </p:handoutMasterIdLst>
  <p:sldIdLst>
    <p:sldId id="1273" r:id="rId10"/>
    <p:sldId id="1197" r:id="rId11"/>
    <p:sldId id="705" r:id="rId12"/>
    <p:sldId id="1272" r:id="rId13"/>
    <p:sldId id="262" r:id="rId14"/>
    <p:sldId id="1271" r:id="rId15"/>
    <p:sldId id="1274" r:id="rId16"/>
    <p:sldId id="260" r:id="rId17"/>
  </p:sldIdLst>
  <p:sldSz cx="12192000" cy="6858000"/>
  <p:notesSz cx="6858000" cy="9144000"/>
  <p:embeddedFontLst>
    <p:embeddedFont>
      <p:font typeface="Barlow" panose="00000500000000000000" pitchFamily="2" charset="0"/>
      <p:regular r:id="rId20"/>
      <p:bold r:id="rId21"/>
      <p:italic r:id="rId22"/>
      <p:boldItalic r:id="rId23"/>
    </p:embeddedFont>
    <p:embeddedFont>
      <p:font typeface="Barlow Condensed" panose="00000506000000000000" pitchFamily="2" charset="0"/>
      <p:regular r:id="rId24"/>
      <p:bold r:id="rId25"/>
      <p:italic r:id="rId26"/>
      <p:boldItalic r:id="rId27"/>
    </p:embeddedFont>
    <p:embeddedFont>
      <p:font typeface="Barlow Medium" panose="00000600000000000000" pitchFamily="2" charset="0"/>
      <p:regular r:id="rId28"/>
      <p:italic r:id="rId29"/>
    </p:embeddedFont>
    <p:embeddedFont>
      <p:font typeface="Roboto Light" panose="02000000000000000000" pitchFamily="2" charset="0"/>
      <p:regular r:id="rId30"/>
      <p:italic r:id="rId31"/>
    </p:embeddedFont>
    <p:embeddedFont>
      <p:font typeface="Yrittajat Headline" panose="020B0604020202020204" charset="0"/>
      <p:regular r:id="rId32"/>
      <p:bold r:id="rId33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2F"/>
    <a:srgbClr val="83CCEB"/>
    <a:srgbClr val="E6F5FB"/>
    <a:srgbClr val="979479"/>
    <a:srgbClr val="F1F0E9"/>
    <a:srgbClr val="DAD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" dt="2026-08-31T11:57:32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65"/>
  </p:normalViewPr>
  <p:slideViewPr>
    <p:cSldViewPr snapToGrid="0" showGuides="1">
      <p:cViewPr varScale="1">
        <p:scale>
          <a:sx n="70" d="100"/>
          <a:sy n="70" d="100"/>
        </p:scale>
        <p:origin x="53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9" d="100"/>
          <a:sy n="89" d="100"/>
        </p:scale>
        <p:origin x="2752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microsoft.com/office/2015/10/relationships/revisionInfo" Target="revisionInfo.xml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ika Tikkala" userId="S::janika.tikkala@yrittajat.fi::9de46df9-c890-4a52-82d3-48c94c9b9a32" providerId="AD" clId="Web-{00000000-0000-0000-0000-000000000000}"/>
    <pc:docChg chg="modSld">
      <pc:chgData name="Janika Tikkala" userId="S::janika.tikkala@yrittajat.fi::9de46df9-c890-4a52-82d3-48c94c9b9a32" providerId="AD" clId="Web-{00000000-0000-0000-0000-000000000000}" dt="2026-08-31T11:57:32.017" v="3" actId="20577"/>
      <pc:docMkLst>
        <pc:docMk/>
      </pc:docMkLst>
      <pc:sldChg chg="modSp">
        <pc:chgData name="Janika Tikkala" userId="S::janika.tikkala@yrittajat.fi::9de46df9-c890-4a52-82d3-48c94c9b9a32" providerId="AD" clId="Web-{00000000-0000-0000-0000-000000000000}" dt="2026-08-31T11:57:32.017" v="3" actId="20577"/>
        <pc:sldMkLst>
          <pc:docMk/>
          <pc:sldMk cId="731784220" sldId="1273"/>
        </pc:sldMkLst>
        <pc:spChg chg="mod">
          <ac:chgData name="Janika Tikkala" userId="S::janika.tikkala@yrittajat.fi::9de46df9-c890-4a52-82d3-48c94c9b9a32" providerId="AD" clId="Web-{00000000-0000-0000-0000-000000000000}" dt="2026-08-31T11:57:32.017" v="3" actId="20577"/>
          <ac:spMkLst>
            <pc:docMk/>
            <pc:sldMk cId="731784220" sldId="1273"/>
            <ac:spMk id="3" creationId="{6D59F0A9-3B8F-6D0B-82AC-1EB9A74C7DE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925A5B-1C98-CACF-A2A0-789EE9923C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C7A62-E301-FFDF-7955-03752C742A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CE85F-A7D2-AC45-B4DA-E91A401DFD0F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304C1-15FD-34F1-37BE-B19ADF641B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6D94E-04B2-1AF9-C90B-8F2E6182B5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7D821-B1C4-FB40-BA33-85243AEBA1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5106694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2BC37-8CC8-BB41-AC21-38D4A102F35C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20CF2-EB15-C049-9A81-DC60DEF19BA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60814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>
              <a:cs typeface="Calibri"/>
            </a:endParaRP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953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sv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sv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siv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+mj-lt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23175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 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4188C03-DD0B-5079-7E65-10DDD7601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C965D-2B82-1E8A-3D12-11EEF5E98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C4BA2D-57E2-B943-A21E-3A616EE1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94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241838-9E4E-5D8A-0FC9-544D503076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763" y="783463"/>
            <a:ext cx="6642862" cy="5288153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 dirty="0"/>
              <a:t>Lisää otsikko tähän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B48C-D4EC-011C-A9A6-EBBB6F9E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4847-ECA1-CD15-B604-F2930F72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05633-824F-2F99-8B44-78FF36EE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8184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oranss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latin typeface="+mj-lt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73966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647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183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 sininen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9016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924518" cy="925512"/>
          </a:xfrm>
        </p:spPr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8000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27180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1EB8C-FF81-EE8A-F0F7-C622ECE7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C1A50E-DEE9-31B5-0293-59EFFCFF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9939B-9427-FE8A-B7BE-E6F4B5B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3783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DF0E93-A92F-C9F7-60A5-62EF77482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8474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91430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19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3678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724524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8" name="Tekstin paikkamerkki 8">
            <a:extLst>
              <a:ext uri="{FF2B5EF4-FFF2-40B4-BE49-F238E27FC236}">
                <a16:creationId xmlns:a16="http://schemas.microsoft.com/office/drawing/2014/main" id="{D65654FC-C0F6-82ED-E2B3-7CC8CD78F5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724524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4522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781BD1AC-F361-0643-F190-957AE7B119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61875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stakuva +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6457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ustakuva + valkoinen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692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2541884"/>
            <a:ext cx="11452225" cy="3803353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04181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31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6999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LISÄÄ OTSIKOKSI ESIM. </a:t>
            </a:r>
            <a:r>
              <a:rPr lang="en-GB" dirty="0" err="1"/>
              <a:t>Ajamme</a:t>
            </a:r>
            <a:r>
              <a:rPr lang="en-GB" dirty="0"/>
              <a:t> </a:t>
            </a:r>
            <a:r>
              <a:rPr lang="en-GB" dirty="0" err="1"/>
              <a:t>yrittäjien</a:t>
            </a:r>
            <a:r>
              <a:rPr lang="en-GB" dirty="0"/>
              <a:t> </a:t>
            </a:r>
            <a:r>
              <a:rPr lang="en-GB" dirty="0" err="1"/>
              <a:t>asiaa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85261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62C9F2-20BF-99C0-7E96-838E5341AB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B55EEA-6145-5414-0D8E-817DA718A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C450C-3261-046E-61C4-B258DEFEB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850A464-7F30-29C1-2352-F6740EAC51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EBE949F-A6AB-CCD9-E9A5-8575C2AA47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5A8994B-9B11-4D75-4B9E-E7625FB9C7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3FF61CF-8296-7604-C31A-2C60B8C89E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74F01F-4320-3354-5C2A-CE976562CD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3063D64-3C08-8198-11BE-4D0BA90B13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69970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6402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07186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41364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05945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263802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sinin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 dirty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0313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oranssi">
    <p:bg>
      <p:bgPr>
        <a:solidFill>
          <a:srgbClr val="FF6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 dirty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8010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alateksti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744602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nnakkaiset tilast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8ABB-574F-DD94-E702-219E58EC3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5454114" cy="1099066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1D6215-2537-EA8E-3141-975C53908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139" y="765175"/>
            <a:ext cx="5480386" cy="1099067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8035DEC6-B0C0-F8B5-7E3B-6E3C8A8057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133601"/>
            <a:ext cx="5454650" cy="4204550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 dirty="0"/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38048DFB-2CFF-79C4-D9A7-B0B29CAFB6C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0475" y="2133598"/>
            <a:ext cx="5480050" cy="420455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2DE1B-108B-AB64-A6F0-309E2F32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99BC0-96FE-8323-58B6-CF044747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0E1B-3E5E-EA65-E24D-073BEA9E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692586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520F8B5-45BF-3CD6-EE9F-837FB07AC8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8000" y="2205037"/>
            <a:ext cx="11449050" cy="414020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427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a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8F8C8BA5-B98D-AB26-7491-E74F36B0D2D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201034"/>
            <a:ext cx="11452225" cy="4144204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47754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dirty="0" err="1"/>
              <a:t>Asiantuntijamme</a:t>
            </a:r>
            <a:r>
              <a:rPr lang="en-GB" dirty="0"/>
              <a:t> </a:t>
            </a:r>
            <a:r>
              <a:rPr lang="en-GB" dirty="0" err="1"/>
              <a:t>auttavat</a:t>
            </a:r>
            <a:endParaRPr lang="en-FI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 dirty="0"/>
              <a:t>Lisää otsikko tähän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 dirty="0">
                <a:effectLst/>
                <a:latin typeface="Barlow Condensed" pitchFamily="2" charset="77"/>
              </a:rPr>
              <a:t>  </a:t>
            </a:r>
            <a:endParaRPr lang="en-FI" sz="2000" b="1" i="0" cap="all" baseline="0" dirty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 dirty="0"/>
              <a:t>SOITA 09 229 222</a:t>
            </a:r>
            <a:endParaRPr lang="en-FI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89069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dirty="0" err="1"/>
              <a:t>Asiantuntijamme</a:t>
            </a:r>
            <a:r>
              <a:rPr lang="en-GB" dirty="0"/>
              <a:t> </a:t>
            </a:r>
            <a:r>
              <a:rPr lang="en-GB" dirty="0" err="1"/>
              <a:t>auttavat</a:t>
            </a:r>
            <a:endParaRPr lang="en-FI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 baseline="0" dirty="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 dirty="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 dirty="0">
                <a:latin typeface="+mj-lt"/>
              </a:rPr>
              <a:t>JÄSENILLE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 dirty="0">
                <a:effectLst/>
                <a:latin typeface="Barlow Condensed" pitchFamily="2" charset="77"/>
              </a:rPr>
              <a:t>  </a:t>
            </a:r>
            <a:endParaRPr lang="en-FI" sz="2000" b="1" i="0" cap="all" baseline="0" dirty="0">
              <a:latin typeface="Barlow Condensed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 dirty="0"/>
              <a:t>SOITA 09 229 222</a:t>
            </a:r>
            <a:endParaRPr lang="en-FI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02469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vo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LISÄÄ OTSIKOKSI ESIM. </a:t>
            </a:r>
            <a:r>
              <a:rPr lang="en-GB" dirty="0" err="1"/>
              <a:t>Neuvontaa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tukea</a:t>
            </a:r>
            <a:endParaRPr lang="en-FI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4DDA-3718-FB23-15F4-A4FBE10E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71475" y="2398788"/>
            <a:ext cx="3267740" cy="3728942"/>
          </a:xfrm>
          <a:prstGeom prst="rect">
            <a:avLst/>
          </a:prstGeom>
          <a:solidFill>
            <a:schemeClr val="bg2"/>
          </a:solidFill>
        </p:spPr>
        <p:txBody>
          <a:bodyPr wrap="square" lIns="216000" tIns="827999" rIns="216000" bIns="396000" rtlCol="0">
            <a:spAutoFit/>
          </a:bodyPr>
          <a:lstStyle/>
          <a:p>
            <a:endParaRPr lang="en-FI" dirty="0"/>
          </a:p>
          <a:p>
            <a:endParaRPr lang="en-FI" dirty="0"/>
          </a:p>
          <a:p>
            <a:endParaRPr lang="en-FI" dirty="0"/>
          </a:p>
          <a:p>
            <a:endParaRPr lang="en-FI" dirty="0"/>
          </a:p>
          <a:p>
            <a:endParaRPr lang="en-FI" dirty="0"/>
          </a:p>
          <a:p>
            <a:endParaRPr lang="en-FI" dirty="0"/>
          </a:p>
          <a:p>
            <a:endParaRPr lang="en-FI" dirty="0"/>
          </a:p>
          <a:p>
            <a:endParaRPr lang="en-FI" dirty="0"/>
          </a:p>
          <a:p>
            <a:endParaRPr lang="en-FI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4BCBB40-064D-A64F-7E85-BFEEDD90FD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61" y="3034224"/>
            <a:ext cx="2854165" cy="2458070"/>
          </a:xfrm>
        </p:spPr>
        <p:txBody>
          <a:bodyPr l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sz="2400" b="1" i="0" dirty="0" err="1">
                <a:latin typeface="Barlow Condensed" pitchFamily="2" charset="77"/>
              </a:rPr>
              <a:t>yrittajat.fi</a:t>
            </a:r>
            <a:r>
              <a:rPr lang="en-GB" sz="2400" b="1" i="0" dirty="0">
                <a:latin typeface="Barlow Condensed" pitchFamily="2" charset="77"/>
              </a:rPr>
              <a:t>/</a:t>
            </a:r>
            <a:r>
              <a:rPr lang="en-GB" sz="2400" b="1" i="0" dirty="0" err="1">
                <a:latin typeface="Barlow Condensed" pitchFamily="2" charset="77"/>
              </a:rPr>
              <a:t>neuvonta</a:t>
            </a:r>
            <a:r>
              <a:rPr lang="en-GB" sz="2400" b="1" i="0" dirty="0">
                <a:latin typeface="Barlow Condensed" pitchFamily="2" charset="77"/>
              </a:rPr>
              <a:t> </a:t>
            </a:r>
            <a:br>
              <a:rPr lang="en-GB" sz="2400" b="1" i="0" dirty="0">
                <a:latin typeface="Barlow Condensed" pitchFamily="2" charset="77"/>
              </a:rPr>
            </a:br>
            <a:r>
              <a:rPr lang="en-GB" sz="2400" b="1" i="0" dirty="0">
                <a:latin typeface="Barlow Condensed" pitchFamily="2" charset="77"/>
              </a:rPr>
              <a:t>tai 09 229 222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i="0" dirty="0" err="1">
                <a:latin typeface="Barlow Condensed" pitchFamily="2" charset="77"/>
              </a:rPr>
              <a:t>Yksinyrittäjien</a:t>
            </a:r>
            <a:r>
              <a:rPr lang="en-GB" sz="2400" b="1" i="0" dirty="0">
                <a:latin typeface="Barlow Condensed" pitchFamily="2" charset="77"/>
              </a:rPr>
              <a:t> </a:t>
            </a:r>
            <a:r>
              <a:rPr lang="en-GB" sz="2400" b="1" i="0" dirty="0" err="1">
                <a:latin typeface="Barlow Condensed" pitchFamily="2" charset="77"/>
              </a:rPr>
              <a:t>neuvontapuhelin</a:t>
            </a:r>
            <a:r>
              <a:rPr lang="en-GB" sz="2400" b="1" i="0" dirty="0">
                <a:latin typeface="Barlow Condensed" pitchFamily="2" charset="77"/>
              </a:rPr>
              <a:t>: 09 2292 2400</a:t>
            </a:r>
          </a:p>
          <a:p>
            <a:pPr lvl="0"/>
            <a:endParaRPr lang="en-GB" sz="2400" b="1" i="0" dirty="0">
              <a:latin typeface="Barlow Condensed" pitchFamily="2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2398788"/>
            <a:ext cx="3544887" cy="1131221"/>
          </a:xfrm>
        </p:spPr>
        <p:txBody>
          <a:bodyPr lIns="0" anchor="t"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Vinkit</a:t>
            </a:r>
            <a:r>
              <a:rPr lang="en-GB" dirty="0"/>
              <a:t> </a:t>
            </a:r>
            <a:r>
              <a:rPr lang="en-GB" dirty="0" err="1"/>
              <a:t>yrittäjän</a:t>
            </a:r>
            <a:br>
              <a:rPr lang="en-GB" dirty="0"/>
            </a:br>
            <a:r>
              <a:rPr lang="en-GB" dirty="0" err="1"/>
              <a:t>yleisimpiin</a:t>
            </a:r>
            <a:r>
              <a:rPr lang="en-GB" dirty="0"/>
              <a:t> </a:t>
            </a:r>
            <a:r>
              <a:rPr lang="en-GB" dirty="0" err="1"/>
              <a:t>haasteisiin</a:t>
            </a:r>
            <a:br>
              <a:rPr lang="en-GB" dirty="0"/>
            </a:br>
            <a:r>
              <a:rPr lang="en-GB" dirty="0" err="1"/>
              <a:t>verkosta</a:t>
            </a:r>
            <a:r>
              <a:rPr lang="en-GB" dirty="0"/>
              <a:t>: </a:t>
            </a:r>
            <a:r>
              <a:rPr lang="en-GB" dirty="0" err="1"/>
              <a:t>yrittajat.fi</a:t>
            </a:r>
            <a:r>
              <a:rPr lang="en-GB" dirty="0"/>
              <a:t>.</a:t>
            </a:r>
          </a:p>
          <a:p>
            <a:pPr lvl="0"/>
            <a:endParaRPr lang="en-GB" dirty="0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6562B0-3F93-8F4D-E0D5-11D30EC5D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2763" y="3785191"/>
            <a:ext cx="3544887" cy="2307633"/>
          </a:xfrm>
        </p:spPr>
        <p:txBody>
          <a:bodyPr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600"/>
            </a:lvl2pPr>
            <a:lvl3pPr>
              <a:lnSpc>
                <a:spcPct val="100000"/>
              </a:lnSpc>
              <a:buFontTx/>
              <a:buNone/>
              <a:defRPr sz="1400"/>
            </a:lvl3pPr>
            <a:lvl4pPr>
              <a:lnSpc>
                <a:spcPct val="100000"/>
              </a:lnSpc>
              <a:buFontTx/>
              <a:buNone/>
              <a:defRPr sz="1200"/>
            </a:lvl4pPr>
            <a:lvl5pPr>
              <a:lnSpc>
                <a:spcPct val="100000"/>
              </a:lnSpc>
              <a:buFontTx/>
              <a:buNone/>
              <a:defRPr sz="1200"/>
            </a:lvl5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Kerro jäsennumerosi, </a:t>
            </a:r>
            <a:endParaRPr lang="fi-FI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puhelusi yhdistetään asiantuntijalle.</a:t>
            </a:r>
            <a:endParaRPr lang="en-FI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7" y="2398788"/>
            <a:ext cx="3544887" cy="43239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Aiheet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2D70C-62DA-2E62-0638-03E5C6EE2D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2962940"/>
            <a:ext cx="3544887" cy="3129885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err="1"/>
              <a:t>Maksukyvyttömyys</a:t>
            </a:r>
            <a:endParaRPr lang="en-GB" dirty="0"/>
          </a:p>
          <a:p>
            <a:pPr lvl="0"/>
            <a:r>
              <a:rPr lang="en-GB" dirty="0" err="1"/>
              <a:t>Koulutus</a:t>
            </a:r>
            <a:endParaRPr lang="en-GB" dirty="0"/>
          </a:p>
          <a:p>
            <a:pPr lvl="0"/>
            <a:r>
              <a:rPr lang="en-GB" dirty="0" err="1"/>
              <a:t>Omistajanvaihdokset</a:t>
            </a:r>
            <a:endParaRPr lang="en-GB" dirty="0"/>
          </a:p>
          <a:p>
            <a:pPr lvl="0"/>
            <a:r>
              <a:rPr lang="en-GB" dirty="0" err="1"/>
              <a:t>Ympäristöasiat</a:t>
            </a:r>
            <a:endParaRPr lang="en-GB" dirty="0"/>
          </a:p>
          <a:p>
            <a:pPr lvl="0"/>
            <a:r>
              <a:rPr lang="en-GB" dirty="0" err="1"/>
              <a:t>Markkina</a:t>
            </a:r>
            <a:r>
              <a:rPr lang="en-GB" dirty="0"/>
              <a:t>-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kilpailuoikeus</a:t>
            </a:r>
            <a:endParaRPr lang="en-GB" dirty="0"/>
          </a:p>
          <a:p>
            <a:pPr lvl="0"/>
            <a:r>
              <a:rPr lang="en-GB" dirty="0" err="1"/>
              <a:t>Yritysjuridiikka</a:t>
            </a:r>
            <a:endParaRPr lang="en-GB" dirty="0"/>
          </a:p>
          <a:p>
            <a:pPr lvl="0"/>
            <a:r>
              <a:rPr lang="en-GB" dirty="0" err="1"/>
              <a:t>Sopimusoikeus</a:t>
            </a:r>
            <a:endParaRPr lang="en-GB" dirty="0"/>
          </a:p>
          <a:p>
            <a:pPr lvl="0"/>
            <a:r>
              <a:rPr lang="en-GB" dirty="0" err="1"/>
              <a:t>Verotus</a:t>
            </a:r>
            <a:endParaRPr lang="en-GB" dirty="0"/>
          </a:p>
          <a:p>
            <a:pPr lvl="0"/>
            <a:r>
              <a:rPr lang="en-GB" dirty="0" err="1"/>
              <a:t>Sosiaaliturva</a:t>
            </a:r>
            <a:endParaRPr lang="en-GB" dirty="0"/>
          </a:p>
          <a:p>
            <a:pPr lvl="0"/>
            <a:r>
              <a:rPr lang="en-GB" dirty="0" err="1"/>
              <a:t>Työelämän</a:t>
            </a:r>
            <a:r>
              <a:rPr lang="en-GB" dirty="0"/>
              <a:t> </a:t>
            </a:r>
            <a:r>
              <a:rPr lang="en-GB" dirty="0" err="1"/>
              <a:t>juridiikka</a:t>
            </a:r>
            <a:endParaRPr lang="en-GB" dirty="0"/>
          </a:p>
          <a:p>
            <a:pPr lvl="0"/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4A06E7-0CF6-289B-7EDF-93ABB744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40293" y="2047160"/>
            <a:ext cx="730103" cy="730103"/>
            <a:chOff x="2842437" y="2047160"/>
            <a:chExt cx="730103" cy="73010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3A6B16-DC1D-9238-FB5C-84BB4018F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842437" y="2047160"/>
              <a:ext cx="730103" cy="7301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E4236D4-F61F-DC33-63B3-7688E8BAE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51391" y="2156114"/>
              <a:ext cx="512195" cy="512195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319149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2A4C2-93E1-62F1-3C4C-F9C3A431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C4FA-9BC1-D601-5BE4-2663A05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1AA3F-029F-ABD0-68CF-36732D47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8BCA86-6696-E5D5-519C-29E626BA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7123" y="2727818"/>
            <a:ext cx="4777753" cy="16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25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Sisällön paikkamerkki 9">
            <a:extLst>
              <a:ext uri="{FF2B5EF4-FFF2-40B4-BE49-F238E27FC236}">
                <a16:creationId xmlns:a16="http://schemas.microsoft.com/office/drawing/2014/main" id="{9EC4C945-5ECD-5902-56EB-0119A4FF83F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CFDE9A99-19A4-22FC-65ED-3C1B711B130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 dirty="0">
              <a:latin typeface="+mn-lt"/>
            </a:endParaRP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B746293-0DF8-5408-53B9-94D32ED6A49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780CADEB-9520-DB4F-4978-0911007A64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49382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8BEDD1-F785-C3E7-2EA8-B536236C6FF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9763" y="2105247"/>
            <a:ext cx="5482787" cy="3987577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7A90D44-A02E-F600-2B37-DF47CD266D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DBFA9AC-5191-BF70-8439-100B4E80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>
              <a:latin typeface="+mn-lt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08B0CF1-BDED-52D7-4835-5BECBA53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F875FB2-79F9-69F9-1479-397937527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0672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EAB96-323A-1DE1-07EC-D3F36960AB3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42E2B9-DA82-35B9-1933-F624EA30C80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15058A17-FCA8-4769-EC96-6FB722D8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>
              <a:latin typeface="+mn-lt"/>
            </a:endParaRP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11523E4A-FDED-D68A-EAF9-D6A322B9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0CC21C54-414D-7879-1B2B-D0BDBC54A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24187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6D66-84FB-E545-2ABF-514964B1A3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9A12D8A0-AFC1-AF9F-25EA-5C07C7254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>
              <a:latin typeface="+mn-lt"/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718437EB-3650-C7BB-65C1-740A29208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EB09DE91-8CA2-A042-ACE8-1ED574F0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62725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16496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7BBCCA3-DA3D-2218-BC70-49E6BB05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>
              <a:latin typeface="+mn-lt"/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2C91AC22-70F9-4583-AF9C-CFFA393F0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AFE9DBEF-A184-0726-30B1-8BD90B16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7222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309306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698250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40563E9-8FBF-8AC9-CD6F-B21E09AE0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697537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None/>
              <a:defRPr/>
            </a:lvl2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436138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83464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6" name="Tekstin paikkamerkki 7">
            <a:extLst>
              <a:ext uri="{FF2B5EF4-FFF2-40B4-BE49-F238E27FC236}">
                <a16:creationId xmlns:a16="http://schemas.microsoft.com/office/drawing/2014/main" id="{F88EFBBC-1BDE-E927-D0C5-9D5C3ED89D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235705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000" y="2541884"/>
            <a:ext cx="11452225" cy="3803353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182813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342402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LISÄÄ OTSIKOKSI ESIM. </a:t>
            </a:r>
            <a:r>
              <a:rPr lang="en-GB" dirty="0" err="1"/>
              <a:t>Ajamme</a:t>
            </a:r>
            <a:r>
              <a:rPr lang="en-GB" dirty="0"/>
              <a:t> </a:t>
            </a:r>
            <a:r>
              <a:rPr lang="en-GB" dirty="0" err="1"/>
              <a:t>yrittäjien</a:t>
            </a:r>
            <a:r>
              <a:rPr lang="en-GB" dirty="0"/>
              <a:t> </a:t>
            </a:r>
            <a:r>
              <a:rPr lang="en-GB" dirty="0" err="1"/>
              <a:t>asiaa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931447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3BB12B-95F4-AF1B-DE9A-B9D04EAC1B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53DABBC-F708-ED66-BB06-85730C8FE8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37913C4-5042-A4AA-49CF-307FBF71DB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5EE9AFB-6F50-18DC-8C18-E1E4A7C86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15B9229-1391-782A-123C-600FE20C23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E318F1D-8B04-A10C-254A-6A1BFBBB24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EECEADC4-F80B-4EE4-9280-AF33379A25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F6A0666-7058-6E43-53FE-F940634826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D3DC271-1780-8A6B-90FC-04B4718C83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34449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alateksti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87212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629647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743075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813987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 soihdu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12491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922964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dirty="0" err="1"/>
              <a:t>Asiantuntijamme</a:t>
            </a:r>
            <a:r>
              <a:rPr lang="en-GB" dirty="0"/>
              <a:t> </a:t>
            </a:r>
            <a:r>
              <a:rPr lang="en-GB" dirty="0" err="1"/>
              <a:t>auttavat</a:t>
            </a:r>
            <a:endParaRPr lang="en-FI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 dirty="0"/>
              <a:t>Lisää otsikko tähän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 dirty="0"/>
              <a:t>SOITA 09 229 222</a:t>
            </a:r>
            <a:endParaRPr lang="en-FI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374716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dirty="0" err="1"/>
              <a:t>Asiantuntijamme</a:t>
            </a:r>
            <a:r>
              <a:rPr lang="en-GB" dirty="0"/>
              <a:t> </a:t>
            </a:r>
            <a:r>
              <a:rPr lang="en-GB" dirty="0" err="1"/>
              <a:t>auttavat</a:t>
            </a:r>
            <a:endParaRPr lang="en-FI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 dirty="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 dirty="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 dirty="0">
                <a:latin typeface="+mj-lt"/>
              </a:rPr>
              <a:t>JÄSENILLE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 dirty="0"/>
              <a:t>SOITA 09 229 222</a:t>
            </a:r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310357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7A05F95-87CF-9FBB-0E48-A22770259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>
              <a:latin typeface="+mn-lt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439F154-16AC-9DFD-C5D5-CEE3BDF7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 dirty="0">
              <a:latin typeface="+mn-lt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A7DE115-198A-4758-BDD8-6C5F6604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090A8795-FD4A-2CD4-805F-E5D772A8B6F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7825" y="1825625"/>
            <a:ext cx="6634874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</p:spTree>
    <p:extLst>
      <p:ext uri="{BB962C8B-B14F-4D97-AF65-F5344CB8AC3E}">
        <p14:creationId xmlns:p14="http://schemas.microsoft.com/office/powerpoint/2010/main" val="35262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9763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AE7BBBD5-E452-6B5D-16D0-4B0703F59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>
              <a:latin typeface="+mn-lt"/>
            </a:endParaRP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5BE7E19F-8DA8-8A71-9A0E-6036AADF3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 dirty="0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02B266A6-B19C-1D0E-2C4D-17BFD7162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4218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4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 dirty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EE1BDE69-2C3D-9560-F60A-0F38D3304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>
              <a:latin typeface="+mn-lt"/>
            </a:endParaRP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424499C1-0F59-2CC7-A739-FE49BA91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 dirty="0">
              <a:latin typeface="+mn-lt"/>
            </a:endParaRP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A2A4F81B-0F28-E8A9-EAD7-11350C2D7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153847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6D66-84FB-E545-2ABF-514964B1A3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456471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628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457370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698250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C8215-67A8-2334-6070-986AA93F4C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407201"/>
            <a:ext cx="5698250" cy="3942478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72590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6" name="Tekstin paikkamerkki 7">
            <a:extLst>
              <a:ext uri="{FF2B5EF4-FFF2-40B4-BE49-F238E27FC236}">
                <a16:creationId xmlns:a16="http://schemas.microsoft.com/office/drawing/2014/main" id="{35C046BA-A7CE-7713-6021-C535B0B7F9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91055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000" y="2541884"/>
            <a:ext cx="11452225" cy="3803353"/>
          </a:xfr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836361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05306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LISÄÄ OTSIKOKSI ESIM. </a:t>
            </a:r>
            <a:r>
              <a:rPr lang="en-GB" dirty="0" err="1"/>
              <a:t>Ajamme</a:t>
            </a:r>
            <a:r>
              <a:rPr lang="en-GB" dirty="0"/>
              <a:t> </a:t>
            </a:r>
            <a:r>
              <a:rPr lang="en-GB" dirty="0" err="1"/>
              <a:t>yrittäjien</a:t>
            </a:r>
            <a:r>
              <a:rPr lang="en-GB" dirty="0"/>
              <a:t> </a:t>
            </a:r>
            <a:r>
              <a:rPr lang="en-GB" dirty="0" err="1"/>
              <a:t>asiaa</a:t>
            </a:r>
            <a:endParaRPr lang="en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 err="1"/>
              <a:t>Tärkeä</a:t>
            </a:r>
            <a:r>
              <a:rPr lang="en-GB" dirty="0"/>
              <a:t> </a:t>
            </a:r>
            <a:r>
              <a:rPr lang="en-GB" dirty="0" err="1"/>
              <a:t>lause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229960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FB96742-069F-7A65-EAC5-378D621F2A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BECE800-75B4-3869-8B57-89816E8198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51CEB45-A75A-2693-AA63-62FB7FB961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B00E53D-8C87-9C8C-ADB8-BF849663A7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246C74A-5B5A-60AE-55C0-2A85175BD1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0AAE60D-B116-3C62-7829-1E029AE3B0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3F86593E-62C3-9264-5FD1-7C95FF2642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 err="1">
                <a:effectLst/>
              </a:rPr>
              <a:t>Toiminta</a:t>
            </a:r>
            <a:endParaRPr lang="en-FI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354CDAF-11B3-9A88-477A-C7F3727E13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 dirty="0"/>
              <a:t>1234+</a:t>
            </a:r>
            <a:endParaRPr lang="en-FI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3969BBB-6396-E24D-655E-92835B1BA0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dirty="0" err="1"/>
              <a:t>Luvun</a:t>
            </a:r>
            <a:r>
              <a:rPr lang="en-GB" dirty="0"/>
              <a:t> </a:t>
            </a:r>
            <a:r>
              <a:rPr lang="en-GB" dirty="0" err="1"/>
              <a:t>tarkennus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9596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alateksti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94612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542398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 dirty="0"/>
              <a:t>Lisää otsikko tähän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368538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dirty="0" err="1"/>
              <a:t>Asiantuntijamme</a:t>
            </a:r>
            <a:r>
              <a:rPr lang="en-GB" dirty="0"/>
              <a:t> </a:t>
            </a:r>
            <a:r>
              <a:rPr lang="en-GB" dirty="0" err="1"/>
              <a:t>auttavat</a:t>
            </a:r>
            <a:endParaRPr lang="en-FI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 dirty="0"/>
              <a:t>Lisää otsikko tähän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 dirty="0">
                <a:effectLst/>
                <a:latin typeface="Barlow Condensed" pitchFamily="2" charset="77"/>
              </a:rPr>
              <a:t>  </a:t>
            </a:r>
            <a:endParaRPr lang="en-FI" sz="2000" b="1" i="0" cap="all" baseline="0" dirty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 dirty="0"/>
              <a:t>SOITA 09 229 222</a:t>
            </a:r>
            <a:endParaRPr lang="en-FI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049994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7A05F95-87CF-9FBB-0E48-A22770259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439F154-16AC-9DFD-C5D5-CEE3BDF7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A7DE115-198A-4758-BDD8-6C5F6604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 algn="r"/>
              <a:t>‹#›</a:t>
            </a:fld>
            <a:endParaRPr lang="en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090A8795-FD4A-2CD4-805F-E5D772A8B6F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7825" y="1825625"/>
            <a:ext cx="6634874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</p:spTree>
    <p:extLst>
      <p:ext uri="{BB962C8B-B14F-4D97-AF65-F5344CB8AC3E}">
        <p14:creationId xmlns:p14="http://schemas.microsoft.com/office/powerpoint/2010/main" val="79321294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9763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AE7BBBD5-E452-6B5D-16D0-4B0703F59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5BE7E19F-8DA8-8A71-9A0E-6036AADF3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02B266A6-B19C-1D0E-2C4D-17BFD7162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 algn="r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423395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4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EE1BDE69-2C3D-9560-F60A-0F38D3304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424499C1-0F59-2CC7-A739-FE49BA91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A2A4F81B-0F28-E8A9-EAD7-11350C2D7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 algn="r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771021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6D66-84FB-E545-2ABF-514964B1A3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233309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767798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6745716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698250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C8215-67A8-2334-6070-986AA93F4C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407201"/>
            <a:ext cx="5698250" cy="3942478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7902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Tekstin paikkamerkki 7">
            <a:extLst>
              <a:ext uri="{FF2B5EF4-FFF2-40B4-BE49-F238E27FC236}">
                <a16:creationId xmlns:a16="http://schemas.microsoft.com/office/drawing/2014/main" id="{35C046BA-A7CE-7713-6021-C535B0B7F9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124308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000" y="2541884"/>
            <a:ext cx="11452225" cy="3803353"/>
          </a:xfr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040658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803305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357427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FB96742-069F-7A65-EAC5-378D621F2A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BECE800-75B4-3869-8B57-89816E8198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51CEB45-A75A-2693-AA63-62FB7FB961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B00E53D-8C87-9C8C-ADB8-BF849663A7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246C74A-5B5A-60AE-55C0-2A85175BD1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0AAE60D-B116-3C62-7829-1E029AE3B0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3F86593E-62C3-9264-5FD1-7C95FF2642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354CDAF-11B3-9A88-477A-C7F3727E13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3969BBB-6396-E24D-655E-92835B1BA0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098670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alateksti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596980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684336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7510072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332801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siv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30996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 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4188C03-DD0B-5079-7E65-10DDD7601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C965D-2B82-1E8A-3D12-11EEF5E98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C4BA2D-57E2-B943-A21E-3A616EE1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404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241838-9E4E-5D8A-0FC9-544D503076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763" y="783463"/>
            <a:ext cx="6642862" cy="5288153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B48C-D4EC-011C-A9A6-EBBB6F9E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4847-ECA1-CD15-B604-F2930F72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05633-824F-2F99-8B44-78FF36EE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6464837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oranss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814323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42158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158189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 sininen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589956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924518" cy="925512"/>
          </a:xfrm>
        </p:spPr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8000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810359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1EB8C-FF81-EE8A-F0F7-C622ECE7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C1A50E-DEE9-31B5-0293-59EFFCFF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9939B-9427-FE8A-B7BE-E6F4B5B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363067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DF0E93-A92F-C9F7-60A5-62EF77482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6331675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62521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0130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999067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724524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kstin paikkamerkki 8">
            <a:extLst>
              <a:ext uri="{FF2B5EF4-FFF2-40B4-BE49-F238E27FC236}">
                <a16:creationId xmlns:a16="http://schemas.microsoft.com/office/drawing/2014/main" id="{D65654FC-C0F6-82ED-E2B3-7CC8CD78F5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724524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defRPr sz="2000"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358615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781BD1AC-F361-0643-F190-957AE7B119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0692674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stakuva +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938987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ustakuva + valkoinen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081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2541884"/>
            <a:ext cx="11452225" cy="3803353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744421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31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008940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3775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62C9F2-20BF-99C0-7E96-838E5341AB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B55EEA-6145-5414-0D8E-817DA718A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C450C-3261-046E-61C4-B258DEFEB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850A464-7F30-29C1-2352-F6740EAC51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EBE949F-A6AB-CCD9-E9A5-8575C2AA47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5A8994B-9B11-4D75-4B9E-E7625FB9C7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3FF61CF-8296-7604-C31A-2C60B8C89E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74F01F-4320-3354-5C2A-CE976562CD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3063D64-3C08-8198-11BE-4D0BA90B13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6559662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463922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308929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1065986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7999750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2952579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sinin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9967543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oranssi">
    <p:bg>
      <p:bgPr>
        <a:solidFill>
          <a:srgbClr val="FF6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200655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tähän</a:t>
            </a:r>
            <a:r>
              <a:rPr lang="en-GB"/>
              <a:t> </a:t>
            </a:r>
            <a:r>
              <a:rPr lang="en-GB" err="1"/>
              <a:t>alateksti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6072194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nnakkaiset tilast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8ABB-574F-DD94-E702-219E58EC3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5454114" cy="1099066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1D6215-2537-EA8E-3141-975C53908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139" y="765175"/>
            <a:ext cx="5480386" cy="1099067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8035DEC6-B0C0-F8B5-7E3B-6E3C8A8057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133601"/>
            <a:ext cx="5454650" cy="4204550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38048DFB-2CFF-79C4-D9A7-B0B29CAFB6C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0475" y="2133598"/>
            <a:ext cx="5480050" cy="420455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2DE1B-108B-AB64-A6F0-309E2F32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99BC0-96FE-8323-58B6-CF044747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0E1B-3E5E-EA65-E24D-073BEA9E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4883971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520F8B5-45BF-3CD6-EE9F-837FB07AC8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8000" y="2205037"/>
            <a:ext cx="11449050" cy="414020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89598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a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8F8C8BA5-B98D-AB26-7491-E74F36B0D2D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201034"/>
            <a:ext cx="11452225" cy="4144204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5948377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6072537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JÄSENILLE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59888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vo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Neuvontaa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tukea</a:t>
            </a:r>
            <a:endParaRPr lang="en-F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4DDA-3718-FB23-15F4-A4FBE10E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71475" y="2398788"/>
            <a:ext cx="3267740" cy="3728942"/>
          </a:xfrm>
          <a:prstGeom prst="rect">
            <a:avLst/>
          </a:prstGeom>
          <a:solidFill>
            <a:schemeClr val="bg2"/>
          </a:solidFill>
        </p:spPr>
        <p:txBody>
          <a:bodyPr wrap="square" lIns="216000" tIns="827999" rIns="216000" bIns="396000" rtlCol="0">
            <a:spAutoFit/>
          </a:bodyPr>
          <a:lstStyle/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4BCBB40-064D-A64F-7E85-BFEEDD90FD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61" y="3034224"/>
            <a:ext cx="2854165" cy="2458070"/>
          </a:xfrm>
        </p:spPr>
        <p:txBody>
          <a:bodyPr l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sz="2400" b="1" i="0" err="1">
                <a:latin typeface="Barlow Condensed" pitchFamily="2" charset="77"/>
              </a:rPr>
              <a:t>yrittajat.fi</a:t>
            </a:r>
            <a:r>
              <a:rPr lang="en-GB" sz="2400" b="1" i="0">
                <a:latin typeface="Barlow Condensed" pitchFamily="2" charset="77"/>
              </a:rPr>
              <a:t>/</a:t>
            </a:r>
            <a:r>
              <a:rPr lang="en-GB" sz="2400" b="1" i="0" err="1">
                <a:latin typeface="Barlow Condensed" pitchFamily="2" charset="77"/>
              </a:rPr>
              <a:t>neuvonta</a:t>
            </a:r>
            <a:r>
              <a:rPr lang="en-GB" sz="2400" b="1" i="0">
                <a:latin typeface="Barlow Condensed" pitchFamily="2" charset="77"/>
              </a:rPr>
              <a:t> </a:t>
            </a:r>
            <a:br>
              <a:rPr lang="en-GB" sz="2400" b="1" i="0">
                <a:latin typeface="Barlow Condensed" pitchFamily="2" charset="77"/>
              </a:rPr>
            </a:br>
            <a:r>
              <a:rPr lang="en-GB" sz="2400" b="1" i="0">
                <a:latin typeface="Barlow Condensed" pitchFamily="2" charset="77"/>
              </a:rPr>
              <a:t>tai 09 229 222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i="0" err="1">
                <a:latin typeface="Barlow Condensed" pitchFamily="2" charset="77"/>
              </a:rPr>
              <a:t>Yksinyrittäjien</a:t>
            </a:r>
            <a:r>
              <a:rPr lang="en-GB" sz="2400" b="1" i="0">
                <a:latin typeface="Barlow Condensed" pitchFamily="2" charset="77"/>
              </a:rPr>
              <a:t> </a:t>
            </a:r>
            <a:r>
              <a:rPr lang="en-GB" sz="2400" b="1" i="0" err="1">
                <a:latin typeface="Barlow Condensed" pitchFamily="2" charset="77"/>
              </a:rPr>
              <a:t>neuvontapuhelin</a:t>
            </a:r>
            <a:r>
              <a:rPr lang="en-GB" sz="2400" b="1" i="0">
                <a:latin typeface="Barlow Condensed" pitchFamily="2" charset="77"/>
              </a:rPr>
              <a:t>: 09 2292 2400</a:t>
            </a:r>
          </a:p>
          <a:p>
            <a:pPr lvl="0"/>
            <a:endParaRPr lang="en-GB" sz="2400" b="1" i="0">
              <a:latin typeface="Barlow Condensed" pitchFamily="2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2398788"/>
            <a:ext cx="3544887" cy="1131221"/>
          </a:xfrm>
        </p:spPr>
        <p:txBody>
          <a:bodyPr lIns="0" anchor="t"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Vinkit</a:t>
            </a:r>
            <a:r>
              <a:rPr lang="en-GB"/>
              <a:t> </a:t>
            </a:r>
            <a:r>
              <a:rPr lang="en-GB" err="1"/>
              <a:t>yrittäjän</a:t>
            </a:r>
            <a:br>
              <a:rPr lang="en-GB"/>
            </a:br>
            <a:r>
              <a:rPr lang="en-GB" err="1"/>
              <a:t>yleisimpiin</a:t>
            </a:r>
            <a:r>
              <a:rPr lang="en-GB"/>
              <a:t> </a:t>
            </a:r>
            <a:r>
              <a:rPr lang="en-GB" err="1"/>
              <a:t>haasteisiin</a:t>
            </a:r>
            <a:br>
              <a:rPr lang="en-GB"/>
            </a:br>
            <a:r>
              <a:rPr lang="en-GB" err="1"/>
              <a:t>verkosta</a:t>
            </a:r>
            <a:r>
              <a:rPr lang="en-GB"/>
              <a:t>: </a:t>
            </a:r>
            <a:r>
              <a:rPr lang="en-GB" err="1"/>
              <a:t>yrittajat.fi</a:t>
            </a:r>
            <a:r>
              <a:rPr lang="en-GB"/>
              <a:t>.</a:t>
            </a:r>
          </a:p>
          <a:p>
            <a:pPr lvl="0"/>
            <a:endParaRPr lang="en-GB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6562B0-3F93-8F4D-E0D5-11D30EC5D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2763" y="3785191"/>
            <a:ext cx="3544887" cy="2307633"/>
          </a:xfrm>
        </p:spPr>
        <p:txBody>
          <a:bodyPr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600"/>
            </a:lvl2pPr>
            <a:lvl3pPr>
              <a:lnSpc>
                <a:spcPct val="100000"/>
              </a:lnSpc>
              <a:buFontTx/>
              <a:buNone/>
              <a:defRPr sz="1400"/>
            </a:lvl3pPr>
            <a:lvl4pPr>
              <a:lnSpc>
                <a:spcPct val="100000"/>
              </a:lnSpc>
              <a:buFontTx/>
              <a:buNone/>
              <a:defRPr sz="1200"/>
            </a:lvl4pPr>
            <a:lvl5pPr>
              <a:lnSpc>
                <a:spcPct val="100000"/>
              </a:lnSpc>
              <a:buFontTx/>
              <a:buNone/>
              <a:defRPr sz="1200"/>
            </a:lvl5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Kerro jäsennumerosi, </a:t>
            </a:r>
            <a:endParaRPr lang="fi-FI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puhelusi yhdistetään asiantuntijalle.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7" y="2398788"/>
            <a:ext cx="3544887" cy="43239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Aiheet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2D70C-62DA-2E62-0638-03E5C6EE2D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2962940"/>
            <a:ext cx="3544887" cy="3129885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Maksukyvyttömyys</a:t>
            </a:r>
            <a:endParaRPr lang="en-GB"/>
          </a:p>
          <a:p>
            <a:pPr lvl="0"/>
            <a:r>
              <a:rPr lang="en-GB" err="1"/>
              <a:t>Koulutus</a:t>
            </a:r>
            <a:endParaRPr lang="en-GB"/>
          </a:p>
          <a:p>
            <a:pPr lvl="0"/>
            <a:r>
              <a:rPr lang="en-GB" err="1"/>
              <a:t>Omistajanvaihdokset</a:t>
            </a:r>
            <a:endParaRPr lang="en-GB"/>
          </a:p>
          <a:p>
            <a:pPr lvl="0"/>
            <a:r>
              <a:rPr lang="en-GB" err="1"/>
              <a:t>Ympäristöasiat</a:t>
            </a:r>
            <a:endParaRPr lang="en-GB"/>
          </a:p>
          <a:p>
            <a:pPr lvl="0"/>
            <a:r>
              <a:rPr lang="en-GB" err="1"/>
              <a:t>Markkina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kilpailuoikeus</a:t>
            </a:r>
            <a:endParaRPr lang="en-GB"/>
          </a:p>
          <a:p>
            <a:pPr lvl="0"/>
            <a:r>
              <a:rPr lang="en-GB" err="1"/>
              <a:t>Yritysjuridiikka</a:t>
            </a:r>
            <a:endParaRPr lang="en-GB"/>
          </a:p>
          <a:p>
            <a:pPr lvl="0"/>
            <a:r>
              <a:rPr lang="en-GB" err="1"/>
              <a:t>Sopimusoikeus</a:t>
            </a:r>
            <a:endParaRPr lang="en-GB"/>
          </a:p>
          <a:p>
            <a:pPr lvl="0"/>
            <a:r>
              <a:rPr lang="en-GB" err="1"/>
              <a:t>Verotus</a:t>
            </a:r>
            <a:endParaRPr lang="en-GB"/>
          </a:p>
          <a:p>
            <a:pPr lvl="0"/>
            <a:r>
              <a:rPr lang="en-GB" err="1"/>
              <a:t>Sosiaaliturva</a:t>
            </a:r>
            <a:endParaRPr lang="en-GB"/>
          </a:p>
          <a:p>
            <a:pPr lvl="0"/>
            <a:r>
              <a:rPr lang="en-GB" err="1"/>
              <a:t>Työelämän</a:t>
            </a:r>
            <a:r>
              <a:rPr lang="en-GB"/>
              <a:t> </a:t>
            </a:r>
            <a:r>
              <a:rPr lang="en-GB" err="1"/>
              <a:t>juridiikka</a:t>
            </a:r>
            <a:endParaRPr lang="en-GB"/>
          </a:p>
          <a:p>
            <a:pPr lvl="0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4A06E7-0CF6-289B-7EDF-93ABB744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40293" y="2047160"/>
            <a:ext cx="730103" cy="730103"/>
            <a:chOff x="2842437" y="2047160"/>
            <a:chExt cx="730103" cy="73010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3A6B16-DC1D-9238-FB5C-84BB4018F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842437" y="2047160"/>
              <a:ext cx="730103" cy="7301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E4236D4-F61F-DC33-63B3-7688E8BAE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51391" y="2156114"/>
              <a:ext cx="512195" cy="512195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0471454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2A4C2-93E1-62F1-3C4C-F9C3A431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C4FA-9BC1-D601-5BE4-2663A05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1AA3F-029F-ABD0-68CF-36732D47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8BCA86-6696-E5D5-519C-29E626BA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7123" y="2727818"/>
            <a:ext cx="4777753" cy="16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1530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849410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siv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11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sivu 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4188C03-DD0B-5079-7E65-10DDD7601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C965D-2B82-1E8A-3D12-11EEF5E98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C4BA2D-57E2-B943-A21E-3A616EE1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76654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ohdanto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241838-9E4E-5D8A-0FC9-544D503076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763" y="783463"/>
            <a:ext cx="6642862" cy="5288153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B48C-D4EC-011C-A9A6-EBBB6F9E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4847-ECA1-CD15-B604-F2930F72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05633-824F-2F99-8B44-78FF36EE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161376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oranss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566582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05529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430424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sivu sininen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459660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924518" cy="925512"/>
          </a:xfrm>
        </p:spPr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8000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559870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1EB8C-FF81-EE8A-F0F7-C622ECE7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C1A50E-DEE9-31B5-0293-59EFFCFF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9939B-9427-FE8A-B7BE-E6F4B5B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73231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DF0E93-A92F-C9F7-60A5-62EF77482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76557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7684180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830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09623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724524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kstin paikkamerkki 8">
            <a:extLst>
              <a:ext uri="{FF2B5EF4-FFF2-40B4-BE49-F238E27FC236}">
                <a16:creationId xmlns:a16="http://schemas.microsoft.com/office/drawing/2014/main" id="{D65654FC-C0F6-82ED-E2B3-7CC8CD78F5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724524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defRPr sz="2000"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959559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781BD1AC-F361-0643-F190-957AE7B119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767472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ustakuva +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964167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ustakuva + valkoinen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5166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2541884"/>
            <a:ext cx="11452225" cy="3803353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21210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31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519041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202672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62C9F2-20BF-99C0-7E96-838E5341AB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B55EEA-6145-5414-0D8E-817DA718A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C450C-3261-046E-61C4-B258DEFEB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850A464-7F30-29C1-2352-F6740EAC51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EBE949F-A6AB-CCD9-E9A5-8575C2AA47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5A8994B-9B11-4D75-4B9E-E7625FB9C7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3FF61CF-8296-7604-C31A-2C60B8C89E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74F01F-4320-3354-5C2A-CE976562CD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3063D64-3C08-8198-11BE-4D0BA90B13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115546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663800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kiint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071811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925494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kiinteä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994511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956197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ymboli tekstillä sinin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693583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ymboli tekstillä oranssi">
    <p:bg>
      <p:bgPr>
        <a:solidFill>
          <a:srgbClr val="FF6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105149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tähän</a:t>
            </a:r>
            <a:r>
              <a:rPr lang="en-GB"/>
              <a:t> </a:t>
            </a:r>
            <a:r>
              <a:rPr lang="en-GB" err="1"/>
              <a:t>alateksti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862956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nnakkaiset tilast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8ABB-574F-DD94-E702-219E58EC3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5454114" cy="1099066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1D6215-2537-EA8E-3141-975C53908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139" y="765175"/>
            <a:ext cx="5480386" cy="1099067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8035DEC6-B0C0-F8B5-7E3B-6E3C8A8057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133601"/>
            <a:ext cx="5454650" cy="4204550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38048DFB-2CFF-79C4-D9A7-B0B29CAFB6C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0475" y="2133598"/>
            <a:ext cx="5480050" cy="420455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2DE1B-108B-AB64-A6F0-309E2F32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99BC0-96FE-8323-58B6-CF044747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0E1B-3E5E-EA65-E24D-073BEA9E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95168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520F8B5-45BF-3CD6-EE9F-837FB07AC8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8000" y="2205037"/>
            <a:ext cx="11449050" cy="414020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203439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la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8F8C8BA5-B98D-AB26-7491-E74F36B0D2D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201034"/>
            <a:ext cx="11452225" cy="4144204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792081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077398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JÄSENILLE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649748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uvo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Neuvontaa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tukea</a:t>
            </a:r>
            <a:endParaRPr lang="en-F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4DDA-3718-FB23-15F4-A4FBE10E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1475" y="2398788"/>
            <a:ext cx="3267740" cy="3728942"/>
          </a:xfrm>
          <a:prstGeom prst="rect">
            <a:avLst/>
          </a:prstGeom>
          <a:solidFill>
            <a:schemeClr val="bg2"/>
          </a:solidFill>
        </p:spPr>
        <p:txBody>
          <a:bodyPr wrap="square" lIns="216000" tIns="827999" rIns="216000" bIns="396000" rtlCol="0">
            <a:spAutoFit/>
          </a:bodyPr>
          <a:lstStyle/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4BCBB40-064D-A64F-7E85-BFEEDD90FD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61" y="3034224"/>
            <a:ext cx="2854165" cy="2458070"/>
          </a:xfrm>
        </p:spPr>
        <p:txBody>
          <a:bodyPr l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sz="2400" b="1" i="0" err="1">
                <a:latin typeface="Barlow Condensed" pitchFamily="2" charset="77"/>
              </a:rPr>
              <a:t>yrittajat.fi</a:t>
            </a:r>
            <a:r>
              <a:rPr lang="en-GB" sz="2400" b="1" i="0">
                <a:latin typeface="Barlow Condensed" pitchFamily="2" charset="77"/>
              </a:rPr>
              <a:t>/</a:t>
            </a:r>
            <a:r>
              <a:rPr lang="en-GB" sz="2400" b="1" i="0" err="1">
                <a:latin typeface="Barlow Condensed" pitchFamily="2" charset="77"/>
              </a:rPr>
              <a:t>neuvonta</a:t>
            </a:r>
            <a:r>
              <a:rPr lang="en-GB" sz="2400" b="1" i="0">
                <a:latin typeface="Barlow Condensed" pitchFamily="2" charset="77"/>
              </a:rPr>
              <a:t> </a:t>
            </a:r>
            <a:br>
              <a:rPr lang="en-GB" sz="2400" b="1" i="0">
                <a:latin typeface="Barlow Condensed" pitchFamily="2" charset="77"/>
              </a:rPr>
            </a:br>
            <a:r>
              <a:rPr lang="en-GB" sz="2400" b="1" i="0">
                <a:latin typeface="Barlow Condensed" pitchFamily="2" charset="77"/>
              </a:rPr>
              <a:t>tai 09 229 222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i="0" err="1">
                <a:latin typeface="Barlow Condensed" pitchFamily="2" charset="77"/>
              </a:rPr>
              <a:t>Yksinyrittäjien</a:t>
            </a:r>
            <a:r>
              <a:rPr lang="en-GB" sz="2400" b="1" i="0">
                <a:latin typeface="Barlow Condensed" pitchFamily="2" charset="77"/>
              </a:rPr>
              <a:t> </a:t>
            </a:r>
            <a:r>
              <a:rPr lang="en-GB" sz="2400" b="1" i="0" err="1">
                <a:latin typeface="Barlow Condensed" pitchFamily="2" charset="77"/>
              </a:rPr>
              <a:t>neuvontapuhelin</a:t>
            </a:r>
            <a:r>
              <a:rPr lang="en-GB" sz="2400" b="1" i="0">
                <a:latin typeface="Barlow Condensed" pitchFamily="2" charset="77"/>
              </a:rPr>
              <a:t>: 09 2292 2400</a:t>
            </a:r>
          </a:p>
          <a:p>
            <a:pPr lvl="0"/>
            <a:endParaRPr lang="en-GB" sz="2400" b="1" i="0">
              <a:latin typeface="Barlow Condensed" pitchFamily="2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2398788"/>
            <a:ext cx="3544887" cy="1131221"/>
          </a:xfrm>
        </p:spPr>
        <p:txBody>
          <a:bodyPr lIns="0" anchor="t"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Vinkit</a:t>
            </a:r>
            <a:r>
              <a:rPr lang="en-GB"/>
              <a:t> </a:t>
            </a:r>
            <a:r>
              <a:rPr lang="en-GB" err="1"/>
              <a:t>yrittäjän</a:t>
            </a:r>
            <a:br>
              <a:rPr lang="en-GB"/>
            </a:br>
            <a:r>
              <a:rPr lang="en-GB" err="1"/>
              <a:t>yleisimpiin</a:t>
            </a:r>
            <a:r>
              <a:rPr lang="en-GB"/>
              <a:t> </a:t>
            </a:r>
            <a:r>
              <a:rPr lang="en-GB" err="1"/>
              <a:t>haasteisiin</a:t>
            </a:r>
            <a:br>
              <a:rPr lang="en-GB"/>
            </a:br>
            <a:r>
              <a:rPr lang="en-GB" err="1"/>
              <a:t>verkosta</a:t>
            </a:r>
            <a:r>
              <a:rPr lang="en-GB"/>
              <a:t>: </a:t>
            </a:r>
            <a:r>
              <a:rPr lang="en-GB" err="1"/>
              <a:t>yrittajat.fi</a:t>
            </a:r>
            <a:r>
              <a:rPr lang="en-GB"/>
              <a:t>.</a:t>
            </a:r>
          </a:p>
          <a:p>
            <a:pPr lvl="0"/>
            <a:endParaRPr lang="en-GB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6562B0-3F93-8F4D-E0D5-11D30EC5D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2763" y="3785191"/>
            <a:ext cx="3544887" cy="2307633"/>
          </a:xfrm>
        </p:spPr>
        <p:txBody>
          <a:bodyPr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600"/>
            </a:lvl2pPr>
            <a:lvl3pPr>
              <a:lnSpc>
                <a:spcPct val="100000"/>
              </a:lnSpc>
              <a:buFontTx/>
              <a:buNone/>
              <a:defRPr sz="1400"/>
            </a:lvl3pPr>
            <a:lvl4pPr>
              <a:lnSpc>
                <a:spcPct val="100000"/>
              </a:lnSpc>
              <a:buFontTx/>
              <a:buNone/>
              <a:defRPr sz="1200"/>
            </a:lvl4pPr>
            <a:lvl5pPr>
              <a:lnSpc>
                <a:spcPct val="100000"/>
              </a:lnSpc>
              <a:buFontTx/>
              <a:buNone/>
              <a:defRPr sz="1200"/>
            </a:lvl5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Kerro jäsennumerosi, </a:t>
            </a:r>
            <a:endParaRPr lang="fi-FI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puhelusi yhdistetään asiantuntijalle.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7" y="2398788"/>
            <a:ext cx="3544887" cy="43239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Aiheet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2D70C-62DA-2E62-0638-03E5C6EE2D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2962940"/>
            <a:ext cx="3544887" cy="3129885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Maksukyvyttömyys</a:t>
            </a:r>
            <a:endParaRPr lang="en-GB"/>
          </a:p>
          <a:p>
            <a:pPr lvl="0"/>
            <a:r>
              <a:rPr lang="en-GB" err="1"/>
              <a:t>Koulutus</a:t>
            </a:r>
            <a:endParaRPr lang="en-GB"/>
          </a:p>
          <a:p>
            <a:pPr lvl="0"/>
            <a:r>
              <a:rPr lang="en-GB" err="1"/>
              <a:t>Omistajanvaihdokset</a:t>
            </a:r>
            <a:endParaRPr lang="en-GB"/>
          </a:p>
          <a:p>
            <a:pPr lvl="0"/>
            <a:r>
              <a:rPr lang="en-GB" err="1"/>
              <a:t>Ympäristöasiat</a:t>
            </a:r>
            <a:endParaRPr lang="en-GB"/>
          </a:p>
          <a:p>
            <a:pPr lvl="0"/>
            <a:r>
              <a:rPr lang="en-GB" err="1"/>
              <a:t>Markkina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kilpailuoikeus</a:t>
            </a:r>
            <a:endParaRPr lang="en-GB"/>
          </a:p>
          <a:p>
            <a:pPr lvl="0"/>
            <a:r>
              <a:rPr lang="en-GB" err="1"/>
              <a:t>Yritysjuridiikka</a:t>
            </a:r>
            <a:endParaRPr lang="en-GB"/>
          </a:p>
          <a:p>
            <a:pPr lvl="0"/>
            <a:r>
              <a:rPr lang="en-GB" err="1"/>
              <a:t>Sopimusoikeus</a:t>
            </a:r>
            <a:endParaRPr lang="en-GB"/>
          </a:p>
          <a:p>
            <a:pPr lvl="0"/>
            <a:r>
              <a:rPr lang="en-GB" err="1"/>
              <a:t>Verotus</a:t>
            </a:r>
            <a:endParaRPr lang="en-GB"/>
          </a:p>
          <a:p>
            <a:pPr lvl="0"/>
            <a:r>
              <a:rPr lang="en-GB" err="1"/>
              <a:t>Sosiaaliturva</a:t>
            </a:r>
            <a:endParaRPr lang="en-GB"/>
          </a:p>
          <a:p>
            <a:pPr lvl="0"/>
            <a:r>
              <a:rPr lang="en-GB" err="1"/>
              <a:t>Työelämän</a:t>
            </a:r>
            <a:r>
              <a:rPr lang="en-GB"/>
              <a:t> </a:t>
            </a:r>
            <a:r>
              <a:rPr lang="en-GB" err="1"/>
              <a:t>juridiikka</a:t>
            </a:r>
            <a:endParaRPr lang="en-GB"/>
          </a:p>
          <a:p>
            <a:pPr lvl="0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4A06E7-0CF6-289B-7EDF-93ABB744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40293" y="2047160"/>
            <a:ext cx="730103" cy="730103"/>
            <a:chOff x="2842437" y="2047160"/>
            <a:chExt cx="730103" cy="73010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3A6B16-DC1D-9238-FB5C-84BB4018F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842437" y="2047160"/>
              <a:ext cx="730103" cy="7301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E4236D4-F61F-DC33-63B3-7688E8BAE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51391" y="2156114"/>
              <a:ext cx="512195" cy="512195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307504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2A4C2-93E1-62F1-3C4C-F9C3A431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C4FA-9BC1-D601-5BE4-2663A05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1AA3F-029F-ABD0-68CF-36732D47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8BCA86-6696-E5D5-519C-29E626BA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7123" y="2727818"/>
            <a:ext cx="4777753" cy="16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2544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942557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528434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4684049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65165607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902952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40" Type="http://schemas.openxmlformats.org/officeDocument/2006/relationships/image" Target="../media/image3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5.sv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image" Target="../media/image6.svg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image" Target="../media/image5.sv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6.svg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slideLayout" Target="../slideLayouts/slideLayout115.xml"/><Relationship Id="rId39" Type="http://schemas.openxmlformats.org/officeDocument/2006/relationships/image" Target="../media/image1.svg"/><Relationship Id="rId21" Type="http://schemas.openxmlformats.org/officeDocument/2006/relationships/slideLayout" Target="../slideLayouts/slideLayout110.xml"/><Relationship Id="rId34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29" Type="http://schemas.openxmlformats.org/officeDocument/2006/relationships/slideLayout" Target="../slideLayouts/slideLayout118.xml"/><Relationship Id="rId41" Type="http://schemas.openxmlformats.org/officeDocument/2006/relationships/image" Target="../media/image3.emf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32" Type="http://schemas.openxmlformats.org/officeDocument/2006/relationships/slideLayout" Target="../slideLayouts/slideLayout121.xml"/><Relationship Id="rId37" Type="http://schemas.openxmlformats.org/officeDocument/2006/relationships/slideLayout" Target="../slideLayouts/slideLayout126.xml"/><Relationship Id="rId40" Type="http://schemas.openxmlformats.org/officeDocument/2006/relationships/image" Target="../media/image2.svg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28" Type="http://schemas.openxmlformats.org/officeDocument/2006/relationships/slideLayout" Target="../slideLayouts/slideLayout117.xml"/><Relationship Id="rId36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31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Relationship Id="rId27" Type="http://schemas.openxmlformats.org/officeDocument/2006/relationships/slideLayout" Target="../slideLayouts/slideLayout116.xml"/><Relationship Id="rId30" Type="http://schemas.openxmlformats.org/officeDocument/2006/relationships/slideLayout" Target="../slideLayouts/slideLayout119.xml"/><Relationship Id="rId35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slideLayout" Target="../slideLayouts/slideLayout114.xml"/><Relationship Id="rId33" Type="http://schemas.openxmlformats.org/officeDocument/2006/relationships/slideLayout" Target="../slideLayouts/slideLayout122.xml"/><Relationship Id="rId38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9.xml"/><Relationship Id="rId18" Type="http://schemas.openxmlformats.org/officeDocument/2006/relationships/slideLayout" Target="../slideLayouts/slideLayout144.xml"/><Relationship Id="rId26" Type="http://schemas.openxmlformats.org/officeDocument/2006/relationships/slideLayout" Target="../slideLayouts/slideLayout152.xml"/><Relationship Id="rId39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47.xml"/><Relationship Id="rId34" Type="http://schemas.openxmlformats.org/officeDocument/2006/relationships/slideLayout" Target="../slideLayouts/slideLayout160.xml"/><Relationship Id="rId42" Type="http://schemas.openxmlformats.org/officeDocument/2006/relationships/theme" Target="../theme/theme6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142.xml"/><Relationship Id="rId29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24" Type="http://schemas.openxmlformats.org/officeDocument/2006/relationships/slideLayout" Target="../slideLayouts/slideLayout150.xml"/><Relationship Id="rId32" Type="http://schemas.openxmlformats.org/officeDocument/2006/relationships/slideLayout" Target="../slideLayouts/slideLayout158.xml"/><Relationship Id="rId37" Type="http://schemas.openxmlformats.org/officeDocument/2006/relationships/slideLayout" Target="../slideLayouts/slideLayout163.xml"/><Relationship Id="rId40" Type="http://schemas.openxmlformats.org/officeDocument/2006/relationships/slideLayout" Target="../slideLayouts/slideLayout166.xml"/><Relationship Id="rId45" Type="http://schemas.openxmlformats.org/officeDocument/2006/relationships/image" Target="../media/image3.emf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23" Type="http://schemas.openxmlformats.org/officeDocument/2006/relationships/slideLayout" Target="../slideLayouts/slideLayout149.xml"/><Relationship Id="rId28" Type="http://schemas.openxmlformats.org/officeDocument/2006/relationships/slideLayout" Target="../slideLayouts/slideLayout154.xml"/><Relationship Id="rId36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45.xml"/><Relationship Id="rId31" Type="http://schemas.openxmlformats.org/officeDocument/2006/relationships/slideLayout" Target="../slideLayouts/slideLayout157.xml"/><Relationship Id="rId44" Type="http://schemas.openxmlformats.org/officeDocument/2006/relationships/image" Target="../media/image2.svg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Relationship Id="rId22" Type="http://schemas.openxmlformats.org/officeDocument/2006/relationships/slideLayout" Target="../slideLayouts/slideLayout148.xml"/><Relationship Id="rId27" Type="http://schemas.openxmlformats.org/officeDocument/2006/relationships/slideLayout" Target="../slideLayouts/slideLayout153.xml"/><Relationship Id="rId30" Type="http://schemas.openxmlformats.org/officeDocument/2006/relationships/slideLayout" Target="../slideLayouts/slideLayout156.xml"/><Relationship Id="rId35" Type="http://schemas.openxmlformats.org/officeDocument/2006/relationships/slideLayout" Target="../slideLayouts/slideLayout161.xml"/><Relationship Id="rId43" Type="http://schemas.openxmlformats.org/officeDocument/2006/relationships/image" Target="../media/image1.svg"/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8.xml"/><Relationship Id="rId17" Type="http://schemas.openxmlformats.org/officeDocument/2006/relationships/slideLayout" Target="../slideLayouts/slideLayout143.xml"/><Relationship Id="rId25" Type="http://schemas.openxmlformats.org/officeDocument/2006/relationships/slideLayout" Target="../slideLayouts/slideLayout151.xml"/><Relationship Id="rId33" Type="http://schemas.openxmlformats.org/officeDocument/2006/relationships/slideLayout" Target="../slideLayouts/slideLayout159.xml"/><Relationship Id="rId38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46.xml"/><Relationship Id="rId41" Type="http://schemas.openxmlformats.org/officeDocument/2006/relationships/slideLayout" Target="../slideLayouts/slideLayout1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 dirty="0"/>
              <a:t>Muokkaa </a:t>
            </a:r>
            <a:r>
              <a:rPr lang="fi-FI" noProof="0" dirty="0" err="1"/>
              <a:t>ots</a:t>
            </a:r>
            <a:r>
              <a:rPr lang="fi-FI" noProof="0" dirty="0"/>
              <a:t>. </a:t>
            </a:r>
            <a:r>
              <a:rPr lang="fi-FI" noProof="0" dirty="0" err="1"/>
              <a:t>perustyyl</a:t>
            </a:r>
            <a:r>
              <a:rPr lang="fi-FI" noProof="0" dirty="0"/>
              <a:t>. </a:t>
            </a:r>
            <a:r>
              <a:rPr lang="fi-FI" noProof="0" dirty="0" err="1"/>
              <a:t>napsautt</a:t>
            </a:r>
            <a:r>
              <a:rPr lang="fi-FI" noProof="0" dirty="0"/>
              <a:t>.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FI" dirty="0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0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685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65" r:id="rId3"/>
    <p:sldLayoutId id="2147483651" r:id="rId4"/>
    <p:sldLayoutId id="2147483661" r:id="rId5"/>
    <p:sldLayoutId id="2147483650" r:id="rId6"/>
    <p:sldLayoutId id="2147483760" r:id="rId7"/>
    <p:sldLayoutId id="2147483652" r:id="rId8"/>
    <p:sldLayoutId id="2147483653" r:id="rId9"/>
    <p:sldLayoutId id="2147483654" r:id="rId10"/>
    <p:sldLayoutId id="2147483685" r:id="rId11"/>
    <p:sldLayoutId id="2147483655" r:id="rId12"/>
    <p:sldLayoutId id="2147483656" r:id="rId13"/>
    <p:sldLayoutId id="2147483657" r:id="rId14"/>
    <p:sldLayoutId id="2147483666" r:id="rId15"/>
    <p:sldLayoutId id="2147483663" r:id="rId16"/>
    <p:sldLayoutId id="2147483676" r:id="rId17"/>
    <p:sldLayoutId id="2147483667" r:id="rId18"/>
    <p:sldLayoutId id="2147483683" r:id="rId19"/>
    <p:sldLayoutId id="2147483679" r:id="rId20"/>
    <p:sldLayoutId id="2147483668" r:id="rId21"/>
    <p:sldLayoutId id="2147483669" r:id="rId22"/>
    <p:sldLayoutId id="2147483743" r:id="rId23"/>
    <p:sldLayoutId id="2147483762" r:id="rId24"/>
    <p:sldLayoutId id="2147483763" r:id="rId25"/>
    <p:sldLayoutId id="2147483670" r:id="rId26"/>
    <p:sldLayoutId id="2147483681" r:id="rId27"/>
    <p:sldLayoutId id="2147483761" r:id="rId28"/>
    <p:sldLayoutId id="2147483671" r:id="rId29"/>
    <p:sldLayoutId id="2147483672" r:id="rId30"/>
    <p:sldLayoutId id="2147483673" r:id="rId31"/>
    <p:sldLayoutId id="2147483677" r:id="rId32"/>
    <p:sldLayoutId id="2147483674" r:id="rId33"/>
    <p:sldLayoutId id="2147483742" r:id="rId34"/>
    <p:sldLayoutId id="2147483680" r:id="rId35"/>
    <p:sldLayoutId id="2147483662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0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 dirty="0"/>
              <a:t>Muokkaa </a:t>
            </a:r>
            <a:r>
              <a:rPr lang="fi-FI" noProof="0" dirty="0" err="1"/>
              <a:t>ots</a:t>
            </a:r>
            <a:r>
              <a:rPr lang="fi-FI" noProof="0" dirty="0"/>
              <a:t>. </a:t>
            </a:r>
            <a:r>
              <a:rPr lang="fi-FI" noProof="0" dirty="0" err="1"/>
              <a:t>perustyyl</a:t>
            </a:r>
            <a:r>
              <a:rPr lang="fi-FI" noProof="0" dirty="0"/>
              <a:t>. </a:t>
            </a:r>
            <a:r>
              <a:rPr lang="fi-FI" noProof="0" dirty="0" err="1"/>
              <a:t>napsautt</a:t>
            </a:r>
            <a:r>
              <a:rPr lang="fi-FI" noProof="0" dirty="0"/>
              <a:t>.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FI" dirty="0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18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3" r:id="rId2"/>
    <p:sldLayoutId id="2147483694" r:id="rId3"/>
    <p:sldLayoutId id="2147483695" r:id="rId4"/>
    <p:sldLayoutId id="2147483697" r:id="rId5"/>
    <p:sldLayoutId id="2147483696" r:id="rId6"/>
    <p:sldLayoutId id="2147483699" r:id="rId7"/>
    <p:sldLayoutId id="2147483700" r:id="rId8"/>
    <p:sldLayoutId id="2147483705" r:id="rId9"/>
    <p:sldLayoutId id="2147483706" r:id="rId10"/>
    <p:sldLayoutId id="2147483704" r:id="rId11"/>
    <p:sldLayoutId id="2147483719" r:id="rId12"/>
    <p:sldLayoutId id="2147483707" r:id="rId13"/>
    <p:sldLayoutId id="2147483752" r:id="rId14"/>
    <p:sldLayoutId id="2147483746" r:id="rId15"/>
    <p:sldLayoutId id="2147483747" r:id="rId16"/>
    <p:sldLayoutId id="2147483764" r:id="rId17"/>
    <p:sldLayoutId id="2147483765" r:id="rId18"/>
    <p:sldLayoutId id="2147483748" r:id="rId19"/>
    <p:sldLayoutId id="2147483750" r:id="rId20"/>
    <p:sldLayoutId id="214748375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5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 dirty="0"/>
              <a:t>Muokkaa </a:t>
            </a:r>
            <a:r>
              <a:rPr lang="fi-FI" noProof="0" dirty="0" err="1"/>
              <a:t>ots</a:t>
            </a:r>
            <a:r>
              <a:rPr lang="fi-FI" noProof="0" dirty="0"/>
              <a:t>. </a:t>
            </a:r>
            <a:r>
              <a:rPr lang="fi-FI" noProof="0" dirty="0" err="1"/>
              <a:t>perustyyl</a:t>
            </a:r>
            <a:r>
              <a:rPr lang="fi-FI" noProof="0" dirty="0"/>
              <a:t>. </a:t>
            </a:r>
            <a:r>
              <a:rPr lang="fi-FI" noProof="0" dirty="0" err="1"/>
              <a:t>napsautt</a:t>
            </a:r>
            <a:r>
              <a:rPr lang="fi-FI" noProof="0" dirty="0"/>
              <a:t>.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28413670-6E46-35C7-BACA-FACCCB47F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FI" dirty="0">
              <a:latin typeface="+mn-lt"/>
            </a:endParaRP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BDFBE58B-5DF8-A608-F5A7-886BB170B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 dirty="0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D3A8BB2-5D69-79BA-BFF6-719E5C0D9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C6E46BF-3425-DB8D-AAC9-052FA101F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6BEDC3E-116C-A33C-B8E4-E1B1AE9DA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672A100-B888-C823-6E33-9CB30B21F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82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3" r:id="rId2"/>
    <p:sldLayoutId id="2147483724" r:id="rId3"/>
    <p:sldLayoutId id="2147483725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3" r:id="rId10"/>
    <p:sldLayoutId id="2147483741" r:id="rId11"/>
    <p:sldLayoutId id="2147483736" r:id="rId12"/>
    <p:sldLayoutId id="2147483754" r:id="rId13"/>
    <p:sldLayoutId id="2147483755" r:id="rId14"/>
    <p:sldLayoutId id="2147483766" r:id="rId15"/>
    <p:sldLayoutId id="21474837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0"/>
        </a:buBlip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28413670-6E46-35C7-BACA-FACCCB47F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FI">
              <a:latin typeface="+mn-lt"/>
            </a:endParaRP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BDFBE58B-5DF8-A608-F5A7-886BB170B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D3A8BB2-5D69-79BA-BFF6-719E5C0D9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7B8C6834-AC3F-4B4C-BC78-3E073259022D}" type="slidenum">
              <a:rPr lang="en-FI" smtClean="0"/>
              <a:pPr algn="r"/>
              <a:t>‹#›</a:t>
            </a:fld>
            <a:endParaRPr lang="en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C6E46BF-3425-DB8D-AAC9-052FA101F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6BEDC3E-116C-A33C-B8E4-E1B1AE9DA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672A100-B888-C823-6E33-9CB30B21F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78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0"/>
        </a:buBlip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FI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0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43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  <p:sldLayoutId id="2147483802" r:id="rId18"/>
    <p:sldLayoutId id="2147483803" r:id="rId19"/>
    <p:sldLayoutId id="2147483804" r:id="rId20"/>
    <p:sldLayoutId id="2147483805" r:id="rId21"/>
    <p:sldLayoutId id="2147483806" r:id="rId22"/>
    <p:sldLayoutId id="2147483807" r:id="rId23"/>
    <p:sldLayoutId id="2147483808" r:id="rId24"/>
    <p:sldLayoutId id="2147483809" r:id="rId25"/>
    <p:sldLayoutId id="2147483810" r:id="rId26"/>
    <p:sldLayoutId id="2147483811" r:id="rId27"/>
    <p:sldLayoutId id="2147483812" r:id="rId28"/>
    <p:sldLayoutId id="2147483813" r:id="rId29"/>
    <p:sldLayoutId id="2147483814" r:id="rId30"/>
    <p:sldLayoutId id="2147483815" r:id="rId31"/>
    <p:sldLayoutId id="2147483816" r:id="rId32"/>
    <p:sldLayoutId id="2147483817" r:id="rId33"/>
    <p:sldLayoutId id="2147483818" r:id="rId34"/>
    <p:sldLayoutId id="2147483819" r:id="rId35"/>
    <p:sldLayoutId id="2147483820" r:id="rId36"/>
    <p:sldLayoutId id="2147483821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1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0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846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  <p:sldLayoutId id="2147483845" r:id="rId23"/>
    <p:sldLayoutId id="2147483846" r:id="rId24"/>
    <p:sldLayoutId id="2147483847" r:id="rId25"/>
    <p:sldLayoutId id="2147483848" r:id="rId26"/>
    <p:sldLayoutId id="2147483849" r:id="rId27"/>
    <p:sldLayoutId id="2147483850" r:id="rId28"/>
    <p:sldLayoutId id="2147483851" r:id="rId29"/>
    <p:sldLayoutId id="2147483852" r:id="rId30"/>
    <p:sldLayoutId id="2147483853" r:id="rId31"/>
    <p:sldLayoutId id="2147483854" r:id="rId32"/>
    <p:sldLayoutId id="2147483855" r:id="rId33"/>
    <p:sldLayoutId id="2147483856" r:id="rId34"/>
    <p:sldLayoutId id="2147483857" r:id="rId35"/>
    <p:sldLayoutId id="2147483858" r:id="rId36"/>
    <p:sldLayoutId id="2147483859" r:id="rId37"/>
    <p:sldLayoutId id="2147483860" r:id="rId38"/>
    <p:sldLayoutId id="2147483861" r:id="rId39"/>
    <p:sldLayoutId id="2147483862" r:id="rId40"/>
    <p:sldLayoutId id="2147483863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5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FD8329-DFE4-A5A5-1553-261F572D5F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noProof="0"/>
              <a:t>Yrittäjien kasvuohjelma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D59F0A9-3B8F-6D0B-82AC-1EB9A74C7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fi-FI" noProof="0">
                <a:latin typeface="Barlow Medium"/>
              </a:rPr>
              <a:t>Yritykset luovat kasvun – Yrittäjien kärkitavoitteet</a:t>
            </a:r>
            <a:r>
              <a:rPr lang="fi-FI">
                <a:latin typeface="Barlow Medium"/>
              </a:rPr>
              <a:t> - Eduskuntavaalit 2027</a:t>
            </a:r>
          </a:p>
          <a:p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731784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4B754AE-C7F8-2449-A7F0-2BFD489670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" t="4662" r="217" b="11211"/>
          <a:stretch/>
        </p:blipFill>
        <p:spPr>
          <a:xfrm>
            <a:off x="-11875" y="0"/>
            <a:ext cx="12203876" cy="6858000"/>
          </a:xfrm>
          <a:prstGeom prst="rect">
            <a:avLst/>
          </a:prstGeom>
        </p:spPr>
      </p:pic>
      <p:sp>
        <p:nvSpPr>
          <p:cNvPr id="4" name="Suorakulmio 3">
            <a:extLst>
              <a:ext uri="{FF2B5EF4-FFF2-40B4-BE49-F238E27FC236}">
                <a16:creationId xmlns:a16="http://schemas.microsoft.com/office/drawing/2014/main" id="{04A70E3F-BF5D-B949-B9D4-B9F5E719D222}"/>
              </a:ext>
            </a:extLst>
          </p:cNvPr>
          <p:cNvSpPr/>
          <p:nvPr/>
        </p:nvSpPr>
        <p:spPr>
          <a:xfrm>
            <a:off x="8473244" y="2722771"/>
            <a:ext cx="3728599" cy="21236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rittajat Headline"/>
                <a:ea typeface="+mn-ea"/>
                <a:cs typeface="+mn-cs"/>
              </a:rPr>
              <a:t>TÄTÄ ON SUOMALAINEN YRITTÄJYYS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72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4AFC6AC2-F8B3-9944-8D90-B642CAC87366}"/>
              </a:ext>
            </a:extLst>
          </p:cNvPr>
          <p:cNvCxnSpPr>
            <a:cxnSpLocks/>
          </p:cNvCxnSpPr>
          <p:nvPr/>
        </p:nvCxnSpPr>
        <p:spPr>
          <a:xfrm>
            <a:off x="7093819" y="3337554"/>
            <a:ext cx="596837" cy="454712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uora yhdysviiva 34">
            <a:extLst>
              <a:ext uri="{FF2B5EF4-FFF2-40B4-BE49-F238E27FC236}">
                <a16:creationId xmlns:a16="http://schemas.microsoft.com/office/drawing/2014/main" id="{02E55087-E2FE-9B40-ABBD-EFDCAF97EA2A}"/>
              </a:ext>
            </a:extLst>
          </p:cNvPr>
          <p:cNvCxnSpPr>
            <a:cxnSpLocks/>
          </p:cNvCxnSpPr>
          <p:nvPr/>
        </p:nvCxnSpPr>
        <p:spPr>
          <a:xfrm>
            <a:off x="4767916" y="4458492"/>
            <a:ext cx="596837" cy="454712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uora yhdysviiva 29">
            <a:extLst>
              <a:ext uri="{FF2B5EF4-FFF2-40B4-BE49-F238E27FC236}">
                <a16:creationId xmlns:a16="http://schemas.microsoft.com/office/drawing/2014/main" id="{2D5E9EDF-4425-1445-BC16-C8A60539A9E8}"/>
              </a:ext>
            </a:extLst>
          </p:cNvPr>
          <p:cNvCxnSpPr>
            <a:cxnSpLocks/>
          </p:cNvCxnSpPr>
          <p:nvPr/>
        </p:nvCxnSpPr>
        <p:spPr>
          <a:xfrm>
            <a:off x="6222425" y="3733954"/>
            <a:ext cx="0" cy="822627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uora yhdysviiva 31">
            <a:extLst>
              <a:ext uri="{FF2B5EF4-FFF2-40B4-BE49-F238E27FC236}">
                <a16:creationId xmlns:a16="http://schemas.microsoft.com/office/drawing/2014/main" id="{DD799730-49B3-A44F-B4D3-780A0AF9A6EB}"/>
              </a:ext>
            </a:extLst>
          </p:cNvPr>
          <p:cNvCxnSpPr>
            <a:cxnSpLocks/>
          </p:cNvCxnSpPr>
          <p:nvPr/>
        </p:nvCxnSpPr>
        <p:spPr>
          <a:xfrm flipH="1">
            <a:off x="6811822" y="3575157"/>
            <a:ext cx="3205142" cy="1645254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41CAEC39-D5F8-274A-A13D-FE226D56082F}"/>
              </a:ext>
            </a:extLst>
          </p:cNvPr>
          <p:cNvCxnSpPr>
            <a:cxnSpLocks/>
          </p:cNvCxnSpPr>
          <p:nvPr/>
        </p:nvCxnSpPr>
        <p:spPr>
          <a:xfrm flipH="1">
            <a:off x="4175382" y="3102635"/>
            <a:ext cx="1390093" cy="719933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uorakulmio 20">
            <a:extLst>
              <a:ext uri="{FF2B5EF4-FFF2-40B4-BE49-F238E27FC236}">
                <a16:creationId xmlns:a16="http://schemas.microsoft.com/office/drawing/2014/main" id="{6437D91B-9A37-A24D-B3C3-0726CFBCFE63}"/>
              </a:ext>
            </a:extLst>
          </p:cNvPr>
          <p:cNvSpPr/>
          <p:nvPr/>
        </p:nvSpPr>
        <p:spPr>
          <a:xfrm>
            <a:off x="643027" y="813334"/>
            <a:ext cx="2878372" cy="255454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Yrittajat Headline"/>
                <a:ea typeface="+mn-ea"/>
                <a:cs typeface="+mn-cs"/>
              </a:rPr>
              <a:t>SUOMI ON PIENTEN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>
                <a:ln>
                  <a:noFill/>
                </a:ln>
                <a:solidFill>
                  <a:srgbClr val="83CCEB"/>
                </a:solidFill>
                <a:effectLst/>
                <a:uLnTx/>
                <a:uFillTx/>
                <a:latin typeface="Yrittajat Headline"/>
                <a:ea typeface="+mn-ea"/>
                <a:cs typeface="+mn-cs"/>
              </a:rPr>
              <a:t>YRITYSTEN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Yrittajat Headline"/>
                <a:ea typeface="+mn-ea"/>
                <a:cs typeface="+mn-cs"/>
              </a:rPr>
              <a:t>MAA</a:t>
            </a:r>
          </a:p>
        </p:txBody>
      </p: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4F8664D3-6E2B-E94A-571C-25BC01224DD6}"/>
              </a:ext>
            </a:extLst>
          </p:cNvPr>
          <p:cNvCxnSpPr>
            <a:cxnSpLocks/>
          </p:cNvCxnSpPr>
          <p:nvPr/>
        </p:nvCxnSpPr>
        <p:spPr>
          <a:xfrm flipH="1">
            <a:off x="2180420" y="4091267"/>
            <a:ext cx="1390093" cy="719933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uorakulmio 21">
            <a:extLst>
              <a:ext uri="{FF2B5EF4-FFF2-40B4-BE49-F238E27FC236}">
                <a16:creationId xmlns:a16="http://schemas.microsoft.com/office/drawing/2014/main" id="{63CDC555-52BE-B747-B7BA-831E9449B0CA}"/>
              </a:ext>
            </a:extLst>
          </p:cNvPr>
          <p:cNvSpPr/>
          <p:nvPr/>
        </p:nvSpPr>
        <p:spPr>
          <a:xfrm>
            <a:off x="4587637" y="421833"/>
            <a:ext cx="68292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Suomessa on   </a:t>
            </a:r>
            <a:r>
              <a:rPr kumimoji="0" lang="fi-FI" sz="7200" b="1" i="0" u="none" strike="noStrike" kern="1200" cap="none" spc="0" normalizeH="0" baseline="0" noProof="0">
                <a:ln>
                  <a:noFill/>
                </a:ln>
                <a:solidFill>
                  <a:srgbClr val="83CCE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480 233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yritystä*</a:t>
            </a:r>
          </a:p>
        </p:txBody>
      </p:sp>
      <p:sp>
        <p:nvSpPr>
          <p:cNvPr id="23" name="Hexagon 3">
            <a:extLst>
              <a:ext uri="{FF2B5EF4-FFF2-40B4-BE49-F238E27FC236}">
                <a16:creationId xmlns:a16="http://schemas.microsoft.com/office/drawing/2014/main" id="{50CF245E-D0D5-C64D-AAC5-24128595F4C5}"/>
              </a:ext>
            </a:extLst>
          </p:cNvPr>
          <p:cNvSpPr/>
          <p:nvPr/>
        </p:nvSpPr>
        <p:spPr>
          <a:xfrm rot="3820054">
            <a:off x="9416587" y="2065511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4" name="Hexagon 3">
            <a:extLst>
              <a:ext uri="{FF2B5EF4-FFF2-40B4-BE49-F238E27FC236}">
                <a16:creationId xmlns:a16="http://schemas.microsoft.com/office/drawing/2014/main" id="{8B6D7F0E-503A-C94D-8C35-B37F2FF67E01}"/>
              </a:ext>
            </a:extLst>
          </p:cNvPr>
          <p:cNvSpPr/>
          <p:nvPr/>
        </p:nvSpPr>
        <p:spPr>
          <a:xfrm rot="3820054">
            <a:off x="2620027" y="2814486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5" name="Hexagon 3">
            <a:extLst>
              <a:ext uri="{FF2B5EF4-FFF2-40B4-BE49-F238E27FC236}">
                <a16:creationId xmlns:a16="http://schemas.microsoft.com/office/drawing/2014/main" id="{397CE531-D2B5-2744-882E-58F1A3C3F4AB}"/>
              </a:ext>
            </a:extLst>
          </p:cNvPr>
          <p:cNvSpPr/>
          <p:nvPr/>
        </p:nvSpPr>
        <p:spPr>
          <a:xfrm rot="3820054">
            <a:off x="4812619" y="4298415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6" name="Hexagon 3">
            <a:extLst>
              <a:ext uri="{FF2B5EF4-FFF2-40B4-BE49-F238E27FC236}">
                <a16:creationId xmlns:a16="http://schemas.microsoft.com/office/drawing/2014/main" id="{CCB7C350-4F43-7D4C-9FB4-689B42CF2FB2}"/>
              </a:ext>
            </a:extLst>
          </p:cNvPr>
          <p:cNvSpPr/>
          <p:nvPr/>
        </p:nvSpPr>
        <p:spPr>
          <a:xfrm rot="3820054">
            <a:off x="7104777" y="3183163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8" name="Hexagon 3">
            <a:extLst>
              <a:ext uri="{FF2B5EF4-FFF2-40B4-BE49-F238E27FC236}">
                <a16:creationId xmlns:a16="http://schemas.microsoft.com/office/drawing/2014/main" id="{03101B3A-E670-4D4C-B6DC-43D2EE475432}"/>
              </a:ext>
            </a:extLst>
          </p:cNvPr>
          <p:cNvSpPr/>
          <p:nvPr/>
        </p:nvSpPr>
        <p:spPr>
          <a:xfrm rot="3820054">
            <a:off x="4944080" y="1699233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D28666CD-BFB0-3E4E-99C3-8A7CF9C0F071}"/>
              </a:ext>
            </a:extLst>
          </p:cNvPr>
          <p:cNvSpPr/>
          <p:nvPr/>
        </p:nvSpPr>
        <p:spPr>
          <a:xfrm>
            <a:off x="9934301" y="2528260"/>
            <a:ext cx="1677594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lt"/>
                <a:cs typeface="+mn-lt"/>
              </a:rPr>
              <a:t>1 448 790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 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ihmistä tekee töitä Suomen yrityksissä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Arial"/>
            </a:endParaRP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2ABBABDC-55AC-1946-8BC5-54E4B126108D}"/>
              </a:ext>
            </a:extLst>
          </p:cNvPr>
          <p:cNvSpPr/>
          <p:nvPr/>
        </p:nvSpPr>
        <p:spPr>
          <a:xfrm>
            <a:off x="2987037" y="3337554"/>
            <a:ext cx="19124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96 prosentissa yrityksistä on alle kymmenen työntekijää</a:t>
            </a:r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2E064152-15DE-3842-9E23-8C3B6527735E}"/>
              </a:ext>
            </a:extLst>
          </p:cNvPr>
          <p:cNvSpPr/>
          <p:nvPr/>
        </p:nvSpPr>
        <p:spPr>
          <a:xfrm>
            <a:off x="5440724" y="2018431"/>
            <a:ext cx="16935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Vain 0,1 prosenttia Suomen yrityksistä on suuryrityksiä</a:t>
            </a:r>
          </a:p>
        </p:txBody>
      </p:sp>
      <p:sp>
        <p:nvSpPr>
          <p:cNvPr id="41" name="Suorakulmio 40">
            <a:extLst>
              <a:ext uri="{FF2B5EF4-FFF2-40B4-BE49-F238E27FC236}">
                <a16:creationId xmlns:a16="http://schemas.microsoft.com/office/drawing/2014/main" id="{04EE4955-213F-CD4D-910A-4001C9C191C8}"/>
              </a:ext>
            </a:extLst>
          </p:cNvPr>
          <p:cNvSpPr/>
          <p:nvPr/>
        </p:nvSpPr>
        <p:spPr>
          <a:xfrm>
            <a:off x="5285297" y="4826500"/>
            <a:ext cx="16912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Yrittäjistä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72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prosenttia on yksinyrittäjiä</a:t>
            </a: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CBF3BF68-02E4-B240-8B0B-856390793032}"/>
              </a:ext>
            </a:extLst>
          </p:cNvPr>
          <p:cNvSpPr/>
          <p:nvPr/>
        </p:nvSpPr>
        <p:spPr>
          <a:xfrm>
            <a:off x="7618211" y="3887870"/>
            <a:ext cx="16935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Yrittäjistä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34 prosenttia on naisia </a:t>
            </a:r>
          </a:p>
        </p:txBody>
      </p:sp>
      <p:sp>
        <p:nvSpPr>
          <p:cNvPr id="33" name="Tekstin paikkamerkki 4">
            <a:extLst>
              <a:ext uri="{FF2B5EF4-FFF2-40B4-BE49-F238E27FC236}">
                <a16:creationId xmlns:a16="http://schemas.microsoft.com/office/drawing/2014/main" id="{2EEFBFCF-C3DD-D145-8D30-080C875E34F7}"/>
              </a:ext>
            </a:extLst>
          </p:cNvPr>
          <p:cNvSpPr txBox="1">
            <a:spLocks/>
          </p:cNvSpPr>
          <p:nvPr/>
        </p:nvSpPr>
        <p:spPr>
          <a:xfrm>
            <a:off x="8849259" y="6287221"/>
            <a:ext cx="3342741" cy="61634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3999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84" indent="-263993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5597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996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395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794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1593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392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791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C1C1C">
                  <a:lumMod val="75000"/>
                  <a:lumOff val="25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i-FI" sz="1100" b="0" i="1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*Lähde: Tilastokeskus 2024, Yritysten rakenne- ja tilinpäätöstilasto, pl. maa-, metsä- ja kalatalous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C1C1C">
                  <a:lumMod val="75000"/>
                  <a:lumOff val="25000"/>
                </a:srgbClr>
              </a:buClr>
              <a:buSzTx/>
              <a:buFont typeface="Arial" pitchFamily="34" charset="0"/>
              <a:buNone/>
              <a:tabLst/>
              <a:defRPr/>
            </a:pPr>
            <a:endParaRPr kumimoji="0" lang="fi-FI" sz="1200" b="0" i="1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Hexagon 3">
            <a:extLst>
              <a:ext uri="{FF2B5EF4-FFF2-40B4-BE49-F238E27FC236}">
                <a16:creationId xmlns:a16="http://schemas.microsoft.com/office/drawing/2014/main" id="{43130B35-1DCF-0F2E-2825-3AE9084190D7}"/>
              </a:ext>
            </a:extLst>
          </p:cNvPr>
          <p:cNvSpPr/>
          <p:nvPr/>
        </p:nvSpPr>
        <p:spPr>
          <a:xfrm rot="3820054">
            <a:off x="411433" y="3902015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6A896E9-00EB-821D-3C3B-DDF8A49B71EE}"/>
              </a:ext>
            </a:extLst>
          </p:cNvPr>
          <p:cNvSpPr/>
          <p:nvPr/>
        </p:nvSpPr>
        <p:spPr>
          <a:xfrm>
            <a:off x="840519" y="4299461"/>
            <a:ext cx="191243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Kaikkiaan Suomessa on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607 659 yritystä 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(sisältäen maa-, metsä- ja kalatalous)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370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C72DB-8D45-E195-54C9-43E253FC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9FE4D6-C9DC-D8FE-351F-F15ABF82D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Miksi suomi tarvitsee kasvuohjelman?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5C76F9-9EC2-C6EB-509B-E6B8AF0D6C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fi-FI" sz="2000"/>
              <a:t>Suomen julkinen talous on vakavissa vaikeuksissa: menot ovat pitkään ylittäneet tulot ja velkaantuminen on kiihtynyt.</a:t>
            </a:r>
          </a:p>
          <a:p>
            <a:r>
              <a:rPr lang="fi-FI" sz="2000"/>
              <a:t>Turvallisuusympäristön muutos edellyttää lisää panostuksia puolustukseen.</a:t>
            </a:r>
          </a:p>
          <a:p>
            <a:r>
              <a:rPr lang="fi-FI" sz="2000"/>
              <a:t>Tulevalla vaalikaudella tarvitaan sekä julkisen talouden sopeuttamista että talouskasvun vahvistamista.</a:t>
            </a:r>
          </a:p>
          <a:p>
            <a:r>
              <a:rPr lang="fi-FI" sz="2000"/>
              <a:t>Veronkorotukset yksin eivät ratkaise ongelmaa, sillä ne voivat heikentää kasvua.</a:t>
            </a:r>
          </a:p>
          <a:p>
            <a:r>
              <a:rPr lang="fi-FI" sz="2000" b="1"/>
              <a:t>Suomen kasvu syntyy yritysten kasvun kautta. </a:t>
            </a:r>
            <a:r>
              <a:rPr lang="fi-FI" sz="2000"/>
              <a:t>Erityisen tärkeässä roolissa ovat pk-yritykset.</a:t>
            </a:r>
          </a:p>
          <a:p>
            <a:r>
              <a:rPr lang="fi-FI" sz="2000"/>
              <a:t>Yritysten on oltava kannattavaa investoida, työllistää, kasvaa ja ottaa riskejä.</a:t>
            </a:r>
          </a:p>
          <a:p>
            <a:r>
              <a:rPr lang="fi-FI" sz="2000"/>
              <a:t>Suomi menestyy, jos suomalaiset yritykset menestyvät kotimaassa ja kansainvälisillä markkinoilla.</a:t>
            </a:r>
          </a:p>
        </p:txBody>
      </p:sp>
    </p:spTree>
    <p:extLst>
      <p:ext uri="{BB962C8B-B14F-4D97-AF65-F5344CB8AC3E}">
        <p14:creationId xmlns:p14="http://schemas.microsoft.com/office/powerpoint/2010/main" val="789201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20C4B3-FA62-C09C-33CB-024A8A8E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Yrittäjien kärkitavoitteet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60C91D-8AB8-4602-D145-48EC2389940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fi-FI"/>
              <a:t>Sopeutetaan määrätietoisesti julkista taloutta.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/>
              <a:t>Uudistetaan listaamattomien yritysten osinkoverotus luopumalla nettovarallisuussidonnaisuudesta. Yrittäjäriskiä huomioiva osinkoverotus kannustaa yrittäjyyteen.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/>
              <a:t>Nostetaan arvonlisäveron vähäisen toiminnan raja 30 000 euroon.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/>
              <a:t>Mahdollistetaan paikallinen sopiminen myös työehtosopimuksista poiketen, jos työnantaja ja työntekijät näin yhdessä sopivat.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/>
              <a:t>Tehdään enemmän töitä. Muutetaan arkipyhiä palkattomiksi vapaiksi, lyhennetään julkisen sektorin lomia ja luovutaan sunnuntain pakottavasta tuplapalkasta.</a:t>
            </a:r>
          </a:p>
        </p:txBody>
      </p:sp>
    </p:spTree>
    <p:extLst>
      <p:ext uri="{BB962C8B-B14F-4D97-AF65-F5344CB8AC3E}">
        <p14:creationId xmlns:p14="http://schemas.microsoft.com/office/powerpoint/2010/main" val="2861270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6D5D9-07F5-86AF-C1D9-508FEEC77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E86190-F59C-F63C-0D74-96511888E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Yrittäjien kärkitavoitteet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177177-64B5-8B47-3525-287D61B8D89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57200" lvl="0" indent="-457200">
              <a:buFont typeface="+mj-lt"/>
              <a:buAutoNum type="arabicPeriod" startAt="6"/>
            </a:pPr>
            <a:r>
              <a:rPr lang="fi-FI"/>
              <a:t>Kevennetään pientyönantajan taakkaa. Lyhennetään sairauspäivärahan omavastuuaika kymmenestä kolmeen päivään. 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fi-FI"/>
              <a:t>Lisätään kilpailua ja hyödynnetään yritysten osaamista paremmin: kehitetään julkisia hankintoja pk-yrityksille sopiviksi, avataan ostolaskudataa ja otetaan käyttöön soten yksikkökustannuslaskenta.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fi-FI"/>
              <a:t>Kevennetään vanhempainpäivärahojen kustannuksia työnantajilta. Siirretään rahoitusta nykyistä enemmän valtion verotuloihin. Tämä tasaa erityisesti naisvaltaisten alojen ja pienyrittäjien kuormitusta.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fi-FI"/>
              <a:t>Vähennetään yritysten hallinnollista taakkaa ja sääntelykustannuksia vähintään 25 prosenttia ja pk-yritysten osalta 35 prosenttia vuoteen 2030 mennessä.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fi-FI"/>
              <a:t>Taataan yrittäjälle uusi alku epäonnistumisen jälkeen. Konkurssi tai aiemmat maksuvaikeudet eivät saa estää uuden yritystoiminnan aloittamista.</a:t>
            </a:r>
          </a:p>
        </p:txBody>
      </p:sp>
    </p:spTree>
    <p:extLst>
      <p:ext uri="{BB962C8B-B14F-4D97-AF65-F5344CB8AC3E}">
        <p14:creationId xmlns:p14="http://schemas.microsoft.com/office/powerpoint/2010/main" val="125062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603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444281"/>
      </p:ext>
    </p:extLst>
  </p:cSld>
  <p:clrMapOvr>
    <a:masterClrMapping/>
  </p:clrMapOvr>
</p:sld>
</file>

<file path=ppt/theme/theme1.xml><?xml version="1.0" encoding="utf-8"?>
<a:theme xmlns:a="http://schemas.openxmlformats.org/drawingml/2006/main" name="Yrittäjät teema perus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072B0C11-69E4-4E61-9A01-340827A51360}" vid="{263ACCF0-D83A-4010-8E29-73F4AD682706}"/>
    </a:ext>
  </a:extLst>
</a:theme>
</file>

<file path=ppt/theme/theme2.xml><?xml version="1.0" encoding="utf-8"?>
<a:theme xmlns:a="http://schemas.openxmlformats.org/drawingml/2006/main" name="Yrittäjät teema oranssi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072B0C11-69E4-4E61-9A01-340827A51360}" vid="{ACCBB0FF-C63C-4128-9084-9977D9E31684}"/>
    </a:ext>
  </a:extLst>
</a:theme>
</file>

<file path=ppt/theme/theme3.xml><?xml version="1.0" encoding="utf-8"?>
<a:theme xmlns:a="http://schemas.openxmlformats.org/drawingml/2006/main" name="Yrittäjät teema tumman vihreä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072B0C11-69E4-4E61-9A01-340827A51360}" vid="{B1C5C90B-5EC4-496D-AE22-275442F0B86A}"/>
    </a:ext>
  </a:extLst>
</a:theme>
</file>

<file path=ppt/theme/theme4.xml><?xml version="1.0" encoding="utf-8"?>
<a:theme xmlns:a="http://schemas.openxmlformats.org/drawingml/2006/main" name="1_Yrittäjät teema tumman vihreä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2D206F94-67E9-4CDF-A87B-381D79669726}"/>
    </a:ext>
  </a:extLst>
</a:theme>
</file>

<file path=ppt/theme/theme5.xml><?xml version="1.0" encoding="utf-8"?>
<a:theme xmlns:a="http://schemas.openxmlformats.org/drawingml/2006/main" name="1_Yrittäjät teema perus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701A104C-9E63-4275-8FF8-1D646C314758}"/>
    </a:ext>
  </a:extLst>
</a:theme>
</file>

<file path=ppt/theme/theme6.xml><?xml version="1.0" encoding="utf-8"?>
<a:theme xmlns:a="http://schemas.openxmlformats.org/drawingml/2006/main" name="2_Yrittäjät teema perus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701A104C-9E63-4275-8FF8-1D646C314758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A135C846D638248B4D3A661368F8B83" ma:contentTypeVersion="15" ma:contentTypeDescription="Luo uusi asiakirja." ma:contentTypeScope="" ma:versionID="4e6a411e6d9e691db2c3c2f45f8a471e">
  <xsd:schema xmlns:xsd="http://www.w3.org/2001/XMLSchema" xmlns:xs="http://www.w3.org/2001/XMLSchema" xmlns:p="http://schemas.microsoft.com/office/2006/metadata/properties" xmlns:ns2="f1b76e33-7fd6-482e-8f3a-cc82ba2e33f4" xmlns:ns3="50d36849-00b9-4c7b-9f04-34e7397bf23d" targetNamespace="http://schemas.microsoft.com/office/2006/metadata/properties" ma:root="true" ma:fieldsID="469c2caf68f9dcaa0ce99c5041933941" ns2:_="" ns3:_="">
    <xsd:import namespace="f1b76e33-7fd6-482e-8f3a-cc82ba2e33f4"/>
    <xsd:import namespace="50d36849-00b9-4c7b-9f04-34e7397bf2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76e33-7fd6-482e-8f3a-cc82ba2e33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36849-00b9-4c7b-9f04-34e7397bf23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c5fe4cd-d49b-474c-91a2-5146f91ffdfc}" ma:internalName="TaxCatchAll" ma:showField="CatchAllData" ma:web="50d36849-00b9-4c7b-9f04-34e7397bf2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b76e33-7fd6-482e-8f3a-cc82ba2e33f4">
      <Terms xmlns="http://schemas.microsoft.com/office/infopath/2007/PartnerControls"/>
    </lcf76f155ced4ddcb4097134ff3c332f>
    <TaxCatchAll xmlns="50d36849-00b9-4c7b-9f04-34e7397bf23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A8F3F7-E838-4F30-A4A0-6A1BF75239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b76e33-7fd6-482e-8f3a-cc82ba2e33f4"/>
    <ds:schemaRef ds:uri="50d36849-00b9-4c7b-9f04-34e7397bf2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CABF08-3064-4133-AEEF-BAD8A39A3A6D}">
  <ds:schemaRefs>
    <ds:schemaRef ds:uri="http://schemas.microsoft.com/office/2006/metadata/properties"/>
    <ds:schemaRef ds:uri="http://schemas.microsoft.com/office/infopath/2007/PartnerControls"/>
    <ds:schemaRef ds:uri="f1b76e33-7fd6-482e-8f3a-cc82ba2e33f4"/>
    <ds:schemaRef ds:uri="50d36849-00b9-4c7b-9f04-34e7397bf23d"/>
  </ds:schemaRefs>
</ds:datastoreItem>
</file>

<file path=customXml/itemProps3.xml><?xml version="1.0" encoding="utf-8"?>
<ds:datastoreItem xmlns:ds="http://schemas.openxmlformats.org/officeDocument/2006/customXml" ds:itemID="{05D4A111-6F28-47C6-A250-F4520CECB5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1</TotalTime>
  <Words>333</Words>
  <Application>Microsoft Office PowerPoint</Application>
  <PresentationFormat>Widescreen</PresentationFormat>
  <Paragraphs>40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Yrittäjät teema perus</vt:lpstr>
      <vt:lpstr>Yrittäjät teema oranssi</vt:lpstr>
      <vt:lpstr>Yrittäjät teema tumman vihreä</vt:lpstr>
      <vt:lpstr>1_Yrittäjät teema tumman vihreä</vt:lpstr>
      <vt:lpstr>1_Yrittäjät teema perus</vt:lpstr>
      <vt:lpstr>2_Yrittäjät teema perus</vt:lpstr>
      <vt:lpstr>Yrittäjien kasvuohjelma</vt:lpstr>
      <vt:lpstr>PowerPoint Presentation</vt:lpstr>
      <vt:lpstr>PowerPoint Presentation</vt:lpstr>
      <vt:lpstr>Miksi suomi tarvitsee kasvuohjelman?</vt:lpstr>
      <vt:lpstr>Yrittäjien kärkitavoitteet</vt:lpstr>
      <vt:lpstr>Yrittäjien kärkitavoitteet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Janika Tikkala</dc:creator>
  <cp:lastModifiedBy>Janika Tikkala</cp:lastModifiedBy>
  <cp:revision>3</cp:revision>
  <dcterms:created xsi:type="dcterms:W3CDTF">2026-08-31T11:51:01Z</dcterms:created>
  <dcterms:modified xsi:type="dcterms:W3CDTF">2026-08-31T11:57:37Z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0x0101008A135C846D638248B4D3A661368F8B83</vt:lpwstr>
  </property>
  <property fmtid="{D5CDD505-2E9C-101B-9397-08002B2CF9AE}" pid="3" name="MediaServiceImageTags">
    <vt:lpwstr/>
  </property>
</Properties>
</file>