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3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86" r:id="rId5"/>
    <p:sldMasterId id="2147483811" r:id="rId6"/>
    <p:sldMasterId id="2147483848" r:id="rId7"/>
    <p:sldMasterId id="2147483875" r:id="rId8"/>
  </p:sldMasterIdLst>
  <p:notesMasterIdLst>
    <p:notesMasterId r:id="rId33"/>
  </p:notesMasterIdLst>
  <p:handoutMasterIdLst>
    <p:handoutMasterId r:id="rId34"/>
  </p:handoutMasterIdLst>
  <p:sldIdLst>
    <p:sldId id="256" r:id="rId9"/>
    <p:sldId id="2147480435" r:id="rId10"/>
    <p:sldId id="2147480436" r:id="rId11"/>
    <p:sldId id="2147480469" r:id="rId12"/>
    <p:sldId id="2147480370" r:id="rId13"/>
    <p:sldId id="2147480453" r:id="rId14"/>
    <p:sldId id="265" r:id="rId15"/>
    <p:sldId id="2147480454" r:id="rId16"/>
    <p:sldId id="2147480470" r:id="rId17"/>
    <p:sldId id="1593" r:id="rId18"/>
    <p:sldId id="2147480474" r:id="rId19"/>
    <p:sldId id="2147480479" r:id="rId20"/>
    <p:sldId id="2147480471" r:id="rId21"/>
    <p:sldId id="1250" r:id="rId22"/>
    <p:sldId id="288" r:id="rId23"/>
    <p:sldId id="1259" r:id="rId24"/>
    <p:sldId id="1240" r:id="rId25"/>
    <p:sldId id="1305" r:id="rId26"/>
    <p:sldId id="305" r:id="rId27"/>
    <p:sldId id="284" r:id="rId28"/>
    <p:sldId id="257" r:id="rId29"/>
    <p:sldId id="2147480418" r:id="rId30"/>
    <p:sldId id="2147480440" r:id="rId31"/>
    <p:sldId id="259" r:id="rId32"/>
  </p:sldIdLst>
  <p:sldSz cx="12192000" cy="6858000"/>
  <p:notesSz cx="6794500" cy="9931400"/>
  <p:embeddedFontLst>
    <p:embeddedFont>
      <p:font typeface="Barlow" panose="00000500000000000000" pitchFamily="2" charset="0"/>
      <p:regular r:id="rId35"/>
      <p:bold r:id="rId36"/>
      <p:italic r:id="rId37"/>
      <p:boldItalic r:id="rId38"/>
    </p:embeddedFont>
    <p:embeddedFont>
      <p:font typeface="Barlow Condensed" panose="00000506000000000000" pitchFamily="2" charset="0"/>
      <p:regular r:id="rId39"/>
      <p:bold r:id="rId40"/>
      <p:italic r:id="rId41"/>
      <p:boldItalic r:id="rId42"/>
    </p:embeddedFont>
    <p:embeddedFont>
      <p:font typeface="Barlow Condensed ExtraBold" panose="00000906000000000000" pitchFamily="2" charset="0"/>
      <p:bold r:id="rId43"/>
      <p:boldItalic r:id="rId44"/>
    </p:embeddedFont>
    <p:embeddedFont>
      <p:font typeface="Barlow Medium" panose="00000600000000000000" pitchFamily="2" charset="0"/>
      <p:regular r:id="rId45"/>
      <p:italic r:id="rId46"/>
    </p:embeddedFont>
    <p:embeddedFont>
      <p:font typeface="Barlow SemiBold" panose="00000700000000000000" pitchFamily="2" charset="0"/>
      <p:bold r:id="rId47"/>
      <p:boldItalic r:id="rId48"/>
    </p:embeddedFont>
    <p:embeddedFont>
      <p:font typeface="Brittany Signature" charset="0"/>
      <p:regular r:id="rId49"/>
    </p:embeddedFont>
    <p:embeddedFont>
      <p:font typeface="Century Gothic" panose="020B0502020202020204" pitchFamily="34" charset="0"/>
      <p:regular r:id="rId50"/>
      <p:bold r:id="rId51"/>
      <p:italic r:id="rId52"/>
      <p:boldItalic r:id="rId53"/>
    </p:embeddedFont>
    <p:embeddedFont>
      <p:font typeface="Trebuchet MS" panose="020B0603020202020204" pitchFamily="34" charset="0"/>
      <p:regular r:id="rId54"/>
      <p:bold r:id="rId55"/>
      <p:italic r:id="rId56"/>
      <p:boldItalic r:id="rId57"/>
    </p:embeddedFont>
    <p:embeddedFont>
      <p:font typeface="Yrittajat Headline" pitchFamily="2" charset="0"/>
      <p:bold r:id="rId58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2F"/>
    <a:srgbClr val="83CCEB"/>
    <a:srgbClr val="E6F5FB"/>
    <a:srgbClr val="979479"/>
    <a:srgbClr val="F1F0E9"/>
    <a:srgbClr val="DAD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35AF4-8399-402E-9E43-AEA852C4F270}" v="1" dt="2026-09-14T12:14:35.656"/>
    <p1510:client id="{F6D2254A-EFBE-4934-A548-D278DDC8F17E}" v="7" dt="2026-09-15T02:58:44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5.fntdata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63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5" Type="http://schemas.openxmlformats.org/officeDocument/2006/relationships/slideMaster" Target="slideMasters/slideMaster2.xml"/><Relationship Id="rId61" Type="http://schemas.openxmlformats.org/officeDocument/2006/relationships/theme" Target="theme/theme1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microsoft.com/office/2015/10/relationships/revisionInfo" Target="revisionInfo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ael Pentikäinen" userId="b8cf399f-6e8f-44db-bf92-36f12bf0c557" providerId="ADAL" clId="{8EE7BCF5-00F5-404D-BE95-A4FFB016C2F3}"/>
    <pc:docChg chg="custSel addSld modSld sldOrd delMainMaster">
      <pc:chgData name="Mikael Pentikäinen" userId="b8cf399f-6e8f-44db-bf92-36f12bf0c557" providerId="ADAL" clId="{8EE7BCF5-00F5-404D-BE95-A4FFB016C2F3}" dt="2026-09-15T03:01:55.165" v="504" actId="20577"/>
      <pc:docMkLst>
        <pc:docMk/>
      </pc:docMkLst>
      <pc:sldChg chg="modSp mod">
        <pc:chgData name="Mikael Pentikäinen" userId="b8cf399f-6e8f-44db-bf92-36f12bf0c557" providerId="ADAL" clId="{8EE7BCF5-00F5-404D-BE95-A4FFB016C2F3}" dt="2026-09-15T02:55:13.557" v="2" actId="20577"/>
        <pc:sldMkLst>
          <pc:docMk/>
          <pc:sldMk cId="1254319441" sldId="257"/>
        </pc:sldMkLst>
        <pc:spChg chg="mod">
          <ac:chgData name="Mikael Pentikäinen" userId="b8cf399f-6e8f-44db-bf92-36f12bf0c557" providerId="ADAL" clId="{8EE7BCF5-00F5-404D-BE95-A4FFB016C2F3}" dt="2026-09-15T02:55:13.557" v="2" actId="20577"/>
          <ac:spMkLst>
            <pc:docMk/>
            <pc:sldMk cId="1254319441" sldId="257"/>
            <ac:spMk id="3" creationId="{1DF34472-099B-1178-2708-944E6C736638}"/>
          </ac:spMkLst>
        </pc:spChg>
      </pc:sldChg>
      <pc:sldChg chg="add">
        <pc:chgData name="Mikael Pentikäinen" userId="b8cf399f-6e8f-44db-bf92-36f12bf0c557" providerId="ADAL" clId="{8EE7BCF5-00F5-404D-BE95-A4FFB016C2F3}" dt="2026-09-15T02:56:01.933" v="22"/>
        <pc:sldMkLst>
          <pc:docMk/>
          <pc:sldMk cId="1649216305" sldId="265"/>
        </pc:sldMkLst>
      </pc:sldChg>
      <pc:sldChg chg="add">
        <pc:chgData name="Mikael Pentikäinen" userId="b8cf399f-6e8f-44db-bf92-36f12bf0c557" providerId="ADAL" clId="{8EE7BCF5-00F5-404D-BE95-A4FFB016C2F3}" dt="2026-09-15T02:57:30.049" v="50"/>
        <pc:sldMkLst>
          <pc:docMk/>
          <pc:sldMk cId="2701131142" sldId="288"/>
        </pc:sldMkLst>
      </pc:sldChg>
      <pc:sldChg chg="modSp mod">
        <pc:chgData name="Mikael Pentikäinen" userId="b8cf399f-6e8f-44db-bf92-36f12bf0c557" providerId="ADAL" clId="{8EE7BCF5-00F5-404D-BE95-A4FFB016C2F3}" dt="2026-09-15T02:54:47.028" v="0" actId="20577"/>
        <pc:sldMkLst>
          <pc:docMk/>
          <pc:sldMk cId="3403442362" sldId="305"/>
        </pc:sldMkLst>
        <pc:spChg chg="mod">
          <ac:chgData name="Mikael Pentikäinen" userId="b8cf399f-6e8f-44db-bf92-36f12bf0c557" providerId="ADAL" clId="{8EE7BCF5-00F5-404D-BE95-A4FFB016C2F3}" dt="2026-09-15T02:54:47.028" v="0" actId="20577"/>
          <ac:spMkLst>
            <pc:docMk/>
            <pc:sldMk cId="3403442362" sldId="305"/>
            <ac:spMk id="3" creationId="{C7D4F131-D3EC-4A82-6768-84708A6EB888}"/>
          </ac:spMkLst>
        </pc:spChg>
      </pc:sldChg>
      <pc:sldChg chg="add">
        <pc:chgData name="Mikael Pentikäinen" userId="b8cf399f-6e8f-44db-bf92-36f12bf0c557" providerId="ADAL" clId="{8EE7BCF5-00F5-404D-BE95-A4FFB016C2F3}" dt="2026-09-15T02:57:30.049" v="50"/>
        <pc:sldMkLst>
          <pc:docMk/>
          <pc:sldMk cId="3699388651" sldId="1240"/>
        </pc:sldMkLst>
      </pc:sldChg>
      <pc:sldChg chg="add">
        <pc:chgData name="Mikael Pentikäinen" userId="b8cf399f-6e8f-44db-bf92-36f12bf0c557" providerId="ADAL" clId="{8EE7BCF5-00F5-404D-BE95-A4FFB016C2F3}" dt="2026-09-15T02:57:30.049" v="50"/>
        <pc:sldMkLst>
          <pc:docMk/>
          <pc:sldMk cId="3389622216" sldId="1250"/>
        </pc:sldMkLst>
      </pc:sldChg>
      <pc:sldChg chg="add">
        <pc:chgData name="Mikael Pentikäinen" userId="b8cf399f-6e8f-44db-bf92-36f12bf0c557" providerId="ADAL" clId="{8EE7BCF5-00F5-404D-BE95-A4FFB016C2F3}" dt="2026-09-15T02:57:30.049" v="50"/>
        <pc:sldMkLst>
          <pc:docMk/>
          <pc:sldMk cId="1471567644" sldId="1259"/>
        </pc:sldMkLst>
      </pc:sldChg>
      <pc:sldChg chg="add">
        <pc:chgData name="Mikael Pentikäinen" userId="b8cf399f-6e8f-44db-bf92-36f12bf0c557" providerId="ADAL" clId="{8EE7BCF5-00F5-404D-BE95-A4FFB016C2F3}" dt="2026-09-15T02:57:30.049" v="50"/>
        <pc:sldMkLst>
          <pc:docMk/>
          <pc:sldMk cId="265299458" sldId="1305"/>
        </pc:sldMkLst>
      </pc:sldChg>
      <pc:sldChg chg="add">
        <pc:chgData name="Mikael Pentikäinen" userId="b8cf399f-6e8f-44db-bf92-36f12bf0c557" providerId="ADAL" clId="{8EE7BCF5-00F5-404D-BE95-A4FFB016C2F3}" dt="2026-09-15T02:57:11.262" v="49"/>
        <pc:sldMkLst>
          <pc:docMk/>
          <pc:sldMk cId="572838006" sldId="1593"/>
        </pc:sldMkLst>
      </pc:sldChg>
      <pc:sldChg chg="add">
        <pc:chgData name="Mikael Pentikäinen" userId="b8cf399f-6e8f-44db-bf92-36f12bf0c557" providerId="ADAL" clId="{8EE7BCF5-00F5-404D-BE95-A4FFB016C2F3}" dt="2026-09-15T02:56:01.933" v="22"/>
        <pc:sldMkLst>
          <pc:docMk/>
          <pc:sldMk cId="702502080" sldId="2147480370"/>
        </pc:sldMkLst>
      </pc:sldChg>
      <pc:sldChg chg="add">
        <pc:chgData name="Mikael Pentikäinen" userId="b8cf399f-6e8f-44db-bf92-36f12bf0c557" providerId="ADAL" clId="{8EE7BCF5-00F5-404D-BE95-A4FFB016C2F3}" dt="2026-09-15T02:58:37.733" v="102"/>
        <pc:sldMkLst>
          <pc:docMk/>
          <pc:sldMk cId="3202819900" sldId="2147480418"/>
        </pc:sldMkLst>
      </pc:sldChg>
      <pc:sldChg chg="modSp mod">
        <pc:chgData name="Mikael Pentikäinen" userId="b8cf399f-6e8f-44db-bf92-36f12bf0c557" providerId="ADAL" clId="{8EE7BCF5-00F5-404D-BE95-A4FFB016C2F3}" dt="2026-09-15T03:01:55.165" v="504" actId="20577"/>
        <pc:sldMkLst>
          <pc:docMk/>
          <pc:sldMk cId="3659477832" sldId="2147480435"/>
        </pc:sldMkLst>
        <pc:spChg chg="mod">
          <ac:chgData name="Mikael Pentikäinen" userId="b8cf399f-6e8f-44db-bf92-36f12bf0c557" providerId="ADAL" clId="{8EE7BCF5-00F5-404D-BE95-A4FFB016C2F3}" dt="2026-09-15T03:01:55.165" v="504" actId="20577"/>
          <ac:spMkLst>
            <pc:docMk/>
            <pc:sldMk cId="3659477832" sldId="2147480435"/>
            <ac:spMk id="3" creationId="{1D001096-D332-9099-E469-B22C6CBD74EA}"/>
          </ac:spMkLst>
        </pc:spChg>
      </pc:sldChg>
      <pc:sldChg chg="delSp modSp new mod modClrScheme chgLayout">
        <pc:chgData name="Mikael Pentikäinen" userId="b8cf399f-6e8f-44db-bf92-36f12bf0c557" providerId="ADAL" clId="{8EE7BCF5-00F5-404D-BE95-A4FFB016C2F3}" dt="2026-09-15T02:56:37.915" v="25" actId="5793"/>
        <pc:sldMkLst>
          <pc:docMk/>
          <pc:sldMk cId="3944302745" sldId="2147480436"/>
        </pc:sldMkLst>
        <pc:spChg chg="mod ord">
          <ac:chgData name="Mikael Pentikäinen" userId="b8cf399f-6e8f-44db-bf92-36f12bf0c557" providerId="ADAL" clId="{8EE7BCF5-00F5-404D-BE95-A4FFB016C2F3}" dt="2026-09-15T02:56:37.915" v="25" actId="5793"/>
          <ac:spMkLst>
            <pc:docMk/>
            <pc:sldMk cId="3944302745" sldId="2147480436"/>
            <ac:spMk id="2" creationId="{7788250A-86D3-7038-F7F3-255EEF18A861}"/>
          </ac:spMkLst>
        </pc:spChg>
        <pc:spChg chg="del">
          <ac:chgData name="Mikael Pentikäinen" userId="b8cf399f-6e8f-44db-bf92-36f12bf0c557" providerId="ADAL" clId="{8EE7BCF5-00F5-404D-BE95-A4FFB016C2F3}" dt="2026-09-15T02:56:33.816" v="23" actId="700"/>
          <ac:spMkLst>
            <pc:docMk/>
            <pc:sldMk cId="3944302745" sldId="2147480436"/>
            <ac:spMk id="3" creationId="{7CEAAD6D-390F-B075-8514-A49C656C465F}"/>
          </ac:spMkLst>
        </pc:spChg>
      </pc:sldChg>
      <pc:sldChg chg="modSp add mod">
        <pc:chgData name="Mikael Pentikäinen" userId="b8cf399f-6e8f-44db-bf92-36f12bf0c557" providerId="ADAL" clId="{8EE7BCF5-00F5-404D-BE95-A4FFB016C2F3}" dt="2026-09-15T03:01:13.406" v="503" actId="20577"/>
        <pc:sldMkLst>
          <pc:docMk/>
          <pc:sldMk cId="2151708554" sldId="2147480440"/>
        </pc:sldMkLst>
        <pc:spChg chg="mod">
          <ac:chgData name="Mikael Pentikäinen" userId="b8cf399f-6e8f-44db-bf92-36f12bf0c557" providerId="ADAL" clId="{8EE7BCF5-00F5-404D-BE95-A4FFB016C2F3}" dt="2026-09-15T02:58:53.557" v="146" actId="20577"/>
          <ac:spMkLst>
            <pc:docMk/>
            <pc:sldMk cId="2151708554" sldId="2147480440"/>
            <ac:spMk id="2" creationId="{DDF38F44-137E-E2D0-085F-EF5134E520B8}"/>
          </ac:spMkLst>
        </pc:spChg>
        <pc:spChg chg="mod">
          <ac:chgData name="Mikael Pentikäinen" userId="b8cf399f-6e8f-44db-bf92-36f12bf0c557" providerId="ADAL" clId="{8EE7BCF5-00F5-404D-BE95-A4FFB016C2F3}" dt="2026-09-15T03:01:13.406" v="503" actId="20577"/>
          <ac:spMkLst>
            <pc:docMk/>
            <pc:sldMk cId="2151708554" sldId="2147480440"/>
            <ac:spMk id="3" creationId="{A024F259-0816-C815-24C2-C8ABAEFFA766}"/>
          </ac:spMkLst>
        </pc:spChg>
      </pc:sldChg>
      <pc:sldChg chg="add">
        <pc:chgData name="Mikael Pentikäinen" userId="b8cf399f-6e8f-44db-bf92-36f12bf0c557" providerId="ADAL" clId="{8EE7BCF5-00F5-404D-BE95-A4FFB016C2F3}" dt="2026-09-15T02:56:01.933" v="22"/>
        <pc:sldMkLst>
          <pc:docMk/>
          <pc:sldMk cId="1410892756" sldId="2147480453"/>
        </pc:sldMkLst>
      </pc:sldChg>
      <pc:sldChg chg="add">
        <pc:chgData name="Mikael Pentikäinen" userId="b8cf399f-6e8f-44db-bf92-36f12bf0c557" providerId="ADAL" clId="{8EE7BCF5-00F5-404D-BE95-A4FFB016C2F3}" dt="2026-09-15T02:56:01.933" v="22"/>
        <pc:sldMkLst>
          <pc:docMk/>
          <pc:sldMk cId="867003573" sldId="2147480454"/>
        </pc:sldMkLst>
      </pc:sldChg>
      <pc:sldChg chg="add">
        <pc:chgData name="Mikael Pentikäinen" userId="b8cf399f-6e8f-44db-bf92-36f12bf0c557" providerId="ADAL" clId="{8EE7BCF5-00F5-404D-BE95-A4FFB016C2F3}" dt="2026-09-15T02:56:01.933" v="22"/>
        <pc:sldMkLst>
          <pc:docMk/>
          <pc:sldMk cId="3802221315" sldId="2147480469"/>
        </pc:sldMkLst>
      </pc:sldChg>
      <pc:sldChg chg="modSp new mod">
        <pc:chgData name="Mikael Pentikäinen" userId="b8cf399f-6e8f-44db-bf92-36f12bf0c557" providerId="ADAL" clId="{8EE7BCF5-00F5-404D-BE95-A4FFB016C2F3}" dt="2026-09-15T02:56:57.002" v="48" actId="20577"/>
        <pc:sldMkLst>
          <pc:docMk/>
          <pc:sldMk cId="3713214794" sldId="2147480470"/>
        </pc:sldMkLst>
        <pc:spChg chg="mod">
          <ac:chgData name="Mikael Pentikäinen" userId="b8cf399f-6e8f-44db-bf92-36f12bf0c557" providerId="ADAL" clId="{8EE7BCF5-00F5-404D-BE95-A4FFB016C2F3}" dt="2026-09-15T02:56:57.002" v="48" actId="20577"/>
          <ac:spMkLst>
            <pc:docMk/>
            <pc:sldMk cId="3713214794" sldId="2147480470"/>
            <ac:spMk id="2" creationId="{6851252D-98FA-5EB9-0F7E-E5F24FD2506A}"/>
          </ac:spMkLst>
        </pc:spChg>
      </pc:sldChg>
      <pc:sldChg chg="addSp modSp add mod ord modClrScheme chgLayout">
        <pc:chgData name="Mikael Pentikäinen" userId="b8cf399f-6e8f-44db-bf92-36f12bf0c557" providerId="ADAL" clId="{8EE7BCF5-00F5-404D-BE95-A4FFB016C2F3}" dt="2026-09-15T02:57:57.796" v="99" actId="20577"/>
        <pc:sldMkLst>
          <pc:docMk/>
          <pc:sldMk cId="1497222912" sldId="2147480471"/>
        </pc:sldMkLst>
        <pc:spChg chg="mod ord">
          <ac:chgData name="Mikael Pentikäinen" userId="b8cf399f-6e8f-44db-bf92-36f12bf0c557" providerId="ADAL" clId="{8EE7BCF5-00F5-404D-BE95-A4FFB016C2F3}" dt="2026-09-15T02:57:51.421" v="76" actId="700"/>
          <ac:spMkLst>
            <pc:docMk/>
            <pc:sldMk cId="1497222912" sldId="2147480471"/>
            <ac:spMk id="2" creationId="{2158DB62-810D-9D1E-43A4-F452940BDF0D}"/>
          </ac:spMkLst>
        </pc:spChg>
        <pc:spChg chg="add mod ord">
          <ac:chgData name="Mikael Pentikäinen" userId="b8cf399f-6e8f-44db-bf92-36f12bf0c557" providerId="ADAL" clId="{8EE7BCF5-00F5-404D-BE95-A4FFB016C2F3}" dt="2026-09-15T02:57:57.796" v="99" actId="20577"/>
          <ac:spMkLst>
            <pc:docMk/>
            <pc:sldMk cId="1497222912" sldId="2147480471"/>
            <ac:spMk id="3" creationId="{4B0C55A6-08E6-5A52-010D-180D4CA7D197}"/>
          </ac:spMkLst>
        </pc:spChg>
      </pc:sldChg>
      <pc:sldChg chg="add">
        <pc:chgData name="Mikael Pentikäinen" userId="b8cf399f-6e8f-44db-bf92-36f12bf0c557" providerId="ADAL" clId="{8EE7BCF5-00F5-404D-BE95-A4FFB016C2F3}" dt="2026-09-15T02:58:13.384" v="100"/>
        <pc:sldMkLst>
          <pc:docMk/>
          <pc:sldMk cId="2973731818" sldId="2147480474"/>
        </pc:sldMkLst>
      </pc:sldChg>
      <pc:sldChg chg="add">
        <pc:chgData name="Mikael Pentikäinen" userId="b8cf399f-6e8f-44db-bf92-36f12bf0c557" providerId="ADAL" clId="{8EE7BCF5-00F5-404D-BE95-A4FFB016C2F3}" dt="2026-09-15T02:58:23.228" v="101"/>
        <pc:sldMkLst>
          <pc:docMk/>
          <pc:sldMk cId="2529037056" sldId="2147480479"/>
        </pc:sldMkLst>
      </pc:sldChg>
      <pc:sldMasterChg chg="del delSldLayout">
        <pc:chgData name="Mikael Pentikäinen" userId="b8cf399f-6e8f-44db-bf92-36f12bf0c557" providerId="ADAL" clId="{8EE7BCF5-00F5-404D-BE95-A4FFB016C2F3}" dt="2026-09-15T02:57:38.835" v="54"/>
        <pc:sldMasterMkLst>
          <pc:docMk/>
          <pc:sldMasterMk cId="1659827435" sldId="2147483720"/>
        </pc:sldMasterMkLst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3526277" sldId="2147483721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18421811" sldId="2147483723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2715384774" sldId="2147483724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3645647121" sldId="2147483725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4862836" sldId="2147483727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645737068" sldId="2147483729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87259029" sldId="2147483730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480530651" sldId="2147483733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3089105558" sldId="2147483734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2583636135" sldId="2147483735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21959648" sldId="2147483736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1122996049" sldId="2147483741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4249461208" sldId="2147483754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3954239830" sldId="2147483755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1604999408" sldId="2147483759"/>
          </pc:sldLayoutMkLst>
        </pc:sldLayoutChg>
        <pc:sldLayoutChg chg="del">
          <pc:chgData name="Mikael Pentikäinen" userId="b8cf399f-6e8f-44db-bf92-36f12bf0c557" providerId="ADAL" clId="{8EE7BCF5-00F5-404D-BE95-A4FFB016C2F3}" dt="2026-09-15T02:57:38.835" v="54"/>
          <pc:sldLayoutMkLst>
            <pc:docMk/>
            <pc:sldMasterMk cId="1659827435" sldId="2147483720"/>
            <pc:sldLayoutMk cId="1336853840" sldId="2147483766"/>
          </pc:sldLayoutMkLst>
        </pc:sldLayoutChg>
      </pc:sldMasterChg>
    </pc:docChg>
  </pc:docChgLst>
  <pc:docChgLst>
    <pc:chgData name="Kimmo Ilmavirta" userId="8ebe41ef-3b8b-40f8-9d21-fcf50a51ff81" providerId="ADAL" clId="{673D4A25-B69C-4D55-8CEB-E3D52E1C3283}"/>
    <pc:docChg chg="addSld modSld">
      <pc:chgData name="Kimmo Ilmavirta" userId="8ebe41ef-3b8b-40f8-9d21-fcf50a51ff81" providerId="ADAL" clId="{673D4A25-B69C-4D55-8CEB-E3D52E1C3283}" dt="2026-09-14T12:14:35.639" v="0"/>
      <pc:docMkLst>
        <pc:docMk/>
      </pc:docMkLst>
      <pc:sldChg chg="add">
        <pc:chgData name="Kimmo Ilmavirta" userId="8ebe41ef-3b8b-40f8-9d21-fcf50a51ff81" providerId="ADAL" clId="{673D4A25-B69C-4D55-8CEB-E3D52E1C3283}" dt="2026-09-14T12:14:35.639" v="0"/>
        <pc:sldMkLst>
          <pc:docMk/>
          <pc:sldMk cId="1254319441" sldId="257"/>
        </pc:sldMkLst>
      </pc:sldChg>
      <pc:sldChg chg="add">
        <pc:chgData name="Kimmo Ilmavirta" userId="8ebe41ef-3b8b-40f8-9d21-fcf50a51ff81" providerId="ADAL" clId="{673D4A25-B69C-4D55-8CEB-E3D52E1C3283}" dt="2026-09-14T12:14:35.639" v="0"/>
        <pc:sldMkLst>
          <pc:docMk/>
          <pc:sldMk cId="2905587221" sldId="284"/>
        </pc:sldMkLst>
      </pc:sldChg>
      <pc:sldChg chg="add">
        <pc:chgData name="Kimmo Ilmavirta" userId="8ebe41ef-3b8b-40f8-9d21-fcf50a51ff81" providerId="ADAL" clId="{673D4A25-B69C-4D55-8CEB-E3D52E1C3283}" dt="2026-09-14T12:14:35.639" v="0"/>
        <pc:sldMkLst>
          <pc:docMk/>
          <pc:sldMk cId="3403442362" sldId="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925A5B-1C98-CACF-A2A0-789EE9923C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l">
              <a:defRPr sz="13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C7A62-E301-FFDF-7955-03752C742A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4" y="0"/>
            <a:ext cx="2944283" cy="498295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r">
              <a:defRPr sz="1300"/>
            </a:lvl1pPr>
          </a:lstStyle>
          <a:p>
            <a:fld id="{0C9CE85F-A7D2-AC45-B4DA-E91A401DFD0F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304C1-15FD-34F1-37BE-B19ADF641B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3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l">
              <a:defRPr sz="13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6D94E-04B2-1AF9-C90B-8F2E6182B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r">
              <a:defRPr sz="1300"/>
            </a:lvl1pPr>
          </a:lstStyle>
          <a:p>
            <a:fld id="{2197D821-B1C4-FB40-BA33-85243AEBA1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5106694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8" userDrawn="1">
          <p15:clr>
            <a:srgbClr val="F26B43"/>
          </p15:clr>
        </p15:guide>
        <p15:guide id="2" pos="214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l">
              <a:defRPr sz="13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4" y="0"/>
            <a:ext cx="2944283" cy="498295"/>
          </a:xfrm>
          <a:prstGeom prst="rect">
            <a:avLst/>
          </a:prstGeom>
        </p:spPr>
        <p:txBody>
          <a:bodyPr vert="horz" lIns="95573" tIns="47786" rIns="95573" bIns="47786" rtlCol="0"/>
          <a:lstStyle>
            <a:lvl1pPr algn="r">
              <a:defRPr sz="1300"/>
            </a:lvl1pPr>
          </a:lstStyle>
          <a:p>
            <a:fld id="{3972BC37-8CC8-BB41-AC21-38D4A102F35C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3" tIns="47786" rIns="95573" bIns="47786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5573" tIns="47786" rIns="95573" bIns="47786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3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l">
              <a:defRPr sz="13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4" y="9433107"/>
            <a:ext cx="2944283" cy="498293"/>
          </a:xfrm>
          <a:prstGeom prst="rect">
            <a:avLst/>
          </a:prstGeom>
        </p:spPr>
        <p:txBody>
          <a:bodyPr vert="horz" lIns="95573" tIns="47786" rIns="95573" bIns="47786" rtlCol="0" anchor="b"/>
          <a:lstStyle>
            <a:lvl1pPr algn="r">
              <a:defRPr sz="1300"/>
            </a:lvl1pPr>
          </a:lstStyle>
          <a:p>
            <a:fld id="{D0120CF2-EB15-C049-9A81-DC60DEF19BA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0814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Useampi kuin joka kolmas yrityksistä (36 %) arvioi yrityksen taloudellisen tilanteen paranevan seuraavan vuoden aikana. Heikkenemistä ennakoi 13 % yrityksistä. Tilanne on parantunut viime huhtikuusta.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900C33-90AE-4963-9AD8-3B07939F57E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015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15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C5743-28C9-675D-D863-918C4C73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CD7A2F-478D-AD01-89E0-76DF86A35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9DEBF2-5B4F-C63F-47CC-D49B52052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81EBB-2EC7-7514-ADCA-2BE5D2FAD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120CF2-EB15-C049-9A81-DC60DEF19BAF}" type="slidenum">
              <a:rPr lang="en-FI" smtClean="0"/>
              <a:t>19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59709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9.png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4" Type="http://schemas.openxmlformats.org/officeDocument/2006/relationships/image" Target="../media/image17.png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2317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94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818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73966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47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183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016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718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783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8474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1430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1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3678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52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6187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45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9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418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999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85261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9970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6402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07186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41364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5945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63802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031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8010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4460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2586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427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47754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9069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2469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31914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5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3903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5731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6683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202918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984204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11988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BE8CA-85D7-4A4F-9A37-EEC19BA0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29851-87D0-436F-9B2B-AEB6CB1237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9711"/>
          </a:xfrm>
        </p:spPr>
        <p:txBody>
          <a:bodyPr/>
          <a:lstStyle>
            <a:lvl1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9390D9-9E26-45F5-B2C5-91CF89E90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9711"/>
          </a:xfrm>
        </p:spPr>
        <p:txBody>
          <a:bodyPr/>
          <a:lstStyle>
            <a:lvl1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EBDC8"/>
              </a:buClr>
              <a:defRPr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DE69A-D922-4068-9712-B78CA33A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10C6A96-08AE-4241-98AB-219EF3873D57}"/>
              </a:ext>
            </a:extLst>
          </p:cNvPr>
          <p:cNvCxnSpPr>
            <a:cxnSpLocks/>
          </p:cNvCxnSpPr>
          <p:nvPr userDrawn="1"/>
        </p:nvCxnSpPr>
        <p:spPr>
          <a:xfrm>
            <a:off x="838200" y="6210300"/>
            <a:ext cx="10515600" cy="0"/>
          </a:xfrm>
          <a:prstGeom prst="line">
            <a:avLst/>
          </a:prstGeom>
          <a:ln>
            <a:solidFill>
              <a:srgbClr val="FFBE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510E9EA7-B2F6-4C34-BC02-610CDDD8A0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458177"/>
            <a:ext cx="1352549" cy="16147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648EB0A5-257A-4930-B857-EC7112F7C4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22194" y="6407941"/>
            <a:ext cx="942975" cy="2619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050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050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050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50">
                <a:solidFill>
                  <a:srgbClr val="005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5" name="Picture 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CA93E645-28DD-BB97-BCE4-4DAFC382CA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169" y="0"/>
            <a:ext cx="704919" cy="70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58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06155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5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E5DC9-4019-A67C-DA73-EAC542C28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750" y="1825625"/>
            <a:ext cx="6634875" cy="4351338"/>
          </a:xfrm>
        </p:spPr>
        <p:txBody>
          <a:bodyPr/>
          <a:lstStyle>
            <a:lvl1pPr indent="-336600">
              <a:buSzPct val="100000"/>
              <a:buFont typeface="Arial" panose="020B0604020202020204" pitchFamily="34" charset="0"/>
              <a:buChar char="•"/>
              <a:defRPr sz="2200"/>
            </a:lvl1pPr>
            <a:lvl2pPr>
              <a:buSzPct val="84000"/>
              <a:buFont typeface="Arial" panose="020B0604020202020204" pitchFamily="34" charset="0"/>
              <a:buChar char="•"/>
              <a:defRPr sz="2200"/>
            </a:lvl2pPr>
            <a:lvl3pPr>
              <a:buSzPct val="84000"/>
              <a:buFont typeface="Arial" panose="020B0604020202020204" pitchFamily="34" charset="0"/>
              <a:buChar char="•"/>
              <a:defRPr/>
            </a:lvl3pPr>
            <a:lvl4pPr>
              <a:buSzPct val="84000"/>
              <a:buFont typeface="Arial" panose="020B0604020202020204" pitchFamily="34" charset="0"/>
              <a:buChar char="•"/>
              <a:defRPr/>
            </a:lvl4pPr>
            <a:lvl5pPr>
              <a:buSzPct val="84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337080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Sisällön paikkamerkki 9">
            <a:extLst>
              <a:ext uri="{FF2B5EF4-FFF2-40B4-BE49-F238E27FC236}">
                <a16:creationId xmlns:a16="http://schemas.microsoft.com/office/drawing/2014/main" id="{9EC4C945-5ECD-5902-56EB-0119A4FF83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CFDE9A99-19A4-22FC-65ED-3C1B711B13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B746293-0DF8-5408-53B9-94D32ED6A49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780CADEB-9520-DB4F-4978-0911007A64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49382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8BEDD1-F785-C3E7-2EA8-B536236C6FF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7A90D44-A02E-F600-2B37-DF47CD266D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DBFA9AC-5191-BF70-8439-100B4E80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08B0CF1-BDED-52D7-4835-5BECBA53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F875FB2-79F9-69F9-1479-397937527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672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EAB96-323A-1DE1-07EC-D3F36960AB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2E2B9-DA82-35B9-1933-F624EA30C80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15058A17-FCA8-4769-EC96-6FB722D8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11523E4A-FDED-D68A-EAF9-D6A322B9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0CC21C54-414D-7879-1B2B-D0BDBC54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24187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A12D8A0-AFC1-AF9F-25EA-5C07C725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718437EB-3650-C7BB-65C1-740A2920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EB09DE91-8CA2-A042-ACE8-1ED574F0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62725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16496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7BBCCA3-DA3D-2218-BC70-49E6BB05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2C91AC22-70F9-4583-AF9C-CFFA393F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FE9DBEF-A184-0726-30B1-8BD90B16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222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309306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40563E9-8FBF-8AC9-CD6F-B21E09AE0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697537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36138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83464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F88EFBBC-1BDE-E927-D0C5-9D5C3ED89D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35705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182813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42402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931447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3BB12B-95F4-AF1B-DE9A-B9D04EAC1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53DABBC-F708-ED66-BB06-85730C8FE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37913C4-5042-A4AA-49CF-307FBF71DB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5EE9AFB-6F50-18DC-8C18-E1E4A7C86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15B9229-1391-782A-123C-600FE20C23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E318F1D-8B04-A10C-254A-6A1BFBBB24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EECEADC4-F80B-4EE4-9280-AF33379A25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F6A0666-7058-6E43-53FE-F940634826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D3DC271-1780-8A6B-90FC-04B4718C83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3444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alateksti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87212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629647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743075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813987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2491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22964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374716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JÄSENILLE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103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03895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6710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760206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765542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87854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869195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825588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36514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803602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725205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42263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528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241780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09/15/2026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215522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6058400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76112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680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307680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121949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389730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128936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533022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317020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98946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128986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558944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157640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653509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84371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439271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43195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94834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887607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4709872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93631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09/15/2026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066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4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17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92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16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0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359679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63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6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63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69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57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614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8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7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32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395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16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91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77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29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86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3/2026 elokuu</a:t>
            </a:r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3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3/2026 elokuu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4915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3/2026 elokuu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7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3/2026 elokuu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 dirty="0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 dirty="0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 dirty="0"/>
              <a:t>Ve</a:t>
            </a:r>
            <a:r>
              <a:rPr lang="en-US" b="1" spc="0" baseline="0" dirty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1908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13311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0840D-881A-7DDA-3D81-3AA96CD25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436AEA-EC3F-90C5-0D40-DAE895683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syksy 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701040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06619776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en-US"/>
              <a:t>16.9.2026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syksy 2026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62949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en-US"/>
              <a:t>16.9.2026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syksy 2026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598927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/>
              <a:t>Vedä kuva </a:t>
            </a:r>
            <a:r>
              <a:rPr lang="fi-FI" err="1"/>
              <a:t>painapsauttaallakkamerkkiin</a:t>
            </a:r>
            <a:r>
              <a:rPr lang="fi-FI"/>
              <a:t> tai </a:t>
            </a:r>
            <a:br>
              <a:rPr lang="fi-FI"/>
            </a:br>
            <a:r>
              <a:rPr lang="fi-FI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7387518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0947059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8242965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5026976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7037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5693948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9885111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93707972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3305716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51114741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11948560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40859201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273132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981841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9991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8276666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9620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5959733" y="6512754"/>
            <a:ext cx="1213340" cy="324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16.9.2026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8904" y="6515944"/>
            <a:ext cx="4950071" cy="324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Pk-yritysbarometri, syksy 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8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image" Target="../media/image2.svg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86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theme" Target="../theme/theme3.xml"/><Relationship Id="rId40" Type="http://schemas.openxmlformats.org/officeDocument/2006/relationships/image" Target="../media/image3.emf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theme" Target="../theme/theme4.xml"/><Relationship Id="rId30" Type="http://schemas.openxmlformats.org/officeDocument/2006/relationships/image" Target="../media/image1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26" Type="http://schemas.openxmlformats.org/officeDocument/2006/relationships/image" Target="../media/image22.png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5" Type="http://schemas.openxmlformats.org/officeDocument/2006/relationships/image" Target="../media/image21.png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23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slideLayout" Target="../slideLayouts/slideLayout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685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65" r:id="rId3"/>
    <p:sldLayoutId id="2147483651" r:id="rId4"/>
    <p:sldLayoutId id="2147483661" r:id="rId5"/>
    <p:sldLayoutId id="2147483650" r:id="rId6"/>
    <p:sldLayoutId id="2147483760" r:id="rId7"/>
    <p:sldLayoutId id="2147483652" r:id="rId8"/>
    <p:sldLayoutId id="2147483653" r:id="rId9"/>
    <p:sldLayoutId id="2147483654" r:id="rId10"/>
    <p:sldLayoutId id="2147483685" r:id="rId11"/>
    <p:sldLayoutId id="2147483655" r:id="rId12"/>
    <p:sldLayoutId id="2147483656" r:id="rId13"/>
    <p:sldLayoutId id="2147483657" r:id="rId14"/>
    <p:sldLayoutId id="2147483666" r:id="rId15"/>
    <p:sldLayoutId id="2147483663" r:id="rId16"/>
    <p:sldLayoutId id="2147483676" r:id="rId17"/>
    <p:sldLayoutId id="2147483667" r:id="rId18"/>
    <p:sldLayoutId id="2147483683" r:id="rId19"/>
    <p:sldLayoutId id="2147483679" r:id="rId20"/>
    <p:sldLayoutId id="2147483668" r:id="rId21"/>
    <p:sldLayoutId id="2147483669" r:id="rId22"/>
    <p:sldLayoutId id="2147483743" r:id="rId23"/>
    <p:sldLayoutId id="2147483762" r:id="rId24"/>
    <p:sldLayoutId id="2147483763" r:id="rId25"/>
    <p:sldLayoutId id="2147483670" r:id="rId26"/>
    <p:sldLayoutId id="2147483681" r:id="rId27"/>
    <p:sldLayoutId id="2147483761" r:id="rId28"/>
    <p:sldLayoutId id="2147483671" r:id="rId29"/>
    <p:sldLayoutId id="2147483672" r:id="rId30"/>
    <p:sldLayoutId id="2147483673" r:id="rId31"/>
    <p:sldLayoutId id="2147483677" r:id="rId32"/>
    <p:sldLayoutId id="2147483674" r:id="rId33"/>
    <p:sldLayoutId id="2147483742" r:id="rId34"/>
    <p:sldLayoutId id="2147483680" r:id="rId35"/>
    <p:sldLayoutId id="2147483662" r:id="rId36"/>
    <p:sldLayoutId id="2147483768" r:id="rId37"/>
    <p:sldLayoutId id="2147483774" r:id="rId38"/>
    <p:sldLayoutId id="2147483775" r:id="rId39"/>
    <p:sldLayoutId id="2147483777" r:id="rId40"/>
    <p:sldLayoutId id="2147483782" r:id="rId41"/>
    <p:sldLayoutId id="2147483807" r:id="rId42"/>
    <p:sldLayoutId id="2147483808" r:id="rId43"/>
    <p:sldLayoutId id="2147483809" r:id="rId44"/>
    <p:sldLayoutId id="2147483810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9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18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3" r:id="rId2"/>
    <p:sldLayoutId id="2147483694" r:id="rId3"/>
    <p:sldLayoutId id="2147483695" r:id="rId4"/>
    <p:sldLayoutId id="2147483697" r:id="rId5"/>
    <p:sldLayoutId id="2147483696" r:id="rId6"/>
    <p:sldLayoutId id="2147483699" r:id="rId7"/>
    <p:sldLayoutId id="2147483700" r:id="rId8"/>
    <p:sldLayoutId id="2147483705" r:id="rId9"/>
    <p:sldLayoutId id="2147483706" r:id="rId10"/>
    <p:sldLayoutId id="2147483704" r:id="rId11"/>
    <p:sldLayoutId id="2147483719" r:id="rId12"/>
    <p:sldLayoutId id="2147483707" r:id="rId13"/>
    <p:sldLayoutId id="2147483752" r:id="rId14"/>
    <p:sldLayoutId id="2147483746" r:id="rId15"/>
    <p:sldLayoutId id="2147483747" r:id="rId16"/>
    <p:sldLayoutId id="2147483764" r:id="rId17"/>
    <p:sldLayoutId id="2147483765" r:id="rId18"/>
    <p:sldLayoutId id="2147483748" r:id="rId19"/>
    <p:sldLayoutId id="2147483750" r:id="rId20"/>
    <p:sldLayoutId id="214748375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5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09/15/2026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48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828" r:id="rId17"/>
    <p:sldLayoutId id="2147483829" r:id="rId18"/>
    <p:sldLayoutId id="2147483830" r:id="rId19"/>
    <p:sldLayoutId id="2147483831" r:id="rId20"/>
    <p:sldLayoutId id="2147483832" r:id="rId21"/>
    <p:sldLayoutId id="2147483833" r:id="rId22"/>
    <p:sldLayoutId id="2147483834" r:id="rId23"/>
    <p:sldLayoutId id="2147483835" r:id="rId24"/>
    <p:sldLayoutId id="2147483836" r:id="rId25"/>
    <p:sldLayoutId id="2147483837" r:id="rId26"/>
    <p:sldLayoutId id="2147483838" r:id="rId27"/>
    <p:sldLayoutId id="2147483839" r:id="rId28"/>
    <p:sldLayoutId id="2147483840" r:id="rId29"/>
    <p:sldLayoutId id="2147483841" r:id="rId30"/>
    <p:sldLayoutId id="2147483842" r:id="rId31"/>
    <p:sldLayoutId id="2147483843" r:id="rId32"/>
    <p:sldLayoutId id="2147483844" r:id="rId33"/>
    <p:sldLayoutId id="2147483845" r:id="rId34"/>
    <p:sldLayoutId id="2147483846" r:id="rId35"/>
    <p:sldLayoutId id="2147483847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0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 dirty="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Middle </a:t>
              </a:r>
              <a:br>
                <a:rPr lang="en-GB" sz="800" dirty="0">
                  <a:solidFill>
                    <a:schemeClr val="tx1"/>
                  </a:solidFill>
                </a:rPr>
              </a:br>
              <a:r>
                <a:rPr lang="en-GB" sz="800" dirty="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 dirty="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3/2026 elokuu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8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6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  <p:sldLayoutId id="2147483866" r:id="rId18"/>
    <p:sldLayoutId id="2147483867" r:id="rId19"/>
    <p:sldLayoutId id="2147483868" r:id="rId20"/>
    <p:sldLayoutId id="2147483869" r:id="rId21"/>
    <p:sldLayoutId id="2147483870" r:id="rId22"/>
    <p:sldLayoutId id="2147483871" r:id="rId23"/>
    <p:sldLayoutId id="2147483872" r:id="rId24"/>
    <p:sldLayoutId id="2147483873" r:id="rId25"/>
    <p:sldLayoutId id="2147483874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16.9.2026</a:t>
            </a: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syksy 2026</a:t>
            </a:r>
          </a:p>
        </p:txBody>
      </p:sp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6A9518-04D4-2351-54AC-F1BA226395A9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446" y="6302552"/>
            <a:ext cx="4728989" cy="49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5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</p:sldLayoutIdLst>
  <p:hf sldNum="0" hdr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5-22_VRW_STACKBAR_VVRT!%5bSIIRTO_POWERIIN.xlsx%5d05-22_VRW_STACKBAR_VVRT%20Chart%20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D8329-DFE4-A5A5-1553-261F572D5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noProof="0" dirty="0"/>
              <a:t>Luottamus-henkilöinfo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D59F0A9-3B8F-6D0B-82AC-1EB9A74C7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noProof="0" dirty="0"/>
              <a:t>16.9.2026</a:t>
            </a:r>
          </a:p>
        </p:txBody>
      </p:sp>
    </p:spTree>
    <p:extLst>
      <p:ext uri="{BB962C8B-B14F-4D97-AF65-F5344CB8AC3E}">
        <p14:creationId xmlns:p14="http://schemas.microsoft.com/office/powerpoint/2010/main" val="165233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51F77B-4836-985C-4037-75F6FE031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agenda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001096-D332-9099-E469-B22C6CBD74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Avaus, Petri Salminen</a:t>
            </a:r>
          </a:p>
          <a:p>
            <a:r>
              <a:rPr lang="fi-FI" dirty="0"/>
              <a:t>Ajankohtaiskatsaus, Mikael Pentikäinen</a:t>
            </a:r>
          </a:p>
        </p:txBody>
      </p:sp>
    </p:spTree>
    <p:extLst>
      <p:ext uri="{BB962C8B-B14F-4D97-AF65-F5344CB8AC3E}">
        <p14:creationId xmlns:p14="http://schemas.microsoft.com/office/powerpoint/2010/main" val="365947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88250A-86D3-7038-F7F3-255EEF18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Ajankohtais-katsaus</a:t>
            </a:r>
          </a:p>
        </p:txBody>
      </p:sp>
    </p:spTree>
    <p:extLst>
      <p:ext uri="{BB962C8B-B14F-4D97-AF65-F5344CB8AC3E}">
        <p14:creationId xmlns:p14="http://schemas.microsoft.com/office/powerpoint/2010/main" val="394430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B26AA1-2E86-03C3-CFFC-D573AFFDF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Google investoi 13 miljardia suomeen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2B2841-5EF5-A14F-0C8A-195DEA3B2B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Google investoi 13 miljardia Suomeen, Haminaan ja datakeskuksiin Muhokselle, Vaalaan ja Kajaaniin.</a:t>
            </a:r>
          </a:p>
          <a:p>
            <a:r>
              <a:rPr lang="fi-FI" dirty="0"/>
              <a:t>Kyseessä on Suomen historian suurin investointi ja sillä on laajoja vaikutuksia talouteen.</a:t>
            </a:r>
          </a:p>
          <a:p>
            <a:r>
              <a:rPr lang="fi-FI" dirty="0"/>
              <a:t>Google ostaa Fortumilta Loviisan ydinvoimalan tuotannosta puolet 22 vuoden ajan.</a:t>
            </a:r>
          </a:p>
          <a:p>
            <a:r>
              <a:rPr lang="fi-FI" dirty="0"/>
              <a:t>Operaatio vauhdittaa investointeja sähköntuotantoon Suomessa.</a:t>
            </a:r>
          </a:p>
          <a:p>
            <a:r>
              <a:rPr lang="fi-FI" dirty="0"/>
              <a:t>Valtaosa rahasta ohjautuu ulkomaille (tietokoneet yms.), mutta myös Suomeen tulee merkittävästi uutta työtä.</a:t>
            </a:r>
          </a:p>
          <a:p>
            <a:r>
              <a:rPr lang="fi-FI" dirty="0"/>
              <a:t>Investoinnilla on suuri vaikutus Oulunjokivarressa ja Kymenlaaksossa aluetalouteen. Työllistävä vaikutus on Googlen mukaan rakennusvaiheessa 37000.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520FD05-6B2C-215C-FD5E-5D2CDC42F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823" y="1693946"/>
            <a:ext cx="4869300" cy="46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2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7390CE-975F-054E-957A-C57BBE78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2134842" cy="1336340"/>
          </a:xfrm>
        </p:spPr>
        <p:txBody>
          <a:bodyPr>
            <a:normAutofit/>
          </a:bodyPr>
          <a:lstStyle/>
          <a:p>
            <a:r>
              <a:rPr lang="fi-FI"/>
              <a:t>Budjettiriihessä tärkeintä veropäätökset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C2023C-F5B2-1B13-92FD-95F9D51E38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2008053"/>
            <a:ext cx="8078863" cy="3779738"/>
          </a:xfrm>
        </p:spPr>
        <p:txBody>
          <a:bodyPr>
            <a:normAutofit lnSpcReduction="10000"/>
          </a:bodyPr>
          <a:lstStyle/>
          <a:p>
            <a:r>
              <a:rPr lang="fi-FI" b="1" dirty="0"/>
              <a:t>Yhteisövero alas</a:t>
            </a:r>
            <a:br>
              <a:rPr lang="fi-FI" dirty="0"/>
            </a:br>
            <a:r>
              <a:rPr lang="fi-FI" dirty="0"/>
              <a:t>→ vahvistaa yritysten investointi- ja kasvuedellytyksiä.</a:t>
            </a:r>
          </a:p>
          <a:p>
            <a:r>
              <a:rPr lang="fi-FI" b="1" dirty="0"/>
              <a:t>Ansiotuloverotusta kevennetään</a:t>
            </a:r>
            <a:br>
              <a:rPr lang="fi-FI" dirty="0"/>
            </a:br>
            <a:r>
              <a:rPr lang="fi-FI" dirty="0"/>
              <a:t>→ työn vastaanottaminen ja teettäminen kannattavampaa.</a:t>
            </a:r>
          </a:p>
          <a:p>
            <a:r>
              <a:rPr lang="fi-FI" b="1" dirty="0"/>
              <a:t>Kotitalousvähennystä kasvatetaan</a:t>
            </a:r>
            <a:br>
              <a:rPr lang="fi-FI" dirty="0"/>
            </a:br>
            <a:r>
              <a:rPr lang="fi-FI" dirty="0"/>
              <a:t>→ tukee palvelujen kysyntää ja työllisyyttä.</a:t>
            </a:r>
          </a:p>
          <a:p>
            <a:r>
              <a:rPr lang="fi-FI" b="1" dirty="0"/>
              <a:t>Osakesäästötilin laajentamista selvitetään</a:t>
            </a:r>
            <a:br>
              <a:rPr lang="fi-FI" dirty="0"/>
            </a:br>
            <a:r>
              <a:rPr lang="fi-FI" dirty="0"/>
              <a:t>→ mahdollisuus kanavoida enemmän pääomaa listaamattomiin yrityksiin; voi olla myös arvaamattomia vaikutuksia, jos lisää hallinnollista taakkaa ja raportointivelvollisuutta.</a:t>
            </a:r>
          </a:p>
          <a:p>
            <a:r>
              <a:rPr lang="fi-FI" dirty="0"/>
              <a:t>Veroratkaisut ovat tässä taloustilanteessa oikeansuuntaisia ja tukevat investointeja, yrittämistä ja työnteon kannustimia.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BF186C-86A8-53E0-2D15-F81873210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6372" y="1475375"/>
            <a:ext cx="3564107" cy="510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2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359FFB-3526-ADEA-10F5-A548D6A6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EU:n hankinta-asetus parani valmistelussa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90B3AB-D8E3-951E-4C16-0452B066F1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10777680" cy="4351338"/>
          </a:xfrm>
        </p:spPr>
        <p:txBody>
          <a:bodyPr>
            <a:normAutofit fontScale="92500"/>
          </a:bodyPr>
          <a:lstStyle/>
          <a:p>
            <a:r>
              <a:rPr lang="fi-FI" dirty="0"/>
              <a:t>Komission 9.9.2026 antamassa aloitteessa (hankinta-asetus) </a:t>
            </a:r>
            <a:r>
              <a:rPr lang="fi-FI" dirty="0" err="1"/>
              <a:t>inhouse</a:t>
            </a:r>
            <a:r>
              <a:rPr lang="fi-FI" dirty="0"/>
              <a:t>-sopimukset on siirretty asetuksen osaan, jossa määritellään soveltamisalan ulkopuolelle jäävät sopimukset.</a:t>
            </a:r>
          </a:p>
          <a:p>
            <a:r>
              <a:rPr lang="fi-FI" dirty="0"/>
              <a:t>Jäsenvaltiot saavat edelleen vapaasti säätää tiukemmista kansallisista </a:t>
            </a:r>
            <a:r>
              <a:rPr lang="fi-FI" err="1"/>
              <a:t>inhouse</a:t>
            </a:r>
            <a:r>
              <a:rPr lang="fi-FI"/>
              <a:t>-hankintojen </a:t>
            </a:r>
            <a:r>
              <a:rPr lang="fi-FI" dirty="0"/>
              <a:t>edellytyksistä.</a:t>
            </a:r>
          </a:p>
          <a:p>
            <a:r>
              <a:rPr lang="fi-FI" dirty="0"/>
              <a:t>Aloitteessa on myös paljon muuta myönteistä</a:t>
            </a:r>
            <a:r>
              <a:rPr lang="fi-FI"/>
              <a:t>.</a:t>
            </a:r>
            <a:endParaRPr lang="fi-FI" dirty="0"/>
          </a:p>
          <a:p>
            <a:pPr lvl="1"/>
            <a:r>
              <a:rPr lang="fi-FI" dirty="0"/>
              <a:t>Menettelyjä karsitaan, siirrytään tiukasti määritellystä prosesseista digitaalisuuteen ja läpinäkyvyyteen.</a:t>
            </a:r>
          </a:p>
          <a:p>
            <a:pPr lvl="1"/>
            <a:r>
              <a:rPr lang="fi-FI" dirty="0"/>
              <a:t>Yrityksillekin helpotuksia byrokratiaan, esim. tiedot tulee toimittaa vain kerran.</a:t>
            </a:r>
          </a:p>
          <a:p>
            <a:pPr lvl="1"/>
            <a:r>
              <a:rPr lang="fi-FI" dirty="0"/>
              <a:t>Markkinapuheenvuoro entistä luontevammaksi osaksi hankintaa.</a:t>
            </a:r>
          </a:p>
          <a:p>
            <a:pPr lvl="1"/>
            <a:r>
              <a:rPr lang="fi-FI" dirty="0"/>
              <a:t>Hankintadataa kerättävä myös vähintään 10 000 eur sopimuksista ja koko sopimuksen elinkaaren ajan.</a:t>
            </a:r>
          </a:p>
          <a:p>
            <a:pPr lvl="1"/>
            <a:r>
              <a:rPr lang="fi-FI" dirty="0"/>
              <a:t>Laatu vahvemmin mukaan hankintoihin: 30 %, 50 % työvoimavaltaisilla aloilla.</a:t>
            </a:r>
          </a:p>
          <a:p>
            <a:pPr lvl="1"/>
            <a:r>
              <a:rPr lang="fi-FI" dirty="0"/>
              <a:t>”Osta eurooppalaista” –periaate, ei pakko.</a:t>
            </a:r>
          </a:p>
          <a:p>
            <a:pPr lvl="1"/>
            <a:endParaRPr lang="fi-FI" dirty="0"/>
          </a:p>
          <a:p>
            <a:pPr lvl="1"/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0892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62237C-5ABA-2502-51DC-B36526B7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EU:</a:t>
            </a:r>
            <a:r>
              <a:rPr lang="fi-FI"/>
              <a:t>N HANKINTA-ASETUS - Mitä </a:t>
            </a:r>
            <a:r>
              <a:rPr lang="fi-FI" dirty="0"/>
              <a:t>seuraavaksi?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134F2C-1FBD-D378-AAF9-766B1AB95B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10567368" cy="4351338"/>
          </a:xfrm>
        </p:spPr>
        <p:txBody>
          <a:bodyPr>
            <a:normAutofit/>
          </a:bodyPr>
          <a:lstStyle/>
          <a:p>
            <a:r>
              <a:rPr lang="fi-FI" dirty="0"/>
              <a:t>Hankinta-asetusluonnos ei ole lopullinen, vaan siitä ryhdytään nyt neuvottelemaan.</a:t>
            </a:r>
          </a:p>
          <a:p>
            <a:r>
              <a:rPr lang="fi-FI" dirty="0"/>
              <a:t>Parlamentti antaa oman näkemyksensä.</a:t>
            </a:r>
          </a:p>
          <a:p>
            <a:pPr lvl="1"/>
            <a:r>
              <a:rPr lang="fi-FI" dirty="0" err="1"/>
              <a:t>SY:ssä</a:t>
            </a:r>
            <a:r>
              <a:rPr lang="fi-FI" dirty="0"/>
              <a:t> tehdään vaikuttamissuunnitelma.</a:t>
            </a:r>
          </a:p>
          <a:p>
            <a:r>
              <a:rPr lang="fi-FI" dirty="0"/>
              <a:t>Neuvostossa neuvotteluista povataan hankalia, vaikka </a:t>
            </a:r>
            <a:r>
              <a:rPr lang="fi-FI" dirty="0" err="1"/>
              <a:t>inhouse</a:t>
            </a:r>
            <a:r>
              <a:rPr lang="fi-FI" dirty="0"/>
              <a:t>–poikkeus saatiinkin.</a:t>
            </a:r>
          </a:p>
          <a:p>
            <a:pPr lvl="1"/>
            <a:r>
              <a:rPr lang="fi-FI" dirty="0"/>
              <a:t>17/27 jäsenmaata on vedonnut komissioon (ml. Suomi), että asetuksen sijasta annettaisiin uusi hankintadirektiivi.</a:t>
            </a:r>
          </a:p>
          <a:p>
            <a:pPr lvl="2"/>
            <a:r>
              <a:rPr lang="fi-FI" dirty="0"/>
              <a:t>Kansalliset poikkeukset onnistuvat paremmin direktiivin kuin asetuksen osalta.</a:t>
            </a:r>
          </a:p>
          <a:p>
            <a:pPr lvl="1"/>
            <a:r>
              <a:rPr lang="fi-FI" dirty="0"/>
              <a:t>Neuvotteluja vetää ensin Irlanti ja sitten Liettua (tammi 2027-kesä 2027).</a:t>
            </a:r>
          </a:p>
          <a:p>
            <a:pPr lvl="1"/>
            <a:r>
              <a:rPr lang="fi-FI" dirty="0"/>
              <a:t>SY seuraa neuvotteluja aktiivisesti.</a:t>
            </a:r>
          </a:p>
          <a:p>
            <a:r>
              <a:rPr lang="fi-FI" b="1" dirty="0"/>
              <a:t>Suomessa aihe on yksi tärkeimmistä hallitusohjelma–asioista vaalien jälkeen.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9216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171555-A9CB-0E72-D730-C22E2DEA2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Hallituksen </a:t>
            </a:r>
            <a:r>
              <a:rPr lang="fi-FI" err="1"/>
              <a:t>yel</a:t>
            </a:r>
            <a:r>
              <a:rPr lang="fi-FI"/>
              <a:t>-esitys tulossa lähiviikkoina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B47167-2975-A204-9BF6-E5A18D7ABE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10283904" cy="4351338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Hallituksen esitys YEL-uudistuksesta annettaneen eduskunnalle lokakuussa. Esitys on tarkoitus antaa kiireellisenä.</a:t>
            </a:r>
          </a:p>
          <a:p>
            <a:r>
              <a:rPr lang="fi-FI" dirty="0"/>
              <a:t>Jatkovalmistelussa pyritty löytämään malli, jossa ansiotulojen vakuuttamisessa voidaan käyttää tulorekisterin tietoja osakeyhtiöyrittäjien osalta</a:t>
            </a:r>
            <a:r>
              <a:rPr lang="fi-FI"/>
              <a:t>.</a:t>
            </a:r>
            <a:endParaRPr lang="fi-FI" dirty="0"/>
          </a:p>
          <a:p>
            <a:pPr lvl="1"/>
            <a:r>
              <a:rPr lang="fi-FI" dirty="0"/>
              <a:t>Työtulo määräytyisi vuoden takaisilla tuloilla.</a:t>
            </a:r>
          </a:p>
          <a:p>
            <a:pPr lvl="1"/>
            <a:r>
              <a:rPr lang="fi-FI" dirty="0"/>
              <a:t>Toiminimiyrittäjien osalta kuten hallituksen esitysluonnoksessa.</a:t>
            </a:r>
          </a:p>
          <a:p>
            <a:pPr lvl="1"/>
            <a:endParaRPr lang="fi-FI" dirty="0"/>
          </a:p>
          <a:p>
            <a:r>
              <a:rPr lang="fi-FI" dirty="0"/>
              <a:t>Budjettiriihessä hallitus linjasi, että YEL-uudistuksen tarpeellisena jatkoaskeleena hallitus käynnistää valmistelun kaikkien yrittäjien tuomiseksi tulorekisterin sekä positiivisen luottorekisterin piiriin. </a:t>
            </a:r>
          </a:p>
          <a:p>
            <a:pPr lvl="1"/>
            <a:r>
              <a:rPr lang="fi-FI" dirty="0"/>
              <a:t>Toteutus on käytännössä erittäin haasteellista (mahdotonta), ilman, että yrittäjien hallinnollinen taakka ja kustannukset lisääntyvät ja toiminimien toimintaan liittyvät käytännöt periaatteellisista muuttuvat.</a:t>
            </a:r>
          </a:p>
          <a:p>
            <a:r>
              <a:rPr lang="fi-FI" dirty="0"/>
              <a:t>Kehysriihessä päätetyn mukaisesti hallitus käynnistää selvityksen yrittäjien eläkemaksujen rahastoinnista ja valmistelee asiasta toimenpide-ehdotuksen. </a:t>
            </a:r>
          </a:p>
        </p:txBody>
      </p:sp>
    </p:spTree>
    <p:extLst>
      <p:ext uri="{BB962C8B-B14F-4D97-AF65-F5344CB8AC3E}">
        <p14:creationId xmlns:p14="http://schemas.microsoft.com/office/powerpoint/2010/main" val="867003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51252D-98FA-5EB9-0F7E-E5F24FD2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Nostoja tutkimuksista</a:t>
            </a:r>
          </a:p>
        </p:txBody>
      </p:sp>
    </p:spTree>
    <p:extLst>
      <p:ext uri="{BB962C8B-B14F-4D97-AF65-F5344CB8AC3E}">
        <p14:creationId xmlns:p14="http://schemas.microsoft.com/office/powerpoint/2010/main" val="3713214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000" y="430717"/>
            <a:ext cx="8766246" cy="404119"/>
          </a:xfrm>
        </p:spPr>
        <p:txBody>
          <a:bodyPr/>
          <a:lstStyle/>
          <a:p>
            <a:r>
              <a:rPr lang="fi-FI" dirty="0"/>
              <a:t>Miten arvioi yrityksen taloudellisen tilanteen kehittyvän?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i-FI" sz="12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Yrittäjägallup, kierros 3/2026 elokuu</a:t>
            </a:r>
            <a:endParaRPr kumimoji="0" lang="fi-FI" sz="12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E8655B2-98B2-600A-7C12-3A57256217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0179" y="1102979"/>
          <a:ext cx="7320455" cy="4998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042122" imgH="3442007" progId="Excel.Sheet.12">
                  <p:link/>
                </p:oleObj>
              </mc:Choice>
              <mc:Fallback>
                <p:oleObj name="Worksheet" r:id="rId3" imgW="5042122" imgH="3442007" progId="Excel.Sheet.12">
                  <p:link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E8655B2-98B2-600A-7C12-3A57256217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0179" y="1102979"/>
                        <a:ext cx="7320455" cy="4998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6B3CA-1457-4EEF-6CEA-5E942B8A6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34BEE3-566C-4068-A777-C3A4762E861B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8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EAD3A8-9EDE-2BC8-3120-C5CA1308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SY ykkönen aiheissa ja toinen tapaamisissa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CDA712C-8C56-70B3-FF3C-0F29AE1F1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0" y="1935608"/>
            <a:ext cx="10107599" cy="415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3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967D32-0D14-EEDE-74A4-484EFF51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Hankintalaki ja YEL </a:t>
            </a:r>
            <a:r>
              <a:rPr lang="fi-FI" dirty="0" err="1"/>
              <a:t>sy:n</a:t>
            </a:r>
            <a:r>
              <a:rPr lang="fi-FI" dirty="0"/>
              <a:t> prioriteetit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0909EBC-03DA-8ADF-6F1E-C4194AD7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545" y="1524759"/>
            <a:ext cx="8934909" cy="482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37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CED78-BEC8-A300-E15D-F2461C842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58DB62-810D-9D1E-43A4-F452940B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Nostoja pk-yritysbarometristä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B0C55A6-08E6-5A52-010D-180D4CA7D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JULKINEN KLO 9.30</a:t>
            </a:r>
          </a:p>
        </p:txBody>
      </p:sp>
    </p:spTree>
    <p:extLst>
      <p:ext uri="{BB962C8B-B14F-4D97-AF65-F5344CB8AC3E}">
        <p14:creationId xmlns:p14="http://schemas.microsoft.com/office/powerpoint/2010/main" val="1497222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DD2CFE-271F-C0A3-E30A-8C30A83A7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Liikevaihdon muutosodotukset, saldoluku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59D72-73EC-D438-6FD8-AF36569E4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16.9.2026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0D548-4531-E588-48BB-E504E3B15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syksy 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705C73D-3C15-B12F-FD40-8540CA763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22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EAE3A8BC-44A0-4B33-B31C-7166648C7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/>
              <a:t>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2BEF7CC-D1D2-45A1-BA5A-CD83BA041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syksy 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37BE46A6-38D3-4B8E-B06B-9A5C837B9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Odotukset liikevaihdon muutoksesta </a:t>
            </a:r>
            <a:br>
              <a:rPr lang="fi-FI"/>
            </a:br>
            <a:r>
              <a:rPr lang="fi-FI"/>
              <a:t>seuraavan 12 kuukauden aikana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AFA0D6B0-5B5C-41B9-A955-3B28FE10E1FC}"/>
              </a:ext>
            </a:extLst>
          </p:cNvPr>
          <p:cNvGraphicFramePr>
            <a:graphicFrameLocks/>
          </p:cNvGraphicFramePr>
          <p:nvPr/>
        </p:nvGraphicFramePr>
        <p:xfrm>
          <a:off x="413999" y="1439975"/>
          <a:ext cx="11248231" cy="4439952"/>
        </p:xfrm>
        <a:graphic>
          <a:graphicData uri="http://schemas.openxmlformats.org/drawingml/2006/table">
            <a:tbl>
              <a:tblPr/>
              <a:tblGrid>
                <a:gridCol w="2773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3166" marR="13166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Kasvaa %</a:t>
                      </a:r>
                    </a:p>
                  </a:txBody>
                  <a:tcPr marL="13166" marR="13166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Pysyy ennallaan %</a:t>
                      </a:r>
                    </a:p>
                  </a:txBody>
                  <a:tcPr marL="13166" marR="13166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Pienenee %</a:t>
                      </a:r>
                    </a:p>
                  </a:txBody>
                  <a:tcPr marL="13166" marR="13166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Saldoluku </a:t>
                      </a:r>
                    </a:p>
                  </a:txBody>
                  <a:tcPr marL="13166" marR="13166" marT="9525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Kaikki yritykset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Teollisuus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Rakentaminen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Kauppa</a:t>
                      </a:r>
                    </a:p>
                  </a:txBody>
                  <a:tcPr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9992">
                <a:tc>
                  <a:txBody>
                    <a:bodyPr/>
                    <a:lstStyle/>
                    <a:p>
                      <a:pPr algn="l" fontAlgn="b"/>
                      <a:r>
                        <a:rPr lang="fi-FI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Palvelut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BA3921-6DA2-16F6-973C-3A011B92E8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16.9.2026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131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5040EC-1ADB-802B-3347-0418CEB5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Kasvuhakuisuuden kehitys, % pk-yrityksistä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F3244-AF46-9D49-8BDF-D63AF7375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16.9.2026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6B9BB-4F2A-0390-8EFA-39C537E6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syksy 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0373C54-AE3E-1644-4A90-1BC88E6867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632" y="1416050"/>
            <a:ext cx="11242848" cy="467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67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F3EEC93-3376-47F3-B4D6-44D03B535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16.9.2026</a:t>
            </a:r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AD59585-9340-412A-8367-91D7B249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syksy 2026</a:t>
            </a:r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1F44EDB3-5B97-43E5-A2C4-60258AA8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Pk-yritysten omat maksuvaikeudet </a:t>
            </a:r>
            <a:br>
              <a:rPr lang="fi-FI"/>
            </a:br>
            <a:r>
              <a:rPr lang="fi-FI"/>
              <a:t>viimeisen 3 kuukauden aikana, %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92BA701-9509-4366-73C3-B70695EB7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388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48B766-9D9F-4ABF-A466-7FF48A08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syksy 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7A0728F-E51F-43A1-8067-A66C9BCABC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995" y="1210467"/>
            <a:ext cx="2541192" cy="488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C1F1196A-365A-4A13-9DF2-41E15DD9808F}"/>
              </a:ext>
            </a:extLst>
          </p:cNvPr>
          <p:cNvSpPr txBox="1"/>
          <p:nvPr/>
        </p:nvSpPr>
        <p:spPr>
          <a:xfrm>
            <a:off x="5844411" y="2456510"/>
            <a:ext cx="527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89982C5-7544-4B3D-B93B-15542E78830F}"/>
              </a:ext>
            </a:extLst>
          </p:cNvPr>
          <p:cNvSpPr txBox="1"/>
          <p:nvPr/>
        </p:nvSpPr>
        <p:spPr>
          <a:xfrm>
            <a:off x="6061754" y="4315834"/>
            <a:ext cx="492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BB4AA8C-928A-4A3A-9F1D-D02E0637219B}"/>
              </a:ext>
            </a:extLst>
          </p:cNvPr>
          <p:cNvSpPr txBox="1"/>
          <p:nvPr/>
        </p:nvSpPr>
        <p:spPr>
          <a:xfrm>
            <a:off x="6618633" y="4409990"/>
            <a:ext cx="492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E9CE499-AE10-4669-BF2A-A12BE0CA8F62}"/>
              </a:ext>
            </a:extLst>
          </p:cNvPr>
          <p:cNvSpPr txBox="1"/>
          <p:nvPr/>
        </p:nvSpPr>
        <p:spPr>
          <a:xfrm>
            <a:off x="6328769" y="3708173"/>
            <a:ext cx="492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FB0E9BBC-6DA8-4339-BD75-258BA5DAB7A9}"/>
              </a:ext>
            </a:extLst>
          </p:cNvPr>
          <p:cNvSpPr txBox="1"/>
          <p:nvPr/>
        </p:nvSpPr>
        <p:spPr>
          <a:xfrm>
            <a:off x="5928965" y="3379048"/>
            <a:ext cx="527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FFE4B782-8950-492E-9C90-6A9240204D67}"/>
              </a:ext>
            </a:extLst>
          </p:cNvPr>
          <p:cNvSpPr txBox="1"/>
          <p:nvPr/>
        </p:nvSpPr>
        <p:spPr>
          <a:xfrm>
            <a:off x="5254876" y="4985708"/>
            <a:ext cx="48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F90A3C3-6FDF-4FFD-A00A-D4765EA9A82E}"/>
              </a:ext>
            </a:extLst>
          </p:cNvPr>
          <p:cNvSpPr txBox="1"/>
          <p:nvPr/>
        </p:nvSpPr>
        <p:spPr>
          <a:xfrm>
            <a:off x="4841618" y="5004562"/>
            <a:ext cx="531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82026BD-E1C1-4F82-8844-0CF1424BEB28}"/>
              </a:ext>
            </a:extLst>
          </p:cNvPr>
          <p:cNvSpPr txBox="1"/>
          <p:nvPr/>
        </p:nvSpPr>
        <p:spPr>
          <a:xfrm>
            <a:off x="5198024" y="4441616"/>
            <a:ext cx="522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A8A87FAE-44D9-4C8B-8710-8CA9E9CC3332}"/>
              </a:ext>
            </a:extLst>
          </p:cNvPr>
          <p:cNvSpPr txBox="1"/>
          <p:nvPr/>
        </p:nvSpPr>
        <p:spPr>
          <a:xfrm>
            <a:off x="6147293" y="5292444"/>
            <a:ext cx="5374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-14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DAF44B53-B90A-484D-BE51-651734BD031C}"/>
              </a:ext>
            </a:extLst>
          </p:cNvPr>
          <p:cNvSpPr txBox="1"/>
          <p:nvPr/>
        </p:nvSpPr>
        <p:spPr>
          <a:xfrm>
            <a:off x="6177743" y="4928886"/>
            <a:ext cx="487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-5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DE862518-61E9-40F6-AC72-DB1E6849130C}"/>
              </a:ext>
            </a:extLst>
          </p:cNvPr>
          <p:cNvSpPr txBox="1"/>
          <p:nvPr/>
        </p:nvSpPr>
        <p:spPr>
          <a:xfrm>
            <a:off x="5642331" y="4625150"/>
            <a:ext cx="48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C86ABF9C-68CC-4C76-9C35-97C2819E9EE7}"/>
              </a:ext>
            </a:extLst>
          </p:cNvPr>
          <p:cNvSpPr txBox="1"/>
          <p:nvPr/>
        </p:nvSpPr>
        <p:spPr>
          <a:xfrm>
            <a:off x="5968575" y="5396184"/>
            <a:ext cx="5054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-3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FC136F7B-9E9B-4C3D-8952-E5E6B40D917F}"/>
              </a:ext>
            </a:extLst>
          </p:cNvPr>
          <p:cNvSpPr txBox="1"/>
          <p:nvPr/>
        </p:nvSpPr>
        <p:spPr>
          <a:xfrm>
            <a:off x="5428238" y="5365425"/>
            <a:ext cx="4448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83911138-10EE-44FE-B396-7A6CF7B12DFA}"/>
              </a:ext>
            </a:extLst>
          </p:cNvPr>
          <p:cNvSpPr txBox="1"/>
          <p:nvPr/>
        </p:nvSpPr>
        <p:spPr>
          <a:xfrm>
            <a:off x="4936854" y="5462867"/>
            <a:ext cx="479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1FDA3FF2-63F6-45D5-A9B0-74867C47CCE6}"/>
              </a:ext>
            </a:extLst>
          </p:cNvPr>
          <p:cNvSpPr txBox="1"/>
          <p:nvPr/>
        </p:nvSpPr>
        <p:spPr>
          <a:xfrm>
            <a:off x="5642331" y="5183037"/>
            <a:ext cx="573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E42E660-766B-41B5-9F0B-7F1B4C775C31}"/>
              </a:ext>
            </a:extLst>
          </p:cNvPr>
          <p:cNvSpPr txBox="1"/>
          <p:nvPr/>
        </p:nvSpPr>
        <p:spPr>
          <a:xfrm>
            <a:off x="5470112" y="5603952"/>
            <a:ext cx="491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97FEB4A3-7C7A-4084-A83A-77AEBBE6038B}"/>
              </a:ext>
            </a:extLst>
          </p:cNvPr>
          <p:cNvSpPr txBox="1"/>
          <p:nvPr/>
        </p:nvSpPr>
        <p:spPr>
          <a:xfrm>
            <a:off x="4906642" y="4359044"/>
            <a:ext cx="4731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81B0AACE-E62F-4F9F-9B52-F61C3B857B46}"/>
              </a:ext>
            </a:extLst>
          </p:cNvPr>
          <p:cNvSpPr txBox="1"/>
          <p:nvPr/>
        </p:nvSpPr>
        <p:spPr>
          <a:xfrm>
            <a:off x="5106846" y="3842265"/>
            <a:ext cx="4923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-5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2C8D646F-8C7A-42CA-BC19-EC9712989230}"/>
              </a:ext>
            </a:extLst>
          </p:cNvPr>
          <p:cNvSpPr txBox="1"/>
          <p:nvPr/>
        </p:nvSpPr>
        <p:spPr>
          <a:xfrm>
            <a:off x="6696144" y="5791108"/>
            <a:ext cx="1502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Helsinki 18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77D044FC-E827-4FFC-9C74-36AA046A41D0}"/>
              </a:ext>
            </a:extLst>
          </p:cNvPr>
          <p:cNvSpPr txBox="1"/>
          <p:nvPr/>
        </p:nvSpPr>
        <p:spPr>
          <a:xfrm>
            <a:off x="6696144" y="5490340"/>
            <a:ext cx="2541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Vantaa 9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8" name="Suora nuoliyhdysviiva 27">
            <a:extLst>
              <a:ext uri="{FF2B5EF4-FFF2-40B4-BE49-F238E27FC236}">
                <a16:creationId xmlns:a16="http://schemas.microsoft.com/office/drawing/2014/main" id="{B6AB4013-7F0B-4CA5-BD8A-60E2066E795F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5856162" y="5796849"/>
            <a:ext cx="839982" cy="16353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uora nuoliyhdysviiva 28">
            <a:extLst>
              <a:ext uri="{FF2B5EF4-FFF2-40B4-BE49-F238E27FC236}">
                <a16:creationId xmlns:a16="http://schemas.microsoft.com/office/drawing/2014/main" id="{C5B7DF0B-595A-471E-84F7-55B6DD9B4973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5919702" y="5659617"/>
            <a:ext cx="776442" cy="3435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25">
            <a:extLst>
              <a:ext uri="{FF2B5EF4-FFF2-40B4-BE49-F238E27FC236}">
                <a16:creationId xmlns:a16="http://schemas.microsoft.com/office/drawing/2014/main" id="{4BA055B4-68E5-B141-1589-8B266CA4DAD5}"/>
              </a:ext>
            </a:extLst>
          </p:cNvPr>
          <p:cNvSpPr txBox="1"/>
          <p:nvPr/>
        </p:nvSpPr>
        <p:spPr>
          <a:xfrm>
            <a:off x="6503764" y="6056431"/>
            <a:ext cx="27335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Espoo/Kauniainen 17</a:t>
            </a:r>
          </a:p>
        </p:txBody>
      </p:sp>
      <p:cxnSp>
        <p:nvCxnSpPr>
          <p:cNvPr id="6" name="Suora nuoliyhdysviiva 27">
            <a:extLst>
              <a:ext uri="{FF2B5EF4-FFF2-40B4-BE49-F238E27FC236}">
                <a16:creationId xmlns:a16="http://schemas.microsoft.com/office/drawing/2014/main" id="{1C0FF0E0-1FD7-A7AC-4DD5-D960B6604FD8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5748520" y="5864338"/>
            <a:ext cx="755244" cy="36137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5DCCF7A-9E65-F4F6-38A5-83393E3C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902013" cy="324000"/>
          </a:xfr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16.9.2026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Otsikko 6">
            <a:extLst>
              <a:ext uri="{FF2B5EF4-FFF2-40B4-BE49-F238E27FC236}">
                <a16:creationId xmlns:a16="http://schemas.microsoft.com/office/drawing/2014/main" id="{981133F8-EBFC-1DB4-E686-F8446786D1F0}"/>
              </a:ext>
            </a:extLst>
          </p:cNvPr>
          <p:cNvSpPr txBox="1">
            <a:spLocks/>
          </p:cNvSpPr>
          <p:nvPr/>
        </p:nvSpPr>
        <p:spPr>
          <a:xfrm>
            <a:off x="374137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Suhdannenäkymät alueittain </a:t>
            </a:r>
          </a:p>
        </p:txBody>
      </p:sp>
    </p:spTree>
    <p:extLst>
      <p:ext uri="{BB962C8B-B14F-4D97-AF65-F5344CB8AC3E}">
        <p14:creationId xmlns:p14="http://schemas.microsoft.com/office/powerpoint/2010/main" val="265299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C60DB-32E2-131F-4596-D23A9AB97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B313-C615-DFA2-F5B1-2613F3BECE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7200" dirty="0"/>
              <a:t>Jäsenmäärän kehitys 2</a:t>
            </a:r>
            <a:r>
              <a:rPr lang="en-FI" sz="7200" dirty="0">
                <a:latin typeface="Yrittajat Headline" pitchFamily="2" charset="0"/>
              </a:rPr>
              <a:t>œ</a:t>
            </a:r>
            <a:r>
              <a:rPr lang="fi-FI" sz="7200" dirty="0"/>
              <a:t>26</a:t>
            </a:r>
            <a:endParaRPr lang="en-FI" dirty="0">
              <a:latin typeface="Yrittajat Headline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4F131-D3EC-4A82-6768-84708A6EB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1988"/>
            <a:ext cx="9144000" cy="1244220"/>
          </a:xfrm>
        </p:spPr>
        <p:txBody>
          <a:bodyPr>
            <a:normAutofit/>
          </a:bodyPr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403442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F08B6-5797-4C52-845D-B9CFD2890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Jäsenmäärän kehitys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FE602-8A5B-B936-BA93-251F376E7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750" y="1825624"/>
            <a:ext cx="6634875" cy="4858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Tämä vuosi 31.8.2026 asti</a:t>
            </a:r>
          </a:p>
          <a:p>
            <a:r>
              <a:rPr lang="fi-FI" sz="2400" dirty="0"/>
              <a:t>Uudet: 5 444</a:t>
            </a:r>
          </a:p>
          <a:p>
            <a:r>
              <a:rPr lang="fi-FI" sz="2400" dirty="0"/>
              <a:t>Päättyneet: 5 566</a:t>
            </a:r>
          </a:p>
          <a:p>
            <a:r>
              <a:rPr lang="fi-FI" sz="2400" dirty="0"/>
              <a:t>Eron jälkeen maksaneet/muut: 46</a:t>
            </a:r>
          </a:p>
          <a:p>
            <a:r>
              <a:rPr lang="fi-FI" sz="2400" dirty="0"/>
              <a:t>Muutos: -76</a:t>
            </a:r>
          </a:p>
          <a:p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Jäsenmäärän kehitys</a:t>
            </a:r>
          </a:p>
          <a:p>
            <a:pPr marL="342900" indent="-342900"/>
            <a:r>
              <a:rPr lang="fi-FI" sz="2400" dirty="0"/>
              <a:t>Jäsenmäärä: 68 576 </a:t>
            </a:r>
          </a:p>
          <a:p>
            <a:pPr marL="342900" indent="-342900"/>
            <a:r>
              <a:rPr lang="fi-FI" sz="2400" dirty="0"/>
              <a:t>Muutos rullaava 12 kuukautta: +137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6F7EC32-9D19-FDD0-9A69-EE48C9585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174" y="1258598"/>
            <a:ext cx="5310076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87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C671E8-A6DF-A97E-8DAF-B035B26F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Jokainen </a:t>
            </a:r>
            <a:r>
              <a:rPr lang="fi-FI" noProof="0" dirty="0" err="1"/>
              <a:t>liidi</a:t>
            </a:r>
            <a:r>
              <a:rPr lang="fi-FI" noProof="0" dirty="0"/>
              <a:t> on arvokas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F34472-099B-1178-2708-944E6C7366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11408616" cy="4351338"/>
          </a:xfrm>
        </p:spPr>
        <p:txBody>
          <a:bodyPr/>
          <a:lstStyle/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fi-FI" dirty="0"/>
              <a:t>Jäsenhankinnassa </a:t>
            </a:r>
            <a:r>
              <a:rPr lang="fi-FI" dirty="0" err="1"/>
              <a:t>liidien</a:t>
            </a:r>
            <a:r>
              <a:rPr lang="fi-FI" dirty="0"/>
              <a:t> vaikutus on suuri: Liittymistodennäköisyys on jopa 5-kertainen.</a:t>
            </a:r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fi-FI" noProof="0" dirty="0"/>
              <a:t>Keräämme </a:t>
            </a:r>
            <a:r>
              <a:rPr lang="fi-FI" noProof="0" dirty="0" err="1"/>
              <a:t>liidejä</a:t>
            </a:r>
            <a:r>
              <a:rPr lang="fi-FI" noProof="0" dirty="0"/>
              <a:t> mm. tapahtumissa, koulutuksissa, opaslatauksista ja </a:t>
            </a:r>
            <a:r>
              <a:rPr lang="fi-FI" noProof="0" dirty="0" err="1"/>
              <a:t>suositteluliideinä</a:t>
            </a:r>
            <a:r>
              <a:rPr lang="fi-FI" noProof="0" dirty="0"/>
              <a:t>.</a:t>
            </a:r>
            <a:endParaRPr lang="fi-FI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endParaRPr lang="fi-FI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fi-FI" sz="2800" noProof="0" dirty="0"/>
              <a:t>Pyyntö jokaiselle: </a:t>
            </a:r>
            <a:r>
              <a:rPr lang="fi-FI" sz="2800" b="1" noProof="0" dirty="0"/>
              <a:t>Tee itse yksi </a:t>
            </a:r>
            <a:r>
              <a:rPr lang="fi-FI" sz="2800" b="1" noProof="0" dirty="0" err="1"/>
              <a:t>liidi</a:t>
            </a:r>
            <a:r>
              <a:rPr lang="fi-FI" sz="2800" b="1" noProof="0" dirty="0"/>
              <a:t> jäsenhankintaan juuri tänään!</a:t>
            </a:r>
          </a:p>
          <a:p>
            <a:pPr marL="0" indent="0">
              <a:buNone/>
            </a:pPr>
            <a:r>
              <a:rPr lang="fi-FI" sz="2800" b="1" dirty="0"/>
              <a:t>				</a:t>
            </a:r>
            <a:br>
              <a:rPr lang="fi-FI" sz="2800" b="1" dirty="0"/>
            </a:br>
            <a:r>
              <a:rPr lang="fi-FI" sz="2800" b="1" dirty="0"/>
              <a:t>			      WWW.YRITTAJAT.FI/LIIDI</a:t>
            </a:r>
          </a:p>
          <a:p>
            <a:pPr marL="0" indent="0">
              <a:buNone/>
            </a:pPr>
            <a:endParaRPr lang="fi-FI" b="1" noProof="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fi-FI" dirty="0"/>
              <a:t>Haasta paikallisyhdistyksesi hallitus mukaan!</a:t>
            </a:r>
            <a:endParaRPr lang="fi-FI" noProof="0" dirty="0"/>
          </a:p>
          <a:p>
            <a:pPr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fi-FI" dirty="0"/>
              <a:t>Yhdessä onnistumme ja jäsenmäärämme voi kasvaa!</a:t>
            </a:r>
          </a:p>
        </p:txBody>
      </p:sp>
    </p:spTree>
    <p:extLst>
      <p:ext uri="{BB962C8B-B14F-4D97-AF65-F5344CB8AC3E}">
        <p14:creationId xmlns:p14="http://schemas.microsoft.com/office/powerpoint/2010/main" val="1254319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EBD47-7D1D-AC55-E2BB-A810BE22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AABA41-CC01-8212-3E52-A8F84767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liittokokousasiat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ED7BC6-8AE4-A0C5-A38E-C41DF91C98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2819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F38F44-137E-E2D0-085F-EF5134E5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LIITTOKOKOUKSESSA VALITAAN UUSI JOHTO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24F259-0816-C815-24C2-C8ABAEFFA76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Liittokokous on </a:t>
            </a:r>
            <a:r>
              <a:rPr lang="fi-FI" b="1" dirty="0"/>
              <a:t>Lahdessa pe 16.10.2026 klo 12</a:t>
            </a:r>
            <a:r>
              <a:rPr lang="fi-FI" dirty="0"/>
              <a:t>.</a:t>
            </a:r>
          </a:p>
          <a:p>
            <a:r>
              <a:rPr lang="fi-FI" dirty="0"/>
              <a:t>Valitaan hallituksen puheenjohtaja ja varapuheenjohtajat sekä valtuuston puheenjohtaja ja varapuheenjohtaja.</a:t>
            </a:r>
          </a:p>
          <a:p>
            <a:r>
              <a:rPr lang="fi-FI" dirty="0"/>
              <a:t>Valtuustoon valitaan 65 jäsentä.</a:t>
            </a:r>
          </a:p>
          <a:p>
            <a:r>
              <a:rPr lang="fi-FI" dirty="0"/>
              <a:t>Valitaan vaalivaliokunta valmistelemaan  muun hallituksen valintaa.</a:t>
            </a:r>
          </a:p>
          <a:p>
            <a:r>
              <a:rPr lang="fi-FI" dirty="0"/>
              <a:t>Käsitellään liittokokousaloitteet, joita on tullut kolme kappaletta.</a:t>
            </a:r>
          </a:p>
        </p:txBody>
      </p:sp>
    </p:spTree>
    <p:extLst>
      <p:ext uri="{BB962C8B-B14F-4D97-AF65-F5344CB8AC3E}">
        <p14:creationId xmlns:p14="http://schemas.microsoft.com/office/powerpoint/2010/main" val="2151708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001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heme/theme1.xml><?xml version="1.0" encoding="utf-8"?>
<a:theme xmlns:a="http://schemas.openxmlformats.org/drawingml/2006/main" name="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701A104C-9E63-4275-8FF8-1D646C314758}"/>
    </a:ext>
  </a:extLst>
</a:theme>
</file>

<file path=ppt/theme/theme2.xml><?xml version="1.0" encoding="utf-8"?>
<a:theme xmlns:a="http://schemas.openxmlformats.org/drawingml/2006/main" name="Yrittäjät teema oranssi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8932FD78-21F0-422E-BDD2-C81C355A7C03}"/>
    </a:ext>
  </a:extLst>
</a:theme>
</file>

<file path=ppt/theme/theme3.xml><?xml version="1.0" encoding="utf-8"?>
<a:theme xmlns:a="http://schemas.openxmlformats.org/drawingml/2006/main" name="1_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072B0C11-69E4-4E61-9A01-340827A51360}" vid="{263ACCF0-D83A-4010-8E29-73F4AD682706}"/>
    </a:ext>
  </a:extLst>
</a:theme>
</file>

<file path=ppt/theme/theme4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5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7F78068B2F7A744844D272FA059C7CB" ma:contentTypeVersion="14" ma:contentTypeDescription="Luo uusi asiakirja." ma:contentTypeScope="" ma:versionID="0c38568ce5ec1d2524cd851d86acee93">
  <xsd:schema xmlns:xsd="http://www.w3.org/2001/XMLSchema" xmlns:xs="http://www.w3.org/2001/XMLSchema" xmlns:p="http://schemas.microsoft.com/office/2006/metadata/properties" xmlns:ns2="dd30f130-e884-49e6-9444-2ce42116d443" xmlns:ns3="898b8d2f-19cd-42f1-9c42-12622fa0c740" targetNamespace="http://schemas.microsoft.com/office/2006/metadata/properties" ma:root="true" ma:fieldsID="fccaa062eab5e78022cd65ac5d86a050" ns2:_="" ns3:_="">
    <xsd:import namespace="dd30f130-e884-49e6-9444-2ce42116d443"/>
    <xsd:import namespace="898b8d2f-19cd-42f1-9c42-12622fa0c7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0f130-e884-49e6-9444-2ce42116d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8b8d2f-19cd-42f1-9c42-12622fa0c7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3103ec7-42ba-48cf-8033-9e9d2792b65e}" ma:internalName="TaxCatchAll" ma:showField="CatchAllData" ma:web="898b8d2f-19cd-42f1-9c42-12622fa0c7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30f130-e884-49e6-9444-2ce42116d443">
      <Terms xmlns="http://schemas.microsoft.com/office/infopath/2007/PartnerControls"/>
    </lcf76f155ced4ddcb4097134ff3c332f>
    <TaxCatchAll xmlns="898b8d2f-19cd-42f1-9c42-12622fa0c740" xsi:nil="true"/>
  </documentManagement>
</p:properties>
</file>

<file path=customXml/itemProps1.xml><?xml version="1.0" encoding="utf-8"?>
<ds:datastoreItem xmlns:ds="http://schemas.openxmlformats.org/officeDocument/2006/customXml" ds:itemID="{48398EC3-4680-4AEA-A145-902380B56CBD}">
  <ds:schemaRefs>
    <ds:schemaRef ds:uri="898b8d2f-19cd-42f1-9c42-12622fa0c740"/>
    <ds:schemaRef ds:uri="dd30f130-e884-49e6-9444-2ce42116d4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5D4A111-6F28-47C6-A250-F4520CECB5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CABF08-3064-4133-AEEF-BAD8A39A3A6D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dd30f130-e884-49e6-9444-2ce42116d443"/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898b8d2f-19cd-42f1-9c42-12622fa0c74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14</TotalTime>
  <Words>816</Words>
  <Application>Microsoft Office PowerPoint</Application>
  <PresentationFormat>Laajakuva</PresentationFormat>
  <Paragraphs>155</Paragraphs>
  <Slides>24</Slides>
  <Notes>3</Notes>
  <HiddenSlides>0</HiddenSlides>
  <MMClips>0</MMClips>
  <ScaleCrop>false</ScaleCrop>
  <HeadingPairs>
    <vt:vector size="8" baseType="variant">
      <vt:variant>
        <vt:lpstr>Käytetyt fontit</vt:lpstr>
      </vt:variant>
      <vt:variant>
        <vt:i4>13</vt:i4>
      </vt:variant>
      <vt:variant>
        <vt:lpstr>Teema</vt:lpstr>
      </vt:variant>
      <vt:variant>
        <vt:i4>5</vt:i4>
      </vt:variant>
      <vt:variant>
        <vt:lpstr>Linkit</vt:lpstr>
      </vt:variant>
      <vt:variant>
        <vt:i4>1</vt:i4>
      </vt:variant>
      <vt:variant>
        <vt:lpstr>Dian otsikot</vt:lpstr>
      </vt:variant>
      <vt:variant>
        <vt:i4>24</vt:i4>
      </vt:variant>
    </vt:vector>
  </HeadingPairs>
  <TitlesOfParts>
    <vt:vector size="43" baseType="lpstr">
      <vt:lpstr>Barlow</vt:lpstr>
      <vt:lpstr>Barlow Condensed ExtraBold</vt:lpstr>
      <vt:lpstr>Trebuchet MS</vt:lpstr>
      <vt:lpstr>Barlow Medium</vt:lpstr>
      <vt:lpstr>Aptos</vt:lpstr>
      <vt:lpstr>Barlow Condensed</vt:lpstr>
      <vt:lpstr>Brittany Signature</vt:lpstr>
      <vt:lpstr>Calibri</vt:lpstr>
      <vt:lpstr>Yrittajat Headline</vt:lpstr>
      <vt:lpstr>Century Gothic</vt:lpstr>
      <vt:lpstr>Bold</vt:lpstr>
      <vt:lpstr>Barlow SemiBold</vt:lpstr>
      <vt:lpstr>Arial</vt:lpstr>
      <vt:lpstr>Yrittäjät teema perus</vt:lpstr>
      <vt:lpstr>Yrittäjät teema oranssi</vt:lpstr>
      <vt:lpstr>1_Yrittäjät teema perus</vt:lpstr>
      <vt:lpstr>Kantar template master</vt:lpstr>
      <vt:lpstr>Suomen Yrittajat</vt:lpstr>
      <vt:lpstr>file:///C:\Users\Hyytiainenan\Desktop\SIIRTO_POWERIIN.xlsx!05-22_VRW_STACKBAR_VVRT!%5bSIIRTO_POWERIIN.xlsx%5d05-22_VRW_STACKBAR_VVRT%20Chart%201</vt:lpstr>
      <vt:lpstr>Luottamus-henkilöinfo</vt:lpstr>
      <vt:lpstr>agenda</vt:lpstr>
      <vt:lpstr>Ajankohtais-katsaus</vt:lpstr>
      <vt:lpstr>Google investoi 13 miljardia suomeen</vt:lpstr>
      <vt:lpstr>Budjettiriihessä tärkeintä veropäätökset</vt:lpstr>
      <vt:lpstr>EU:n hankinta-asetus parani valmistelussa</vt:lpstr>
      <vt:lpstr>EU:N HANKINTA-ASETUS - Mitä seuraavaksi?</vt:lpstr>
      <vt:lpstr>Hallituksen yel-esitys tulossa lähiviikkoina</vt:lpstr>
      <vt:lpstr>Nostoja tutkimuksista</vt:lpstr>
      <vt:lpstr>Miten arvioi yrityksen taloudellisen tilanteen kehittyvän?</vt:lpstr>
      <vt:lpstr>SY ykkönen aiheissa ja toinen tapaamisissa</vt:lpstr>
      <vt:lpstr>Hankintalaki ja YEL sy:n prioriteetit</vt:lpstr>
      <vt:lpstr>Nostoja pk-yritysbarometristä</vt:lpstr>
      <vt:lpstr>Liikevaihdon muutosodotukset, saldoluku</vt:lpstr>
      <vt:lpstr>Odotukset liikevaihdon muutoksesta  seuraavan 12 kuukauden aikana</vt:lpstr>
      <vt:lpstr>Kasvuhakuisuuden kehitys, % pk-yrityksistä</vt:lpstr>
      <vt:lpstr>Pk-yritysten omat maksuvaikeudet  viimeisen 3 kuukauden aikana, %</vt:lpstr>
      <vt:lpstr>PowerPoint-esitys</vt:lpstr>
      <vt:lpstr>Jäsenmäärän kehitys 2œ26</vt:lpstr>
      <vt:lpstr>Jäsenmäärän kehitys</vt:lpstr>
      <vt:lpstr>Jokainen liidi on arvokas</vt:lpstr>
      <vt:lpstr>liittokokousasiat</vt:lpstr>
      <vt:lpstr>LIITTOKOKOUKSESSA VALITAAN UUSI JOHTO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johtoryhmän kokous</dc:title>
  <dc:creator>Mikael Pentikäinen</dc:creator>
  <cp:lastModifiedBy>Mikael Pentikäinen</cp:lastModifiedBy>
  <cp:revision>2</cp:revision>
  <cp:lastPrinted>2026-08-10T06:30:53Z</cp:lastPrinted>
  <dcterms:created xsi:type="dcterms:W3CDTF">2026-06-01T06:42:53Z</dcterms:created>
  <dcterms:modified xsi:type="dcterms:W3CDTF">2026-09-15T03:02:04Z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0x010100B7F78068B2F7A744844D272FA059C7CB</vt:lpwstr>
  </property>
  <property fmtid="{D5CDD505-2E9C-101B-9397-08002B2CF9AE}" pid="3" name="MediaServiceImageTags">
    <vt:lpwstr/>
  </property>
</Properties>
</file>