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3" r:id="rId1"/>
    <p:sldMasterId id="2147484214" r:id="rId2"/>
    <p:sldMasterId id="2147484231" r:id="rId3"/>
    <p:sldMasterId id="2147484247" r:id="rId4"/>
    <p:sldMasterId id="2147484263" r:id="rId5"/>
  </p:sldMasterIdLst>
  <p:notesMasterIdLst>
    <p:notesMasterId r:id="rId30"/>
  </p:notesMasterIdLst>
  <p:handoutMasterIdLst>
    <p:handoutMasterId r:id="rId31"/>
  </p:handoutMasterIdLst>
  <p:sldIdLst>
    <p:sldId id="296" r:id="rId6"/>
    <p:sldId id="295" r:id="rId7"/>
    <p:sldId id="285" r:id="rId8"/>
    <p:sldId id="258" r:id="rId9"/>
    <p:sldId id="269" r:id="rId10"/>
    <p:sldId id="270" r:id="rId11"/>
    <p:sldId id="261" r:id="rId12"/>
    <p:sldId id="286" r:id="rId13"/>
    <p:sldId id="274" r:id="rId14"/>
    <p:sldId id="275" r:id="rId15"/>
    <p:sldId id="276" r:id="rId16"/>
    <p:sldId id="277" r:id="rId17"/>
    <p:sldId id="290" r:id="rId18"/>
    <p:sldId id="291" r:id="rId19"/>
    <p:sldId id="292" r:id="rId20"/>
    <p:sldId id="293" r:id="rId21"/>
    <p:sldId id="294" r:id="rId22"/>
    <p:sldId id="280" r:id="rId23"/>
    <p:sldId id="283" r:id="rId24"/>
    <p:sldId id="284" r:id="rId25"/>
    <p:sldId id="287" r:id="rId26"/>
    <p:sldId id="288" r:id="rId27"/>
    <p:sldId id="289" r:id="rId28"/>
    <p:sldId id="29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048"/>
    <a:srgbClr val="FED139"/>
    <a:srgbClr val="BCE4F6"/>
    <a:srgbClr val="00A3DA"/>
    <a:srgbClr val="93C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75" autoAdjust="0"/>
    <p:restoredTop sz="94620" autoAdjust="0"/>
  </p:normalViewPr>
  <p:slideViewPr>
    <p:cSldViewPr showGuides="1">
      <p:cViewPr>
        <p:scale>
          <a:sx n="100" d="100"/>
          <a:sy n="100" d="100"/>
        </p:scale>
        <p:origin x="-32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09236783570663"/>
          <c:y val="3.317000016858053E-2"/>
          <c:w val="0.77642924993998585"/>
          <c:h val="0.762784399510214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Taul1!$B$9</c:f>
              <c:strCache>
                <c:ptCount val="1"/>
                <c:pt idx="0">
                  <c:v>Keski-Pohjanmaa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Taul1!$A$10:$A$14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Muut</c:v>
                </c:pt>
              </c:strCache>
            </c:strRef>
          </c:cat>
          <c:val>
            <c:numRef>
              <c:f>Taul1!$B$10:$B$14</c:f>
              <c:numCache>
                <c:formatCode>General</c:formatCode>
                <c:ptCount val="5"/>
                <c:pt idx="0">
                  <c:v>10.413522487171747</c:v>
                </c:pt>
                <c:pt idx="1">
                  <c:v>16.269242378508906</c:v>
                </c:pt>
                <c:pt idx="2">
                  <c:v>16.722004225777241</c:v>
                </c:pt>
                <c:pt idx="3">
                  <c:v>54.301237549049198</c:v>
                </c:pt>
                <c:pt idx="4">
                  <c:v>2.2939933594929065</c:v>
                </c:pt>
              </c:numCache>
            </c:numRef>
          </c:val>
        </c:ser>
        <c:ser>
          <c:idx val="1"/>
          <c:order val="1"/>
          <c:tx>
            <c:strRef>
              <c:f>Taul1!$C$9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Taul1!$A$10:$A$14</c:f>
              <c:strCache>
                <c:ptCount val="5"/>
                <c:pt idx="0">
                  <c:v>Teollisuus</c:v>
                </c:pt>
                <c:pt idx="1">
                  <c:v>Rakentaminen</c:v>
                </c:pt>
                <c:pt idx="2">
                  <c:v>Kauppa</c:v>
                </c:pt>
                <c:pt idx="3">
                  <c:v>Palvelut</c:v>
                </c:pt>
                <c:pt idx="4">
                  <c:v>Muut</c:v>
                </c:pt>
              </c:strCache>
            </c:strRef>
          </c:cat>
          <c:val>
            <c:numRef>
              <c:f>Taul1!$C$10:$C$14</c:f>
              <c:numCache>
                <c:formatCode>General</c:formatCode>
                <c:ptCount val="5"/>
                <c:pt idx="0">
                  <c:v>7.4963394692497607</c:v>
                </c:pt>
                <c:pt idx="1">
                  <c:v>14.90112113773927</c:v>
                </c:pt>
                <c:pt idx="2">
                  <c:v>15.797105063467013</c:v>
                </c:pt>
                <c:pt idx="3">
                  <c:v>61.426377909275843</c:v>
                </c:pt>
                <c:pt idx="4">
                  <c:v>1.1845513133378698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5469184"/>
        <c:axId val="56282496"/>
      </c:barChart>
      <c:catAx>
        <c:axId val="454691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6282496"/>
        <c:crosses val="autoZero"/>
        <c:auto val="1"/>
        <c:lblAlgn val="ctr"/>
        <c:lblOffset val="100"/>
        <c:noMultiLvlLbl val="0"/>
      </c:catAx>
      <c:valAx>
        <c:axId val="5628249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5469184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89865627070899035"/>
          <c:w val="0.74920811020335432"/>
          <c:h val="8.4990230639535175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798376906427757"/>
          <c:y val="1.2061818243120193E-2"/>
          <c:w val="0.62853784871141494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Taul1!$B$85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Taul1!$A$86:$A$89</c:f>
              <c:strCache>
                <c:ptCount val="4"/>
                <c:pt idx="0">
                  <c:v>Markkinointi ja myynti</c:v>
                </c:pt>
                <c:pt idx="1">
                  <c:v>Yhteistyö/verkottuminen, alihankinta</c:v>
                </c:pt>
                <c:pt idx="2">
                  <c:v>Henkilöstön kehittäminen ja koulutus</c:v>
                </c:pt>
                <c:pt idx="3">
                  <c:v>Tuotanto ja materiaalitoiminnot, tietotekniikka, tuotekehitys, laatu</c:v>
                </c:pt>
              </c:strCache>
            </c:strRef>
          </c:cat>
          <c:val>
            <c:numRef>
              <c:f>Taul1!$B$86:$B$89</c:f>
              <c:numCache>
                <c:formatCode>0.00000</c:formatCode>
                <c:ptCount val="4"/>
                <c:pt idx="0">
                  <c:v>57.122300000000003</c:v>
                </c:pt>
                <c:pt idx="1">
                  <c:v>25.076699999999999</c:v>
                </c:pt>
                <c:pt idx="2">
                  <c:v>31.01688</c:v>
                </c:pt>
                <c:pt idx="3">
                  <c:v>14.7249</c:v>
                </c:pt>
              </c:numCache>
            </c:numRef>
          </c:val>
        </c:ser>
        <c:ser>
          <c:idx val="1"/>
          <c:order val="1"/>
          <c:tx>
            <c:strRef>
              <c:f>Taul1!$C$85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Taul1!$A$86:$A$89</c:f>
              <c:strCache>
                <c:ptCount val="4"/>
                <c:pt idx="0">
                  <c:v>Markkinointi ja myynti</c:v>
                </c:pt>
                <c:pt idx="1">
                  <c:v>Yhteistyö/verkottuminen, alihankinta</c:v>
                </c:pt>
                <c:pt idx="2">
                  <c:v>Henkilöstön kehittäminen ja koulutus</c:v>
                </c:pt>
                <c:pt idx="3">
                  <c:v>Tuotanto ja materiaalitoiminnot, tietotekniikka, tuotekehitys, laatu</c:v>
                </c:pt>
              </c:strCache>
            </c:strRef>
          </c:cat>
          <c:val>
            <c:numRef>
              <c:f>Taul1!$C$86:$C$89</c:f>
              <c:numCache>
                <c:formatCode>0.00000</c:formatCode>
                <c:ptCount val="4"/>
                <c:pt idx="0">
                  <c:v>57.1447</c:v>
                </c:pt>
                <c:pt idx="1">
                  <c:v>35.752180000000003</c:v>
                </c:pt>
                <c:pt idx="2">
                  <c:v>34.937069999999999</c:v>
                </c:pt>
                <c:pt idx="3">
                  <c:v>19.028680000000001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081536"/>
        <c:axId val="88671936"/>
      </c:barChart>
      <c:catAx>
        <c:axId val="46081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88671936"/>
        <c:crosses val="autoZero"/>
        <c:auto val="1"/>
        <c:lblAlgn val="ctr"/>
        <c:lblOffset val="100"/>
        <c:noMultiLvlLbl val="0"/>
      </c:catAx>
      <c:valAx>
        <c:axId val="88671936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6081536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52468271338508"/>
          <c:y val="1.2061818243120193E-2"/>
          <c:w val="0.74099693506230735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Taul1!$B$105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Taul1!$A$106:$A$109</c:f>
              <c:strCache>
                <c:ptCount val="4"/>
                <c:pt idx="0">
                  <c:v>Rahoituksen saatavuus</c:v>
                </c:pt>
                <c:pt idx="1">
                  <c:v>Vakuuksien puute</c:v>
                </c:pt>
                <c:pt idx="2">
                  <c:v>Rahoituksen hinta</c:v>
                </c:pt>
                <c:pt idx="3">
                  <c:v>Laina-aikojen lyhyys</c:v>
                </c:pt>
              </c:strCache>
            </c:strRef>
          </c:cat>
          <c:val>
            <c:numRef>
              <c:f>Taul1!$B$106:$B$109</c:f>
              <c:numCache>
                <c:formatCode>0.00000</c:formatCode>
                <c:ptCount val="4"/>
                <c:pt idx="0">
                  <c:v>34.624189999999999</c:v>
                </c:pt>
                <c:pt idx="1">
                  <c:v>53.397449999999999</c:v>
                </c:pt>
                <c:pt idx="2">
                  <c:v>4.7626799999999996</c:v>
                </c:pt>
                <c:pt idx="3">
                  <c:v>7.2156799999999999</c:v>
                </c:pt>
              </c:numCache>
            </c:numRef>
          </c:val>
        </c:ser>
        <c:ser>
          <c:idx val="1"/>
          <c:order val="1"/>
          <c:tx>
            <c:strRef>
              <c:f>Taul1!$C$105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Taul1!$A$106:$A$109</c:f>
              <c:strCache>
                <c:ptCount val="4"/>
                <c:pt idx="0">
                  <c:v>Rahoituksen saatavuus</c:v>
                </c:pt>
                <c:pt idx="1">
                  <c:v>Vakuuksien puute</c:v>
                </c:pt>
                <c:pt idx="2">
                  <c:v>Rahoituksen hinta</c:v>
                </c:pt>
                <c:pt idx="3">
                  <c:v>Laina-aikojen lyhyys</c:v>
                </c:pt>
              </c:strCache>
            </c:strRef>
          </c:cat>
          <c:val>
            <c:numRef>
              <c:f>Taul1!$C$106:$C$109</c:f>
              <c:numCache>
                <c:formatCode>0.00000</c:formatCode>
                <c:ptCount val="4"/>
                <c:pt idx="0">
                  <c:v>41.023330000000001</c:v>
                </c:pt>
                <c:pt idx="1">
                  <c:v>38.781129999999997</c:v>
                </c:pt>
                <c:pt idx="2">
                  <c:v>15.22044</c:v>
                </c:pt>
                <c:pt idx="3">
                  <c:v>4.9751000000000003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379008"/>
        <c:axId val="88674240"/>
      </c:barChart>
      <c:catAx>
        <c:axId val="46379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88674240"/>
        <c:crosses val="autoZero"/>
        <c:auto val="1"/>
        <c:lblAlgn val="ctr"/>
        <c:lblOffset val="100"/>
        <c:noMultiLvlLbl val="0"/>
      </c:catAx>
      <c:valAx>
        <c:axId val="88674240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637900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4770712670631412"/>
        </c:manualLayout>
      </c:layout>
      <c:lineChart>
        <c:grouping val="standard"/>
        <c:varyColors val="0"/>
        <c:ser>
          <c:idx val="0"/>
          <c:order val="0"/>
          <c:tx>
            <c:strRef>
              <c:f>Taul2!$N$80</c:f>
              <c:strCache>
                <c:ptCount val="1"/>
                <c:pt idx="0">
                  <c:v>Kaikki PK-yritykset, Keski-Pohjanmaan Yrittäjät</c:v>
                </c:pt>
              </c:strCache>
            </c:strRef>
          </c:tx>
          <c:spPr>
            <a:ln w="57150">
              <a:solidFill>
                <a:srgbClr val="F19048"/>
              </a:solidFill>
            </a:ln>
          </c:spPr>
          <c:marker>
            <c:symbol val="none"/>
          </c:marker>
          <c:cat>
            <c:strRef>
              <c:f>Taul2!$B$81:$B$102</c:f>
              <c:strCache>
                <c:ptCount val="22"/>
                <c:pt idx="0">
                  <c:v>2/02</c:v>
                </c:pt>
                <c:pt idx="2">
                  <c:v>2/03</c:v>
                </c:pt>
                <c:pt idx="4">
                  <c:v>2/04</c:v>
                </c:pt>
                <c:pt idx="6">
                  <c:v>2/05</c:v>
                </c:pt>
                <c:pt idx="8">
                  <c:v>2/06</c:v>
                </c:pt>
                <c:pt idx="10">
                  <c:v>2/07</c:v>
                </c:pt>
                <c:pt idx="12">
                  <c:v>2/08</c:v>
                </c:pt>
                <c:pt idx="14">
                  <c:v>2/09</c:v>
                </c:pt>
                <c:pt idx="16">
                  <c:v>2/11</c:v>
                </c:pt>
                <c:pt idx="18">
                  <c:v>2/13</c:v>
                </c:pt>
                <c:pt idx="20">
                  <c:v>2/15</c:v>
                </c:pt>
                <c:pt idx="21">
                  <c:v>2/16</c:v>
                </c:pt>
              </c:strCache>
            </c:strRef>
          </c:cat>
          <c:val>
            <c:numRef>
              <c:f>Taul2!$N$81:$N$102</c:f>
              <c:numCache>
                <c:formatCode>0</c:formatCode>
                <c:ptCount val="22"/>
                <c:pt idx="0">
                  <c:v>6</c:v>
                </c:pt>
                <c:pt idx="1">
                  <c:v>7</c:v>
                </c:pt>
                <c:pt idx="2">
                  <c:v>14</c:v>
                </c:pt>
                <c:pt idx="3">
                  <c:v>3</c:v>
                </c:pt>
                <c:pt idx="4">
                  <c:v>11</c:v>
                </c:pt>
                <c:pt idx="5">
                  <c:v>7</c:v>
                </c:pt>
                <c:pt idx="6">
                  <c:v>7</c:v>
                </c:pt>
                <c:pt idx="7">
                  <c:v>10</c:v>
                </c:pt>
                <c:pt idx="8">
                  <c:v>7</c:v>
                </c:pt>
                <c:pt idx="9">
                  <c:v>8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8</c:v>
                </c:pt>
                <c:pt idx="14">
                  <c:v>7</c:v>
                </c:pt>
                <c:pt idx="15">
                  <c:v>9</c:v>
                </c:pt>
                <c:pt idx="16">
                  <c:v>7.35</c:v>
                </c:pt>
                <c:pt idx="17">
                  <c:v>5.88</c:v>
                </c:pt>
                <c:pt idx="18">
                  <c:v>9.782650153381752</c:v>
                </c:pt>
                <c:pt idx="19">
                  <c:v>6.5680301393451206</c:v>
                </c:pt>
                <c:pt idx="20" formatCode="0.0">
                  <c:v>8.9511099999999999</c:v>
                </c:pt>
                <c:pt idx="21" formatCode="General">
                  <c:v>11.46041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Taul2!$O$80</c:f>
              <c:strCache>
                <c:ptCount val="1"/>
                <c:pt idx="0">
                  <c:v>Kasvuhakuiset* PK-yritykset, Keski-Pohjanmaan Yrittäjät</c:v>
                </c:pt>
              </c:strCache>
            </c:strRef>
          </c:tx>
          <c:spPr>
            <a:ln w="57150">
              <a:solidFill>
                <a:srgbClr val="F19048"/>
              </a:solidFill>
              <a:prstDash val="sysDash"/>
            </a:ln>
          </c:spPr>
          <c:marker>
            <c:symbol val="none"/>
          </c:marker>
          <c:cat>
            <c:strRef>
              <c:f>Taul2!$B$81:$B$102</c:f>
              <c:strCache>
                <c:ptCount val="22"/>
                <c:pt idx="0">
                  <c:v>2/02</c:v>
                </c:pt>
                <c:pt idx="2">
                  <c:v>2/03</c:v>
                </c:pt>
                <c:pt idx="4">
                  <c:v>2/04</c:v>
                </c:pt>
                <c:pt idx="6">
                  <c:v>2/05</c:v>
                </c:pt>
                <c:pt idx="8">
                  <c:v>2/06</c:v>
                </c:pt>
                <c:pt idx="10">
                  <c:v>2/07</c:v>
                </c:pt>
                <c:pt idx="12">
                  <c:v>2/08</c:v>
                </c:pt>
                <c:pt idx="14">
                  <c:v>2/09</c:v>
                </c:pt>
                <c:pt idx="16">
                  <c:v>2/11</c:v>
                </c:pt>
                <c:pt idx="18">
                  <c:v>2/13</c:v>
                </c:pt>
                <c:pt idx="20">
                  <c:v>2/15</c:v>
                </c:pt>
                <c:pt idx="21">
                  <c:v>2/16</c:v>
                </c:pt>
              </c:strCache>
            </c:strRef>
          </c:cat>
          <c:val>
            <c:numRef>
              <c:f>Taul2!$O$81:$O$102</c:f>
              <c:numCache>
                <c:formatCode>0</c:formatCode>
                <c:ptCount val="22"/>
                <c:pt idx="0">
                  <c:v>4</c:v>
                </c:pt>
                <c:pt idx="1">
                  <c:v>12</c:v>
                </c:pt>
                <c:pt idx="2">
                  <c:v>19</c:v>
                </c:pt>
                <c:pt idx="3">
                  <c:v>6</c:v>
                </c:pt>
                <c:pt idx="4">
                  <c:v>15</c:v>
                </c:pt>
                <c:pt idx="5">
                  <c:v>9</c:v>
                </c:pt>
                <c:pt idx="6">
                  <c:v>9</c:v>
                </c:pt>
                <c:pt idx="7">
                  <c:v>15</c:v>
                </c:pt>
                <c:pt idx="8">
                  <c:v>8</c:v>
                </c:pt>
                <c:pt idx="9">
                  <c:v>10</c:v>
                </c:pt>
                <c:pt idx="10">
                  <c:v>5</c:v>
                </c:pt>
                <c:pt idx="11">
                  <c:v>5</c:v>
                </c:pt>
                <c:pt idx="12">
                  <c:v>7</c:v>
                </c:pt>
                <c:pt idx="13">
                  <c:v>15</c:v>
                </c:pt>
                <c:pt idx="14">
                  <c:v>12</c:v>
                </c:pt>
                <c:pt idx="15">
                  <c:v>10</c:v>
                </c:pt>
                <c:pt idx="16">
                  <c:v>10.81</c:v>
                </c:pt>
                <c:pt idx="17">
                  <c:v>9.68</c:v>
                </c:pt>
                <c:pt idx="18">
                  <c:v>11.627505641842559</c:v>
                </c:pt>
                <c:pt idx="19">
                  <c:v>9.0677026909235767</c:v>
                </c:pt>
                <c:pt idx="20" formatCode="0.0">
                  <c:v>10.34943</c:v>
                </c:pt>
                <c:pt idx="21" formatCode="General">
                  <c:v>18.607489999999999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80544"/>
        <c:axId val="88677696"/>
      </c:lineChart>
      <c:catAx>
        <c:axId val="46380544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00"/>
            </a:pPr>
            <a:endParaRPr lang="fi-FI"/>
          </a:p>
        </c:txPr>
        <c:crossAx val="88677696"/>
        <c:crosses val="autoZero"/>
        <c:auto val="1"/>
        <c:lblAlgn val="ctr"/>
        <c:lblOffset val="100"/>
        <c:tickLblSkip val="1"/>
        <c:noMultiLvlLbl val="0"/>
      </c:catAx>
      <c:valAx>
        <c:axId val="88677696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6380544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7185182184083794"/>
          <c:y val="0.86548627054040983"/>
          <c:w val="0.69894116695194874"/>
          <c:h val="0.118160230808115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4770712670631412"/>
        </c:manualLayout>
      </c:layout>
      <c:lineChart>
        <c:grouping val="standard"/>
        <c:varyColors val="0"/>
        <c:ser>
          <c:idx val="0"/>
          <c:order val="0"/>
          <c:tx>
            <c:strRef>
              <c:f>Taul2!$AE$80</c:f>
              <c:strCache>
                <c:ptCount val="1"/>
                <c:pt idx="0">
                  <c:v>Kaikki PK-yritykset, Koko maa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Taul2!$B$81:$B$102</c:f>
              <c:strCache>
                <c:ptCount val="22"/>
                <c:pt idx="0">
                  <c:v>2/02</c:v>
                </c:pt>
                <c:pt idx="2">
                  <c:v>2/03</c:v>
                </c:pt>
                <c:pt idx="4">
                  <c:v>2/04</c:v>
                </c:pt>
                <c:pt idx="6">
                  <c:v>2/05</c:v>
                </c:pt>
                <c:pt idx="8">
                  <c:v>2/06</c:v>
                </c:pt>
                <c:pt idx="10">
                  <c:v>2/07</c:v>
                </c:pt>
                <c:pt idx="12">
                  <c:v>2/08</c:v>
                </c:pt>
                <c:pt idx="14">
                  <c:v>2/09</c:v>
                </c:pt>
                <c:pt idx="16">
                  <c:v>2/11</c:v>
                </c:pt>
                <c:pt idx="18">
                  <c:v>2/13</c:v>
                </c:pt>
                <c:pt idx="20">
                  <c:v>2/15</c:v>
                </c:pt>
                <c:pt idx="21">
                  <c:v>2/16</c:v>
                </c:pt>
              </c:strCache>
            </c:strRef>
          </c:cat>
          <c:val>
            <c:numRef>
              <c:f>Taul2!$AE$81:$AE$102</c:f>
              <c:numCache>
                <c:formatCode>0</c:formatCode>
                <c:ptCount val="22"/>
                <c:pt idx="0">
                  <c:v>8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7</c:v>
                </c:pt>
                <c:pt idx="6">
                  <c:v>6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  <c:pt idx="10">
                  <c:v>7</c:v>
                </c:pt>
                <c:pt idx="11">
                  <c:v>8</c:v>
                </c:pt>
                <c:pt idx="12">
                  <c:v>6</c:v>
                </c:pt>
                <c:pt idx="13">
                  <c:v>8</c:v>
                </c:pt>
                <c:pt idx="14">
                  <c:v>7</c:v>
                </c:pt>
                <c:pt idx="15">
                  <c:v>8</c:v>
                </c:pt>
                <c:pt idx="16">
                  <c:v>7.2051282051282053</c:v>
                </c:pt>
                <c:pt idx="17">
                  <c:v>7.9743589743589745</c:v>
                </c:pt>
                <c:pt idx="18">
                  <c:v>9.7492516746239737</c:v>
                </c:pt>
                <c:pt idx="19">
                  <c:v>8.8035465579200594</c:v>
                </c:pt>
                <c:pt idx="20" formatCode="0.0">
                  <c:v>6.65022</c:v>
                </c:pt>
                <c:pt idx="21" formatCode="General">
                  <c:v>10.42559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Taul2!$AF$80</c:f>
              <c:strCache>
                <c:ptCount val="1"/>
                <c:pt idx="0">
                  <c:v>Kasvuhakuiset* PK-yritykset, Koko maa</c:v>
                </c:pt>
              </c:strCache>
            </c:strRef>
          </c:tx>
          <c:spPr>
            <a:ln w="57150">
              <a:solidFill>
                <a:srgbClr val="00A3DA"/>
              </a:solidFill>
              <a:prstDash val="sysDash"/>
            </a:ln>
          </c:spPr>
          <c:marker>
            <c:symbol val="none"/>
          </c:marker>
          <c:cat>
            <c:strRef>
              <c:f>Taul2!$B$81:$B$102</c:f>
              <c:strCache>
                <c:ptCount val="22"/>
                <c:pt idx="0">
                  <c:v>2/02</c:v>
                </c:pt>
                <c:pt idx="2">
                  <c:v>2/03</c:v>
                </c:pt>
                <c:pt idx="4">
                  <c:v>2/04</c:v>
                </c:pt>
                <c:pt idx="6">
                  <c:v>2/05</c:v>
                </c:pt>
                <c:pt idx="8">
                  <c:v>2/06</c:v>
                </c:pt>
                <c:pt idx="10">
                  <c:v>2/07</c:v>
                </c:pt>
                <c:pt idx="12">
                  <c:v>2/08</c:v>
                </c:pt>
                <c:pt idx="14">
                  <c:v>2/09</c:v>
                </c:pt>
                <c:pt idx="16">
                  <c:v>2/11</c:v>
                </c:pt>
                <c:pt idx="18">
                  <c:v>2/13</c:v>
                </c:pt>
                <c:pt idx="20">
                  <c:v>2/15</c:v>
                </c:pt>
                <c:pt idx="21">
                  <c:v>2/16</c:v>
                </c:pt>
              </c:strCache>
            </c:strRef>
          </c:cat>
          <c:val>
            <c:numRef>
              <c:f>Taul2!$AF$81:$AF$102</c:f>
              <c:numCache>
                <c:formatCode>0</c:formatCode>
                <c:ptCount val="22"/>
                <c:pt idx="0">
                  <c:v>10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8</c:v>
                </c:pt>
                <c:pt idx="7">
                  <c:v>12</c:v>
                </c:pt>
                <c:pt idx="8">
                  <c:v>10</c:v>
                </c:pt>
                <c:pt idx="9">
                  <c:v>11</c:v>
                </c:pt>
                <c:pt idx="10">
                  <c:v>10</c:v>
                </c:pt>
                <c:pt idx="11">
                  <c:v>10</c:v>
                </c:pt>
                <c:pt idx="12">
                  <c:v>9</c:v>
                </c:pt>
                <c:pt idx="13">
                  <c:v>12</c:v>
                </c:pt>
                <c:pt idx="14">
                  <c:v>12</c:v>
                </c:pt>
                <c:pt idx="15">
                  <c:v>11</c:v>
                </c:pt>
                <c:pt idx="16">
                  <c:v>8.8541666666666679</c:v>
                </c:pt>
                <c:pt idx="17">
                  <c:v>11.174785100286533</c:v>
                </c:pt>
                <c:pt idx="18">
                  <c:v>13.84529416526383</c:v>
                </c:pt>
                <c:pt idx="19">
                  <c:v>12.893395714734366</c:v>
                </c:pt>
                <c:pt idx="20" formatCode="0.0">
                  <c:v>9.6992600000000007</c:v>
                </c:pt>
                <c:pt idx="21" formatCode="General">
                  <c:v>14.741669999999999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88576"/>
        <c:axId val="137127616"/>
      </c:lineChart>
      <c:catAx>
        <c:axId val="46488576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00"/>
            </a:pPr>
            <a:endParaRPr lang="fi-FI"/>
          </a:p>
        </c:txPr>
        <c:crossAx val="137127616"/>
        <c:crosses val="autoZero"/>
        <c:auto val="1"/>
        <c:lblAlgn val="ctr"/>
        <c:lblOffset val="100"/>
        <c:tickLblSkip val="1"/>
        <c:noMultiLvlLbl val="0"/>
      </c:catAx>
      <c:valAx>
        <c:axId val="137127616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6488576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16260860926405227"/>
          <c:y val="0.86548627054040983"/>
          <c:w val="0.7158870566760559"/>
          <c:h val="0.118160230808115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71378501427788"/>
          <c:y val="1.2061818243120193E-2"/>
          <c:w val="0.71480783276141457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Taul1!$B$265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Taul1!$A$266:$A$269</c:f>
              <c:strCache>
                <c:ptCount val="4"/>
                <c:pt idx="0">
                  <c:v>Ei</c:v>
                </c:pt>
                <c:pt idx="1">
                  <c:v>Kyllä, ja olemme saaneet ulkopuolista rahoitusta viim. 12 kk aikana</c:v>
                </c:pt>
                <c:pt idx="2">
                  <c:v>Kyllä, mutta emme ole hakeneet rahoitusta</c:v>
                </c:pt>
                <c:pt idx="3">
                  <c:v>Kyllä, mutta emme ole saaneet rahoitusta, vaikka olemme hakeneet</c:v>
                </c:pt>
              </c:strCache>
            </c:strRef>
          </c:cat>
          <c:val>
            <c:numRef>
              <c:f>Taul1!$B$266:$B$269</c:f>
              <c:numCache>
                <c:formatCode>0.00000</c:formatCode>
                <c:ptCount val="4"/>
                <c:pt idx="0">
                  <c:v>57.534649999999999</c:v>
                </c:pt>
                <c:pt idx="1">
                  <c:v>27.616700000000002</c:v>
                </c:pt>
                <c:pt idx="2">
                  <c:v>10.016780000000001</c:v>
                </c:pt>
                <c:pt idx="3">
                  <c:v>4.8318599999999998</c:v>
                </c:pt>
              </c:numCache>
            </c:numRef>
          </c:val>
        </c:ser>
        <c:ser>
          <c:idx val="1"/>
          <c:order val="1"/>
          <c:tx>
            <c:strRef>
              <c:f>Taul1!$C$265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Taul1!$A$266:$A$269</c:f>
              <c:strCache>
                <c:ptCount val="4"/>
                <c:pt idx="0">
                  <c:v>Ei</c:v>
                </c:pt>
                <c:pt idx="1">
                  <c:v>Kyllä, ja olemme saaneet ulkopuolista rahoitusta viim. 12 kk aikana</c:v>
                </c:pt>
                <c:pt idx="2">
                  <c:v>Kyllä, mutta emme ole hakeneet rahoitusta</c:v>
                </c:pt>
                <c:pt idx="3">
                  <c:v>Kyllä, mutta emme ole saaneet rahoitusta, vaikka olemme hakeneet</c:v>
                </c:pt>
              </c:strCache>
            </c:strRef>
          </c:cat>
          <c:val>
            <c:numRef>
              <c:f>Taul1!$C$266:$C$269</c:f>
              <c:numCache>
                <c:formatCode>0.00000</c:formatCode>
                <c:ptCount val="4"/>
                <c:pt idx="0">
                  <c:v>58.310220000000001</c:v>
                </c:pt>
                <c:pt idx="1">
                  <c:v>28.036760000000001</c:v>
                </c:pt>
                <c:pt idx="2">
                  <c:v>10.029820000000001</c:v>
                </c:pt>
                <c:pt idx="3">
                  <c:v>3.6232000000000002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614528"/>
        <c:axId val="137129920"/>
      </c:barChart>
      <c:catAx>
        <c:axId val="466145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137129920"/>
        <c:crosses val="autoZero"/>
        <c:auto val="1"/>
        <c:lblAlgn val="ctr"/>
        <c:lblOffset val="100"/>
        <c:noMultiLvlLbl val="0"/>
      </c:catAx>
      <c:valAx>
        <c:axId val="137129920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661452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41728713651704"/>
          <c:y val="1.2061818243120193E-2"/>
          <c:w val="0.60234874641052216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Taul1!$B$285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Taul1!$A$286:$A$292</c:f>
              <c:strCache>
                <c:ptCount val="7"/>
                <c:pt idx="0">
                  <c:v>Kireät vakuusvaatimukset</c:v>
                </c:pt>
                <c:pt idx="1">
                  <c:v>Rahoituksen huono yleinen saatavuus (kireät lainavaatimukset)</c:v>
                </c:pt>
                <c:pt idx="2">
                  <c:v>Korkea oman pääoman vaatimus</c:v>
                </c:pt>
                <c:pt idx="3">
                  <c:v>Rahan korkea hinta (viitekoron päälle tuleva rahoittajien perimä marginaali)</c:v>
                </c:pt>
                <c:pt idx="4">
                  <c:v>Laina-ajan lyhyys</c:v>
                </c:pt>
                <c:pt idx="5">
                  <c:v>Vientisaatavien vakuuttamisen vaikeus</c:v>
                </c:pt>
                <c:pt idx="6">
                  <c:v>Muu syy</c:v>
                </c:pt>
              </c:strCache>
            </c:strRef>
          </c:cat>
          <c:val>
            <c:numRef>
              <c:f>Taul1!$B$286:$B$292</c:f>
              <c:numCache>
                <c:formatCode>0.00000</c:formatCode>
                <c:ptCount val="7"/>
                <c:pt idx="0">
                  <c:v>35.450980000000001</c:v>
                </c:pt>
                <c:pt idx="1">
                  <c:v>13.3416</c:v>
                </c:pt>
                <c:pt idx="2">
                  <c:v>17.007840000000002</c:v>
                </c:pt>
                <c:pt idx="3">
                  <c:v>9.1915899999999997</c:v>
                </c:pt>
                <c:pt idx="4">
                  <c:v>2.9785699999999999</c:v>
                </c:pt>
                <c:pt idx="5" formatCode="General">
                  <c:v>0</c:v>
                </c:pt>
                <c:pt idx="6">
                  <c:v>22.029430000000001</c:v>
                </c:pt>
              </c:numCache>
            </c:numRef>
          </c:val>
        </c:ser>
        <c:ser>
          <c:idx val="1"/>
          <c:order val="1"/>
          <c:tx>
            <c:strRef>
              <c:f>Taul1!$C$285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Taul1!$A$286:$A$292</c:f>
              <c:strCache>
                <c:ptCount val="7"/>
                <c:pt idx="0">
                  <c:v>Kireät vakuusvaatimukset</c:v>
                </c:pt>
                <c:pt idx="1">
                  <c:v>Rahoituksen huono yleinen saatavuus (kireät lainavaatimukset)</c:v>
                </c:pt>
                <c:pt idx="2">
                  <c:v>Korkea oman pääoman vaatimus</c:v>
                </c:pt>
                <c:pt idx="3">
                  <c:v>Rahan korkea hinta (viitekoron päälle tuleva rahoittajien perimä marginaali)</c:v>
                </c:pt>
                <c:pt idx="4">
                  <c:v>Laina-ajan lyhyys</c:v>
                </c:pt>
                <c:pt idx="5">
                  <c:v>Vientisaatavien vakuuttamisen vaikeus</c:v>
                </c:pt>
                <c:pt idx="6">
                  <c:v>Muu syy</c:v>
                </c:pt>
              </c:strCache>
            </c:strRef>
          </c:cat>
          <c:val>
            <c:numRef>
              <c:f>Taul1!$C$286:$C$292</c:f>
              <c:numCache>
                <c:formatCode>0.00000</c:formatCode>
                <c:ptCount val="7"/>
                <c:pt idx="0">
                  <c:v>29.602209999999999</c:v>
                </c:pt>
                <c:pt idx="1">
                  <c:v>24.36814</c:v>
                </c:pt>
                <c:pt idx="2">
                  <c:v>9.3525299999999998</c:v>
                </c:pt>
                <c:pt idx="3">
                  <c:v>6.5945600000000004</c:v>
                </c:pt>
                <c:pt idx="4">
                  <c:v>2.7175099999999999</c:v>
                </c:pt>
                <c:pt idx="5">
                  <c:v>0.29189999999999999</c:v>
                </c:pt>
                <c:pt idx="6">
                  <c:v>27.073149999999998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615552"/>
        <c:axId val="137131648"/>
      </c:barChart>
      <c:catAx>
        <c:axId val="466155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137131648"/>
        <c:crosses val="autoZero"/>
        <c:auto val="1"/>
        <c:lblAlgn val="ctr"/>
        <c:lblOffset val="100"/>
        <c:noMultiLvlLbl val="0"/>
      </c:catAx>
      <c:valAx>
        <c:axId val="137131648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6615552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817325249606165"/>
          <c:y val="1.2061818243120193E-2"/>
          <c:w val="0.47140323490605829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Taul1!$B$305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Taul1!$A$306:$A$318</c:f>
              <c:strCache>
                <c:ptCount val="13"/>
                <c:pt idx="0">
                  <c:v>Pankista</c:v>
                </c:pt>
                <c:pt idx="1">
                  <c:v>Rahoitusyhtiöstä</c:v>
                </c:pt>
                <c:pt idx="2">
                  <c:v>Finnverasta</c:v>
                </c:pt>
                <c:pt idx="3">
                  <c:v>Tekesistä</c:v>
                </c:pt>
                <c:pt idx="4">
                  <c:v>ELY-keskuksista</c:v>
                </c:pt>
                <c:pt idx="5">
                  <c:v>Bisnesenkeliltä (eli yksityiseltä henkilösijoittajalta)</c:v>
                </c:pt>
                <c:pt idx="6">
                  <c:v>Yksityisestä pääomasijoitusyhtiöstä</c:v>
                </c:pt>
                <c:pt idx="7">
                  <c:v>Joukkorahoituksen kautta</c:v>
                </c:pt>
                <c:pt idx="8">
                  <c:v>Pääomasijoituksia Teollisuussijoituksesta tai Finnveran Aloitusrahasto Verasta</c:v>
                </c:pt>
                <c:pt idx="9">
                  <c:v>Vakuutusyhtiöstä/eläkevakuutusyhtiöstä</c:v>
                </c:pt>
                <c:pt idx="10">
                  <c:v>Velkakirjamarkkinoilta</c:v>
                </c:pt>
                <c:pt idx="11">
                  <c:v>Listautumismarkkinoilta (ml. pörssi ja vaihtoehtoiset markkinapaikat)</c:v>
                </c:pt>
                <c:pt idx="12">
                  <c:v>Muu</c:v>
                </c:pt>
              </c:strCache>
            </c:strRef>
          </c:cat>
          <c:val>
            <c:numRef>
              <c:f>Taul1!$B$306:$B$318</c:f>
              <c:numCache>
                <c:formatCode>0.00000</c:formatCode>
                <c:ptCount val="13"/>
                <c:pt idx="0">
                  <c:v>79.241820000000004</c:v>
                </c:pt>
                <c:pt idx="1">
                  <c:v>18.342459999999999</c:v>
                </c:pt>
                <c:pt idx="2">
                  <c:v>37.833190000000002</c:v>
                </c:pt>
                <c:pt idx="3">
                  <c:v>1.4141300000000001</c:v>
                </c:pt>
                <c:pt idx="4">
                  <c:v>5.2004299999999999</c:v>
                </c:pt>
                <c:pt idx="5">
                  <c:v>12.51862</c:v>
                </c:pt>
                <c:pt idx="6">
                  <c:v>8.1639199999999992</c:v>
                </c:pt>
                <c:pt idx="7">
                  <c:v>2.5761500000000002</c:v>
                </c:pt>
                <c:pt idx="8" formatCode="General">
                  <c:v>0</c:v>
                </c:pt>
                <c:pt idx="9">
                  <c:v>1.8885700000000001</c:v>
                </c:pt>
                <c:pt idx="10">
                  <c:v>1.6868700000000001</c:v>
                </c:pt>
                <c:pt idx="11" formatCode="General">
                  <c:v>0</c:v>
                </c:pt>
                <c:pt idx="12">
                  <c:v>0.94428000000000001</c:v>
                </c:pt>
              </c:numCache>
            </c:numRef>
          </c:val>
        </c:ser>
        <c:ser>
          <c:idx val="1"/>
          <c:order val="1"/>
          <c:tx>
            <c:strRef>
              <c:f>Taul1!$C$305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Taul1!$A$306:$A$318</c:f>
              <c:strCache>
                <c:ptCount val="13"/>
                <c:pt idx="0">
                  <c:v>Pankista</c:v>
                </c:pt>
                <c:pt idx="1">
                  <c:v>Rahoitusyhtiöstä</c:v>
                </c:pt>
                <c:pt idx="2">
                  <c:v>Finnverasta</c:v>
                </c:pt>
                <c:pt idx="3">
                  <c:v>Tekesistä</c:v>
                </c:pt>
                <c:pt idx="4">
                  <c:v>ELY-keskuksista</c:v>
                </c:pt>
                <c:pt idx="5">
                  <c:v>Bisnesenkeliltä (eli yksityiseltä henkilösijoittajalta)</c:v>
                </c:pt>
                <c:pt idx="6">
                  <c:v>Yksityisestä pääomasijoitusyhtiöstä</c:v>
                </c:pt>
                <c:pt idx="7">
                  <c:v>Joukkorahoituksen kautta</c:v>
                </c:pt>
                <c:pt idx="8">
                  <c:v>Pääomasijoituksia Teollisuussijoituksesta tai Finnveran Aloitusrahasto Verasta</c:v>
                </c:pt>
                <c:pt idx="9">
                  <c:v>Vakuutusyhtiöstä/eläkevakuutusyhtiöstä</c:v>
                </c:pt>
                <c:pt idx="10">
                  <c:v>Velkakirjamarkkinoilta</c:v>
                </c:pt>
                <c:pt idx="11">
                  <c:v>Listautumismarkkinoilta (ml. pörssi ja vaihtoehtoiset markkinapaikat)</c:v>
                </c:pt>
                <c:pt idx="12">
                  <c:v>Muu</c:v>
                </c:pt>
              </c:strCache>
            </c:strRef>
          </c:cat>
          <c:val>
            <c:numRef>
              <c:f>Taul1!$C$306:$C$318</c:f>
              <c:numCache>
                <c:formatCode>0.00000</c:formatCode>
                <c:ptCount val="13"/>
                <c:pt idx="0">
                  <c:v>71.166510000000002</c:v>
                </c:pt>
                <c:pt idx="1">
                  <c:v>23.258469999999999</c:v>
                </c:pt>
                <c:pt idx="2">
                  <c:v>22.466619999999999</c:v>
                </c:pt>
                <c:pt idx="3">
                  <c:v>15.12988</c:v>
                </c:pt>
                <c:pt idx="4">
                  <c:v>12.467449999999999</c:v>
                </c:pt>
                <c:pt idx="5">
                  <c:v>11.79284</c:v>
                </c:pt>
                <c:pt idx="6">
                  <c:v>10.284649999999999</c:v>
                </c:pt>
                <c:pt idx="7">
                  <c:v>4.5330899999999996</c:v>
                </c:pt>
                <c:pt idx="8">
                  <c:v>3.2971300000000001</c:v>
                </c:pt>
                <c:pt idx="9">
                  <c:v>2.6254900000000001</c:v>
                </c:pt>
                <c:pt idx="10">
                  <c:v>0.37489</c:v>
                </c:pt>
                <c:pt idx="11">
                  <c:v>0.15384</c:v>
                </c:pt>
                <c:pt idx="12">
                  <c:v>5.2131699999999999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848512"/>
        <c:axId val="137543680"/>
      </c:barChart>
      <c:catAx>
        <c:axId val="46848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fi-FI"/>
          </a:p>
        </c:txPr>
        <c:crossAx val="137543680"/>
        <c:crosses val="autoZero"/>
        <c:auto val="1"/>
        <c:lblAlgn val="ctr"/>
        <c:lblOffset val="100"/>
        <c:noMultiLvlLbl val="0"/>
      </c:catAx>
      <c:valAx>
        <c:axId val="137543680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6848512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741570572231285"/>
          <c:y val="1.2061818243120193E-2"/>
          <c:w val="0.47910591205337966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Taul1!$B$125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Taul1!$A$126:$A$140</c:f>
              <c:strCache>
                <c:ptCount val="15"/>
                <c:pt idx="0">
                  <c:v>Muihin koneisiin ja laitteisiin</c:v>
                </c:pt>
                <c:pt idx="1">
                  <c:v>Yrityksen kasvun rahoitukseen</c:v>
                </c:pt>
                <c:pt idx="2">
                  <c:v>Yrityksen kehittämishankkeisiin</c:v>
                </c:pt>
                <c:pt idx="3">
                  <c:v>Rakennusinvestointeihin</c:v>
                </c:pt>
                <c:pt idx="4">
                  <c:v>Liiketoiminnan kansainvälistymiseen</c:v>
                </c:pt>
                <c:pt idx="5">
                  <c:v>Käyttöpääomaksi liiketoiminnan kasvusta johtuen</c:v>
                </c:pt>
                <c:pt idx="6">
                  <c:v>Käyttöpääomaksi yrityksenne heikosta taloudellisesta... 1)</c:v>
                </c:pt>
                <c:pt idx="7">
                  <c:v>Käyttöpääomaksi suhdanteista johtuen</c:v>
                </c:pt>
                <c:pt idx="8">
                  <c:v>Omistusjärjestelyihin tai yrityskauppoihin</c:v>
                </c:pt>
                <c:pt idx="9">
                  <c:v>Ohjelmistoihin, kuten yrityksenne Internet kotisivut... 2)</c:v>
                </c:pt>
                <c:pt idx="10">
                  <c:v>Toimitusaikaiseen rahoitukseen tai vakuuksiin</c:v>
                </c:pt>
                <c:pt idx="11">
                  <c:v>Henkilöstöön ja osaamiseen</c:v>
                </c:pt>
                <c:pt idx="12">
                  <c:v>Tieto- ja viestintätekniikkalaitteisiin</c:v>
                </c:pt>
                <c:pt idx="13">
                  <c:v>Ympäristövaikutteisiin investointeihin päästöjen... 3)</c:v>
                </c:pt>
                <c:pt idx="14">
                  <c:v>Muu</c:v>
                </c:pt>
              </c:strCache>
            </c:strRef>
          </c:cat>
          <c:val>
            <c:numRef>
              <c:f>Taul1!$B$126:$B$140</c:f>
              <c:numCache>
                <c:formatCode>0.00000</c:formatCode>
                <c:ptCount val="15"/>
                <c:pt idx="0">
                  <c:v>24.168600000000001</c:v>
                </c:pt>
                <c:pt idx="1">
                  <c:v>23.238060000000001</c:v>
                </c:pt>
                <c:pt idx="2">
                  <c:v>17.6205</c:v>
                </c:pt>
                <c:pt idx="3">
                  <c:v>14.66389</c:v>
                </c:pt>
                <c:pt idx="4">
                  <c:v>5.0491599999999996</c:v>
                </c:pt>
                <c:pt idx="5">
                  <c:v>5.4915099999999999</c:v>
                </c:pt>
                <c:pt idx="6">
                  <c:v>7.7628300000000001</c:v>
                </c:pt>
                <c:pt idx="7">
                  <c:v>15.475239999999999</c:v>
                </c:pt>
                <c:pt idx="8">
                  <c:v>13.95567</c:v>
                </c:pt>
                <c:pt idx="9">
                  <c:v>4.5036800000000001</c:v>
                </c:pt>
                <c:pt idx="10">
                  <c:v>4.4624199999999998</c:v>
                </c:pt>
                <c:pt idx="11">
                  <c:v>1.6501999999999999</c:v>
                </c:pt>
                <c:pt idx="12">
                  <c:v>0.30482999999999999</c:v>
                </c:pt>
                <c:pt idx="13" formatCode="General">
                  <c:v>0</c:v>
                </c:pt>
                <c:pt idx="14">
                  <c:v>5.3837900000000003</c:v>
                </c:pt>
              </c:numCache>
            </c:numRef>
          </c:val>
        </c:ser>
        <c:ser>
          <c:idx val="1"/>
          <c:order val="1"/>
          <c:tx>
            <c:strRef>
              <c:f>Taul1!$C$125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Taul1!$A$126:$A$140</c:f>
              <c:strCache>
                <c:ptCount val="15"/>
                <c:pt idx="0">
                  <c:v>Muihin koneisiin ja laitteisiin</c:v>
                </c:pt>
                <c:pt idx="1">
                  <c:v>Yrityksen kasvun rahoitukseen</c:v>
                </c:pt>
                <c:pt idx="2">
                  <c:v>Yrityksen kehittämishankkeisiin</c:v>
                </c:pt>
                <c:pt idx="3">
                  <c:v>Rakennusinvestointeihin</c:v>
                </c:pt>
                <c:pt idx="4">
                  <c:v>Liiketoiminnan kansainvälistymiseen</c:v>
                </c:pt>
                <c:pt idx="5">
                  <c:v>Käyttöpääomaksi liiketoiminnan kasvusta johtuen</c:v>
                </c:pt>
                <c:pt idx="6">
                  <c:v>Käyttöpääomaksi yrityksenne heikosta taloudellisesta... 1)</c:v>
                </c:pt>
                <c:pt idx="7">
                  <c:v>Käyttöpääomaksi suhdanteista johtuen</c:v>
                </c:pt>
                <c:pt idx="8">
                  <c:v>Omistusjärjestelyihin tai yrityskauppoihin</c:v>
                </c:pt>
                <c:pt idx="9">
                  <c:v>Ohjelmistoihin, kuten yrityksenne Internet kotisivut... 2)</c:v>
                </c:pt>
                <c:pt idx="10">
                  <c:v>Toimitusaikaiseen rahoitukseen tai vakuuksiin</c:v>
                </c:pt>
                <c:pt idx="11">
                  <c:v>Henkilöstöön ja osaamiseen</c:v>
                </c:pt>
                <c:pt idx="12">
                  <c:v>Tieto- ja viestintätekniikkalaitteisiin</c:v>
                </c:pt>
                <c:pt idx="13">
                  <c:v>Ympäristövaikutteisiin investointeihin päästöjen... 3)</c:v>
                </c:pt>
                <c:pt idx="14">
                  <c:v>Muu</c:v>
                </c:pt>
              </c:strCache>
            </c:strRef>
          </c:cat>
          <c:val>
            <c:numRef>
              <c:f>Taul1!$C$126:$C$140</c:f>
              <c:numCache>
                <c:formatCode>0.00000</c:formatCode>
                <c:ptCount val="15"/>
                <c:pt idx="0">
                  <c:v>27.768319999999999</c:v>
                </c:pt>
                <c:pt idx="1">
                  <c:v>25.529810000000001</c:v>
                </c:pt>
                <c:pt idx="2">
                  <c:v>18.04157</c:v>
                </c:pt>
                <c:pt idx="3">
                  <c:v>16.38776</c:v>
                </c:pt>
                <c:pt idx="4">
                  <c:v>11.03055</c:v>
                </c:pt>
                <c:pt idx="5">
                  <c:v>10.570499999999999</c:v>
                </c:pt>
                <c:pt idx="6">
                  <c:v>7.5135300000000003</c:v>
                </c:pt>
                <c:pt idx="7">
                  <c:v>7.4108799999999997</c:v>
                </c:pt>
                <c:pt idx="8">
                  <c:v>6.0984999999999996</c:v>
                </c:pt>
                <c:pt idx="9">
                  <c:v>5.4255100000000001</c:v>
                </c:pt>
                <c:pt idx="10">
                  <c:v>5.28918</c:v>
                </c:pt>
                <c:pt idx="11">
                  <c:v>4.8942100000000002</c:v>
                </c:pt>
                <c:pt idx="12">
                  <c:v>2.0815199999999998</c:v>
                </c:pt>
                <c:pt idx="13">
                  <c:v>0.90969999999999995</c:v>
                </c:pt>
                <c:pt idx="14">
                  <c:v>4.2805200000000001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978560"/>
        <c:axId val="137545984"/>
      </c:barChart>
      <c:catAx>
        <c:axId val="46978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137545984"/>
        <c:crosses val="autoZero"/>
        <c:auto val="1"/>
        <c:lblAlgn val="ctr"/>
        <c:lblOffset val="100"/>
        <c:noMultiLvlLbl val="0"/>
      </c:catAx>
      <c:valAx>
        <c:axId val="137545984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697856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511838286963422"/>
          <c:y val="1.2061818243120193E-2"/>
          <c:w val="0.47140323490605829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Taul1!$B$155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Taul1!$A$156:$A$164</c:f>
              <c:strCache>
                <c:ptCount val="9"/>
                <c:pt idx="0">
                  <c:v>Yrityksen omat Internet 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Digitaalisten kanavien käyttö palvelujen jakelussa ja markkinoinnissa</c:v>
                </c:pt>
                <c:pt idx="5">
                  <c:v>Verkkokauppa yrityksenne myynnissä (tuotteet ja palvelut)</c:v>
                </c:pt>
                <c:pt idx="6">
                  <c:v>Teollinen Internet (tällä tarkoitetaan uudenlaisia liiketoiminnan ratkaisuja, joilla teolliset laitteet kommunikoivat automaattisesti keskenään)</c:v>
                </c:pt>
                <c:pt idx="7">
                  <c:v>Big datan käyttö (esim. markkina-analyyseissä)</c:v>
                </c:pt>
                <c:pt idx="8">
                  <c:v>Ei vastausta</c:v>
                </c:pt>
              </c:strCache>
            </c:strRef>
          </c:cat>
          <c:val>
            <c:numRef>
              <c:f>Taul1!$B$156:$B$164</c:f>
              <c:numCache>
                <c:formatCode>0.00000</c:formatCode>
                <c:ptCount val="9"/>
                <c:pt idx="0">
                  <c:v>77.666889999999995</c:v>
                </c:pt>
                <c:pt idx="1">
                  <c:v>49.749929999999999</c:v>
                </c:pt>
                <c:pt idx="2">
                  <c:v>26.3889</c:v>
                </c:pt>
                <c:pt idx="3">
                  <c:v>19.56682</c:v>
                </c:pt>
                <c:pt idx="4">
                  <c:v>14.20538</c:v>
                </c:pt>
                <c:pt idx="5">
                  <c:v>9.1642899999999994</c:v>
                </c:pt>
                <c:pt idx="6">
                  <c:v>2.9477899999999999</c:v>
                </c:pt>
                <c:pt idx="7">
                  <c:v>0.56696999999999997</c:v>
                </c:pt>
                <c:pt idx="8">
                  <c:v>11.68397</c:v>
                </c:pt>
              </c:numCache>
            </c:numRef>
          </c:val>
        </c:ser>
        <c:ser>
          <c:idx val="1"/>
          <c:order val="1"/>
          <c:tx>
            <c:strRef>
              <c:f>Taul1!$C$155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Taul1!$A$156:$A$164</c:f>
              <c:strCache>
                <c:ptCount val="9"/>
                <c:pt idx="0">
                  <c:v>Yrityksen omat Internet kotisivut</c:v>
                </c:pt>
                <c:pt idx="1">
                  <c:v>Sosiaalinen media (esim. Facebook, Linkedin)</c:v>
                </c:pt>
                <c:pt idx="2">
                  <c:v>Pilvipalvelut  (verkkopalveluina Internetissä)</c:v>
                </c:pt>
                <c:pt idx="3">
                  <c:v>Yrityksenne ostot verkossa (tuotteet ja palvelut)</c:v>
                </c:pt>
                <c:pt idx="4">
                  <c:v>Digitaalisten kanavien käyttö palvelujen jakelussa ja markkinoinnissa</c:v>
                </c:pt>
                <c:pt idx="5">
                  <c:v>Verkkokauppa yrityksenne myynnissä (tuotteet ja palvelut)</c:v>
                </c:pt>
                <c:pt idx="6">
                  <c:v>Teollinen Internet (tällä tarkoitetaan uudenlaisia liiketoiminnan ratkaisuja, joilla teolliset laitteet kommunikoivat automaattisesti keskenään)</c:v>
                </c:pt>
                <c:pt idx="7">
                  <c:v>Big datan käyttö (esim. markkina-analyyseissä)</c:v>
                </c:pt>
                <c:pt idx="8">
                  <c:v>Ei vastausta</c:v>
                </c:pt>
              </c:strCache>
            </c:strRef>
          </c:cat>
          <c:val>
            <c:numRef>
              <c:f>Taul1!$C$156:$C$164</c:f>
              <c:numCache>
                <c:formatCode>0.00000</c:formatCode>
                <c:ptCount val="9"/>
                <c:pt idx="0">
                  <c:v>81.582490000000007</c:v>
                </c:pt>
                <c:pt idx="1">
                  <c:v>48.863410000000002</c:v>
                </c:pt>
                <c:pt idx="2">
                  <c:v>39.874940000000002</c:v>
                </c:pt>
                <c:pt idx="3">
                  <c:v>27.793009999999999</c:v>
                </c:pt>
                <c:pt idx="4">
                  <c:v>20.7867</c:v>
                </c:pt>
                <c:pt idx="5">
                  <c:v>11.47312</c:v>
                </c:pt>
                <c:pt idx="6">
                  <c:v>3.6661199999999998</c:v>
                </c:pt>
                <c:pt idx="7">
                  <c:v>2.96027</c:v>
                </c:pt>
                <c:pt idx="8">
                  <c:v>8.3008100000000002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7150080"/>
        <c:axId val="137548288"/>
      </c:barChart>
      <c:catAx>
        <c:axId val="47150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137548288"/>
        <c:crosses val="autoZero"/>
        <c:auto val="1"/>
        <c:lblAlgn val="ctr"/>
        <c:lblOffset val="100"/>
        <c:noMultiLvlLbl val="0"/>
      </c:catAx>
      <c:valAx>
        <c:axId val="137548288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715008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511838286963422"/>
          <c:y val="1.2061818243120193E-2"/>
          <c:w val="0.47140323490605829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Taul1!$B$175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Taul1!$A$176:$A$184</c:f>
              <c:strCache>
                <c:ptCount val="9"/>
                <c:pt idx="0">
                  <c:v>Sosiaalinen media (esim. Facebook, Linkedin)</c:v>
                </c:pt>
                <c:pt idx="1">
                  <c:v>Verkkokauppa yrityksenne myynnissä (tuotteet ja palvelut)</c:v>
                </c:pt>
                <c:pt idx="2">
                  <c:v>Digitaalisten kanavien käyttö palvelujen jakelussa ja markkinoinnissa</c:v>
                </c:pt>
                <c:pt idx="3">
                  <c:v>Pilvipalvelut  (verkkopalveluina Internetissä)</c:v>
                </c:pt>
                <c:pt idx="4">
                  <c:v>Yrityksenne ostot verkossa (tuotteet ja palvelut)</c:v>
                </c:pt>
                <c:pt idx="5">
                  <c:v>Yrityksen omat Internet kotisivut</c:v>
                </c:pt>
                <c:pt idx="6">
                  <c:v>Teollinen Internet (tällä tarkoitetaan uudenlaisia liiketoiminnan ratkaisuja, joilla teolliset laitteet kommunikoivat automaattisesti keskenään)</c:v>
                </c:pt>
                <c:pt idx="7">
                  <c:v>Big datan käyttö (esim. markkina-analyyseissä)</c:v>
                </c:pt>
                <c:pt idx="8">
                  <c:v>Ei vastausta</c:v>
                </c:pt>
              </c:strCache>
            </c:strRef>
          </c:cat>
          <c:val>
            <c:numRef>
              <c:f>Taul1!$B$176:$B$184</c:f>
              <c:numCache>
                <c:formatCode>0.00000</c:formatCode>
                <c:ptCount val="9"/>
                <c:pt idx="0">
                  <c:v>5.6420500000000002</c:v>
                </c:pt>
                <c:pt idx="1">
                  <c:v>6.7984600000000004</c:v>
                </c:pt>
                <c:pt idx="2">
                  <c:v>5.25542</c:v>
                </c:pt>
                <c:pt idx="3">
                  <c:v>7.1989099999999997</c:v>
                </c:pt>
                <c:pt idx="4">
                  <c:v>8.5967500000000001</c:v>
                </c:pt>
                <c:pt idx="5">
                  <c:v>4.5541999999999998</c:v>
                </c:pt>
                <c:pt idx="6">
                  <c:v>1.1005199999999999</c:v>
                </c:pt>
                <c:pt idx="7">
                  <c:v>0.23738999999999999</c:v>
                </c:pt>
                <c:pt idx="8">
                  <c:v>68.026669999999996</c:v>
                </c:pt>
              </c:numCache>
            </c:numRef>
          </c:val>
        </c:ser>
        <c:ser>
          <c:idx val="1"/>
          <c:order val="1"/>
          <c:tx>
            <c:strRef>
              <c:f>Taul1!$C$175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Taul1!$A$176:$A$184</c:f>
              <c:strCache>
                <c:ptCount val="9"/>
                <c:pt idx="0">
                  <c:v>Sosiaalinen media (esim. Facebook, Linkedin)</c:v>
                </c:pt>
                <c:pt idx="1">
                  <c:v>Verkkokauppa yrityksenne myynnissä (tuotteet ja palvelut)</c:v>
                </c:pt>
                <c:pt idx="2">
                  <c:v>Digitaalisten kanavien käyttö palvelujen jakelussa ja markkinoinnissa</c:v>
                </c:pt>
                <c:pt idx="3">
                  <c:v>Pilvipalvelut  (verkkopalveluina Internetissä)</c:v>
                </c:pt>
                <c:pt idx="4">
                  <c:v>Yrityksenne ostot verkossa (tuotteet ja palvelut)</c:v>
                </c:pt>
                <c:pt idx="5">
                  <c:v>Yrityksen omat Internet kotisivut</c:v>
                </c:pt>
                <c:pt idx="6">
                  <c:v>Teollinen Internet (tällä tarkoitetaan uudenlaisia liiketoiminnan ratkaisuja, joilla teolliset laitteet kommunikoivat automaattisesti keskenään)</c:v>
                </c:pt>
                <c:pt idx="7">
                  <c:v>Big datan käyttö (esim. markkina-analyyseissä)</c:v>
                </c:pt>
                <c:pt idx="8">
                  <c:v>Ei vastausta</c:v>
                </c:pt>
              </c:strCache>
            </c:strRef>
          </c:cat>
          <c:val>
            <c:numRef>
              <c:f>Taul1!$C$176:$C$184</c:f>
              <c:numCache>
                <c:formatCode>0.00000</c:formatCode>
                <c:ptCount val="9"/>
                <c:pt idx="0">
                  <c:v>9.0767799999999994</c:v>
                </c:pt>
                <c:pt idx="1">
                  <c:v>8.3478600000000007</c:v>
                </c:pt>
                <c:pt idx="2">
                  <c:v>7.1352399999999996</c:v>
                </c:pt>
                <c:pt idx="3">
                  <c:v>6.5996899999999998</c:v>
                </c:pt>
                <c:pt idx="4">
                  <c:v>5.4686500000000002</c:v>
                </c:pt>
                <c:pt idx="5">
                  <c:v>4.8033000000000001</c:v>
                </c:pt>
                <c:pt idx="6">
                  <c:v>2.8208000000000002</c:v>
                </c:pt>
                <c:pt idx="7">
                  <c:v>2.4084599999999998</c:v>
                </c:pt>
                <c:pt idx="8">
                  <c:v>63.165579999999999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8701440"/>
        <c:axId val="137551168"/>
      </c:barChart>
      <c:catAx>
        <c:axId val="48701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137551168"/>
        <c:crosses val="autoZero"/>
        <c:auto val="1"/>
        <c:lblAlgn val="ctr"/>
        <c:lblOffset val="100"/>
        <c:noMultiLvlLbl val="0"/>
      </c:catAx>
      <c:valAx>
        <c:axId val="137551168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870144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81404712704347515"/>
        </c:manualLayout>
      </c:layout>
      <c:lineChart>
        <c:grouping val="standard"/>
        <c:varyColors val="0"/>
        <c:ser>
          <c:idx val="0"/>
          <c:order val="0"/>
          <c:tx>
            <c:strRef>
              <c:f>Taul1!$F$2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ln w="57150">
              <a:solidFill>
                <a:srgbClr val="F19048"/>
              </a:solidFill>
            </a:ln>
          </c:spPr>
          <c:marker>
            <c:symbol val="none"/>
          </c:marker>
          <c:cat>
            <c:strRef>
              <c:f>Taul1!$B$3:$B$32</c:f>
              <c:strCache>
                <c:ptCount val="30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29">
                  <c:v>2/16</c:v>
                </c:pt>
              </c:strCache>
            </c:strRef>
          </c:cat>
          <c:val>
            <c:numRef>
              <c:f>Taul1!$F$3:$F$32</c:f>
              <c:numCache>
                <c:formatCode>0</c:formatCode>
                <c:ptCount val="30"/>
                <c:pt idx="0">
                  <c:v>7</c:v>
                </c:pt>
                <c:pt idx="1">
                  <c:v>10</c:v>
                </c:pt>
                <c:pt idx="2">
                  <c:v>11</c:v>
                </c:pt>
                <c:pt idx="3">
                  <c:v>8</c:v>
                </c:pt>
                <c:pt idx="4">
                  <c:v>13</c:v>
                </c:pt>
                <c:pt idx="5">
                  <c:v>14</c:v>
                </c:pt>
                <c:pt idx="6">
                  <c:v>14</c:v>
                </c:pt>
                <c:pt idx="7">
                  <c:v>19</c:v>
                </c:pt>
                <c:pt idx="8">
                  <c:v>13</c:v>
                </c:pt>
                <c:pt idx="9">
                  <c:v>36</c:v>
                </c:pt>
                <c:pt idx="10">
                  <c:v>22</c:v>
                </c:pt>
                <c:pt idx="11">
                  <c:v>19</c:v>
                </c:pt>
                <c:pt idx="12">
                  <c:v>21</c:v>
                </c:pt>
                <c:pt idx="13">
                  <c:v>13</c:v>
                </c:pt>
                <c:pt idx="14">
                  <c:v>1</c:v>
                </c:pt>
                <c:pt idx="15">
                  <c:v>-5</c:v>
                </c:pt>
                <c:pt idx="16">
                  <c:v>8</c:v>
                </c:pt>
                <c:pt idx="17">
                  <c:v>15</c:v>
                </c:pt>
                <c:pt idx="18">
                  <c:v>18</c:v>
                </c:pt>
                <c:pt idx="19">
                  <c:v>8.6</c:v>
                </c:pt>
                <c:pt idx="20">
                  <c:v>14.52514</c:v>
                </c:pt>
                <c:pt idx="21">
                  <c:v>7</c:v>
                </c:pt>
                <c:pt idx="22">
                  <c:v>10</c:v>
                </c:pt>
                <c:pt idx="23">
                  <c:v>-0.87452597596434956</c:v>
                </c:pt>
                <c:pt idx="24">
                  <c:v>4.8141150461630584</c:v>
                </c:pt>
                <c:pt idx="25">
                  <c:v>6.3108754861632637</c:v>
                </c:pt>
                <c:pt idx="26" formatCode="General">
                  <c:v>-1</c:v>
                </c:pt>
                <c:pt idx="27" formatCode="0.0">
                  <c:v>1</c:v>
                </c:pt>
                <c:pt idx="28" formatCode="General">
                  <c:v>-3</c:v>
                </c:pt>
                <c:pt idx="29" formatCode="General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Taul1!$W$2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Taul1!$B$3:$B$32</c:f>
              <c:strCache>
                <c:ptCount val="30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29">
                  <c:v>2/16</c:v>
                </c:pt>
              </c:strCache>
            </c:strRef>
          </c:cat>
          <c:val>
            <c:numRef>
              <c:f>Taul1!$W$3:$W$32</c:f>
              <c:numCache>
                <c:formatCode>0</c:formatCode>
                <c:ptCount val="30"/>
                <c:pt idx="0">
                  <c:v>15</c:v>
                </c:pt>
                <c:pt idx="1">
                  <c:v>11</c:v>
                </c:pt>
                <c:pt idx="2">
                  <c:v>12</c:v>
                </c:pt>
                <c:pt idx="3">
                  <c:v>12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19</c:v>
                </c:pt>
                <c:pt idx="8">
                  <c:v>20</c:v>
                </c:pt>
                <c:pt idx="9">
                  <c:v>20</c:v>
                </c:pt>
                <c:pt idx="10">
                  <c:v>18</c:v>
                </c:pt>
                <c:pt idx="11">
                  <c:v>19</c:v>
                </c:pt>
                <c:pt idx="12">
                  <c:v>24</c:v>
                </c:pt>
                <c:pt idx="13">
                  <c:v>14</c:v>
                </c:pt>
                <c:pt idx="14">
                  <c:v>-8</c:v>
                </c:pt>
                <c:pt idx="15">
                  <c:v>-4</c:v>
                </c:pt>
                <c:pt idx="16">
                  <c:v>12</c:v>
                </c:pt>
                <c:pt idx="17">
                  <c:v>17</c:v>
                </c:pt>
                <c:pt idx="18">
                  <c:v>18</c:v>
                </c:pt>
                <c:pt idx="19">
                  <c:v>13.15301</c:v>
                </c:pt>
                <c:pt idx="20">
                  <c:v>9.4</c:v>
                </c:pt>
                <c:pt idx="21">
                  <c:v>5.8</c:v>
                </c:pt>
                <c:pt idx="22">
                  <c:v>8</c:v>
                </c:pt>
                <c:pt idx="23">
                  <c:v>5.2550082642391907</c:v>
                </c:pt>
                <c:pt idx="24">
                  <c:v>8.221178569498008</c:v>
                </c:pt>
                <c:pt idx="25">
                  <c:v>5.5045647046496793</c:v>
                </c:pt>
                <c:pt idx="26" formatCode="General">
                  <c:v>0</c:v>
                </c:pt>
                <c:pt idx="27" formatCode="0.0">
                  <c:v>4</c:v>
                </c:pt>
                <c:pt idx="28" formatCode="General">
                  <c:v>9</c:v>
                </c:pt>
                <c:pt idx="29" formatCode="General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86592"/>
        <c:axId val="56284224"/>
      </c:lineChart>
      <c:catAx>
        <c:axId val="45486592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00"/>
            </a:pPr>
            <a:endParaRPr lang="fi-FI"/>
          </a:p>
        </c:txPr>
        <c:crossAx val="56284224"/>
        <c:crosses val="autoZero"/>
        <c:auto val="1"/>
        <c:lblAlgn val="ctr"/>
        <c:lblOffset val="100"/>
        <c:tickLblSkip val="1"/>
        <c:noMultiLvlLbl val="0"/>
      </c:catAx>
      <c:valAx>
        <c:axId val="5628422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5486592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865967473838498"/>
          <c:y val="1.2061818243120193E-2"/>
          <c:w val="0.69786194303730753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Taul1!$B$205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Taul1!$A$206:$A$210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10-&gt; vuoden aikana</c:v>
                </c:pt>
                <c:pt idx="4">
                  <c:v>en ole suunnitellut  lainkaan</c:v>
                </c:pt>
              </c:strCache>
            </c:strRef>
          </c:cat>
          <c:val>
            <c:numRef>
              <c:f>Taul1!$B$206:$B$210</c:f>
              <c:numCache>
                <c:formatCode>0.00000</c:formatCode>
                <c:ptCount val="5"/>
                <c:pt idx="0">
                  <c:v>12.30306</c:v>
                </c:pt>
                <c:pt idx="1">
                  <c:v>14.91259</c:v>
                </c:pt>
                <c:pt idx="2">
                  <c:v>11.758050000000001</c:v>
                </c:pt>
                <c:pt idx="3">
                  <c:v>8.6694399999999998</c:v>
                </c:pt>
                <c:pt idx="4">
                  <c:v>52.356859999999998</c:v>
                </c:pt>
              </c:numCache>
            </c:numRef>
          </c:val>
        </c:ser>
        <c:ser>
          <c:idx val="1"/>
          <c:order val="1"/>
          <c:tx>
            <c:strRef>
              <c:f>Taul1!$C$205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Taul1!$A$206:$A$210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10-&gt; vuoden aikana</c:v>
                </c:pt>
                <c:pt idx="4">
                  <c:v>en ole suunnitellut  lainkaan</c:v>
                </c:pt>
              </c:strCache>
            </c:strRef>
          </c:cat>
          <c:val>
            <c:numRef>
              <c:f>Taul1!$C$206:$C$210</c:f>
              <c:numCache>
                <c:formatCode>0.00000</c:formatCode>
                <c:ptCount val="5"/>
                <c:pt idx="0">
                  <c:v>11.38814</c:v>
                </c:pt>
                <c:pt idx="1">
                  <c:v>14.74851</c:v>
                </c:pt>
                <c:pt idx="2">
                  <c:v>10.29617</c:v>
                </c:pt>
                <c:pt idx="3">
                  <c:v>7.5873499999999998</c:v>
                </c:pt>
                <c:pt idx="4">
                  <c:v>55.979819999999997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8702976"/>
        <c:axId val="143920512"/>
      </c:barChart>
      <c:catAx>
        <c:axId val="48702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143920512"/>
        <c:crosses val="autoZero"/>
        <c:auto val="1"/>
        <c:lblAlgn val="ctr"/>
        <c:lblOffset val="100"/>
        <c:noMultiLvlLbl val="0"/>
      </c:catAx>
      <c:valAx>
        <c:axId val="143920512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8702976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511838286963422"/>
          <c:y val="1.2061818243120193E-2"/>
          <c:w val="0.47140323490605829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Taul1!$B$225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Taul1!$A$226:$A$233</c:f>
              <c:strCache>
                <c:ptCount val="8"/>
                <c:pt idx="0">
                  <c:v>Tilitoimisto/tilintarkastaja/kirjanpitäjä</c:v>
                </c:pt>
                <c:pt idx="1">
                  <c:v>Oman alueesi julkiset maksuttomat omistajanvaihdospalvelut (mm. järjestö, seudullinen elinkeinoyhtiö tai  kuntien elinvoimapalvelu)</c:v>
                </c:pt>
                <c:pt idx="2">
                  <c:v>Konsultti</c:v>
                </c:pt>
                <c:pt idx="3">
                  <c:v>Asianajotoimisto</c:v>
                </c:pt>
                <c:pt idx="4">
                  <c:v>Pankki</c:v>
                </c:pt>
                <c:pt idx="5">
                  <c:v>Muu rahoittaja</c:v>
                </c:pt>
                <c:pt idx="6">
                  <c:v>Työeläkevakuutusyhtiö</c:v>
                </c:pt>
                <c:pt idx="7">
                  <c:v>Muu omistajanvaihdostilanteisiin perehtynyt asiantuntija, mikä?</c:v>
                </c:pt>
              </c:strCache>
            </c:strRef>
          </c:cat>
          <c:val>
            <c:numRef>
              <c:f>Taul1!$B$226:$B$233</c:f>
              <c:numCache>
                <c:formatCode>0.00000</c:formatCode>
                <c:ptCount val="8"/>
                <c:pt idx="0">
                  <c:v>38.153680000000001</c:v>
                </c:pt>
                <c:pt idx="1">
                  <c:v>33.35136</c:v>
                </c:pt>
                <c:pt idx="2">
                  <c:v>28.56204</c:v>
                </c:pt>
                <c:pt idx="3">
                  <c:v>12.5</c:v>
                </c:pt>
                <c:pt idx="4">
                  <c:v>16.155819999999999</c:v>
                </c:pt>
                <c:pt idx="5">
                  <c:v>1.27519</c:v>
                </c:pt>
                <c:pt idx="6">
                  <c:v>1.16225</c:v>
                </c:pt>
                <c:pt idx="7">
                  <c:v>6.9598100000000001</c:v>
                </c:pt>
              </c:numCache>
            </c:numRef>
          </c:val>
        </c:ser>
        <c:ser>
          <c:idx val="1"/>
          <c:order val="1"/>
          <c:tx>
            <c:strRef>
              <c:f>Taul1!$C$225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Taul1!$A$226:$A$233</c:f>
              <c:strCache>
                <c:ptCount val="8"/>
                <c:pt idx="0">
                  <c:v>Tilitoimisto/tilintarkastaja/kirjanpitäjä</c:v>
                </c:pt>
                <c:pt idx="1">
                  <c:v>Oman alueesi julkiset maksuttomat omistajanvaihdospalvelut (mm. järjestö, seudullinen elinkeinoyhtiö tai  kuntien elinvoimapalvelu)</c:v>
                </c:pt>
                <c:pt idx="2">
                  <c:v>Konsultti</c:v>
                </c:pt>
                <c:pt idx="3">
                  <c:v>Asianajotoimisto</c:v>
                </c:pt>
                <c:pt idx="4">
                  <c:v>Pankki</c:v>
                </c:pt>
                <c:pt idx="5">
                  <c:v>Muu rahoittaja</c:v>
                </c:pt>
                <c:pt idx="6">
                  <c:v>Työeläkevakuutusyhtiö</c:v>
                </c:pt>
                <c:pt idx="7">
                  <c:v>Muu omistajanvaihdostilanteisiin perehtynyt asiantuntija, mikä?</c:v>
                </c:pt>
              </c:strCache>
            </c:strRef>
          </c:cat>
          <c:val>
            <c:numRef>
              <c:f>Taul1!$C$226:$C$233</c:f>
              <c:numCache>
                <c:formatCode>0.00000</c:formatCode>
                <c:ptCount val="8"/>
                <c:pt idx="0">
                  <c:v>32.7059</c:v>
                </c:pt>
                <c:pt idx="1">
                  <c:v>30.025659999999998</c:v>
                </c:pt>
                <c:pt idx="2">
                  <c:v>27.48967</c:v>
                </c:pt>
                <c:pt idx="3">
                  <c:v>16.816099999999999</c:v>
                </c:pt>
                <c:pt idx="4">
                  <c:v>14.17681</c:v>
                </c:pt>
                <c:pt idx="5">
                  <c:v>3.6336499999999998</c:v>
                </c:pt>
                <c:pt idx="6">
                  <c:v>1.2181299999999999</c:v>
                </c:pt>
                <c:pt idx="7">
                  <c:v>7.7357399999999998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947584"/>
        <c:axId val="143922816"/>
      </c:barChart>
      <c:catAx>
        <c:axId val="50947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143922816"/>
        <c:crosses val="autoZero"/>
        <c:auto val="1"/>
        <c:lblAlgn val="ctr"/>
        <c:lblOffset val="100"/>
        <c:noMultiLvlLbl val="0"/>
      </c:catAx>
      <c:valAx>
        <c:axId val="143922816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50947584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171378501427788"/>
          <c:y val="1.2061818243120193E-2"/>
          <c:w val="0.71480783276141457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Taul1!$B$245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Taul1!$A$246:$A$250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10-&gt; vuoden aikana</c:v>
                </c:pt>
                <c:pt idx="4">
                  <c:v>en ole suunnitellut  lainkaan</c:v>
                </c:pt>
              </c:strCache>
            </c:strRef>
          </c:cat>
          <c:val>
            <c:numRef>
              <c:f>Taul1!$B$246:$B$250</c:f>
              <c:numCache>
                <c:formatCode>0.00000</c:formatCode>
                <c:ptCount val="5"/>
                <c:pt idx="0">
                  <c:v>9.9044899999999991</c:v>
                </c:pt>
                <c:pt idx="1">
                  <c:v>6.4129199999999997</c:v>
                </c:pt>
                <c:pt idx="2">
                  <c:v>0.85529999999999995</c:v>
                </c:pt>
                <c:pt idx="3">
                  <c:v>0.24781</c:v>
                </c:pt>
                <c:pt idx="4">
                  <c:v>82.579480000000004</c:v>
                </c:pt>
              </c:numCache>
            </c:numRef>
          </c:val>
        </c:ser>
        <c:ser>
          <c:idx val="1"/>
          <c:order val="1"/>
          <c:tx>
            <c:strRef>
              <c:f>Taul1!$C$245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Taul1!$A$246:$A$250</c:f>
              <c:strCache>
                <c:ptCount val="5"/>
                <c:pt idx="0">
                  <c:v>0-2 vuoden aikana</c:v>
                </c:pt>
                <c:pt idx="1">
                  <c:v>3-5 vuoden aikana</c:v>
                </c:pt>
                <c:pt idx="2">
                  <c:v>6-10 vuoden aikana</c:v>
                </c:pt>
                <c:pt idx="3">
                  <c:v>10-&gt; vuoden aikana</c:v>
                </c:pt>
                <c:pt idx="4">
                  <c:v>en ole suunnitellut  lainkaan</c:v>
                </c:pt>
              </c:strCache>
            </c:strRef>
          </c:cat>
          <c:val>
            <c:numRef>
              <c:f>Taul1!$C$246:$C$250</c:f>
              <c:numCache>
                <c:formatCode>0.00000</c:formatCode>
                <c:ptCount val="5"/>
                <c:pt idx="0">
                  <c:v>10.75756</c:v>
                </c:pt>
                <c:pt idx="1">
                  <c:v>6.0236400000000003</c:v>
                </c:pt>
                <c:pt idx="2">
                  <c:v>1.5088699999999999</c:v>
                </c:pt>
                <c:pt idx="3">
                  <c:v>0.77715999999999996</c:v>
                </c:pt>
                <c:pt idx="4">
                  <c:v>80.932770000000005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1025408"/>
        <c:axId val="144649600"/>
      </c:barChart>
      <c:catAx>
        <c:axId val="51025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144649600"/>
        <c:crosses val="autoZero"/>
        <c:auto val="1"/>
        <c:lblAlgn val="ctr"/>
        <c:lblOffset val="100"/>
        <c:noMultiLvlLbl val="0"/>
      </c:catAx>
      <c:valAx>
        <c:axId val="144649600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5102540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81404712704347515"/>
        </c:manualLayout>
      </c:layout>
      <c:lineChart>
        <c:grouping val="standard"/>
        <c:varyColors val="0"/>
        <c:ser>
          <c:idx val="0"/>
          <c:order val="0"/>
          <c:tx>
            <c:strRef>
              <c:f>Taul1!$E$2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ln w="57150">
              <a:solidFill>
                <a:srgbClr val="F19048"/>
              </a:solidFill>
            </a:ln>
          </c:spPr>
          <c:marker>
            <c:symbol val="none"/>
          </c:marker>
          <c:cat>
            <c:strRef>
              <c:f>Taul1!$B$3:$B$32</c:f>
              <c:strCache>
                <c:ptCount val="30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29">
                  <c:v>2/16</c:v>
                </c:pt>
              </c:strCache>
            </c:strRef>
          </c:cat>
          <c:val>
            <c:numRef>
              <c:f>Taul1!$E$3:$E$32</c:f>
              <c:numCache>
                <c:formatCode>0</c:formatCode>
                <c:ptCount val="30"/>
                <c:pt idx="0">
                  <c:v>22</c:v>
                </c:pt>
                <c:pt idx="1">
                  <c:v>19</c:v>
                </c:pt>
                <c:pt idx="2">
                  <c:v>6</c:v>
                </c:pt>
                <c:pt idx="3">
                  <c:v>14</c:v>
                </c:pt>
                <c:pt idx="4">
                  <c:v>27</c:v>
                </c:pt>
                <c:pt idx="5">
                  <c:v>34</c:v>
                </c:pt>
                <c:pt idx="6">
                  <c:v>41.194080999999997</c:v>
                </c:pt>
                <c:pt idx="7">
                  <c:v>35</c:v>
                </c:pt>
                <c:pt idx="8">
                  <c:v>28</c:v>
                </c:pt>
                <c:pt idx="9">
                  <c:v>27</c:v>
                </c:pt>
                <c:pt idx="10">
                  <c:v>43</c:v>
                </c:pt>
                <c:pt idx="11">
                  <c:v>30</c:v>
                </c:pt>
                <c:pt idx="12">
                  <c:v>24</c:v>
                </c:pt>
                <c:pt idx="13">
                  <c:v>4</c:v>
                </c:pt>
                <c:pt idx="14">
                  <c:v>-9</c:v>
                </c:pt>
                <c:pt idx="15">
                  <c:v>3</c:v>
                </c:pt>
                <c:pt idx="16">
                  <c:v>25</c:v>
                </c:pt>
                <c:pt idx="17">
                  <c:v>43</c:v>
                </c:pt>
                <c:pt idx="18">
                  <c:v>28</c:v>
                </c:pt>
                <c:pt idx="19">
                  <c:v>34.200000000000003</c:v>
                </c:pt>
                <c:pt idx="20">
                  <c:v>6.2857139999999996</c:v>
                </c:pt>
                <c:pt idx="21">
                  <c:v>3.8</c:v>
                </c:pt>
                <c:pt idx="22">
                  <c:v>13</c:v>
                </c:pt>
                <c:pt idx="23">
                  <c:v>3.6422231325959444</c:v>
                </c:pt>
                <c:pt idx="24">
                  <c:v>24.804356310757978</c:v>
                </c:pt>
                <c:pt idx="25">
                  <c:v>10.946967771810634</c:v>
                </c:pt>
                <c:pt idx="26" formatCode="General">
                  <c:v>-9</c:v>
                </c:pt>
                <c:pt idx="27" formatCode="0.0">
                  <c:v>3</c:v>
                </c:pt>
                <c:pt idx="28" formatCode="General">
                  <c:v>8</c:v>
                </c:pt>
                <c:pt idx="29" formatCode="General">
                  <c:v>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Taul1!$V$2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Taul1!$B$3:$B$32</c:f>
              <c:strCache>
                <c:ptCount val="30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29">
                  <c:v>2/16</c:v>
                </c:pt>
              </c:strCache>
            </c:strRef>
          </c:cat>
          <c:val>
            <c:numRef>
              <c:f>Taul1!$V$3:$V$32</c:f>
              <c:numCache>
                <c:formatCode>0</c:formatCode>
                <c:ptCount val="30"/>
                <c:pt idx="0">
                  <c:v>25</c:v>
                </c:pt>
                <c:pt idx="1">
                  <c:v>19</c:v>
                </c:pt>
                <c:pt idx="2">
                  <c:v>15</c:v>
                </c:pt>
                <c:pt idx="3">
                  <c:v>19</c:v>
                </c:pt>
                <c:pt idx="4">
                  <c:v>30</c:v>
                </c:pt>
                <c:pt idx="5">
                  <c:v>32.070062</c:v>
                </c:pt>
                <c:pt idx="6">
                  <c:v>31.598832000000002</c:v>
                </c:pt>
                <c:pt idx="7">
                  <c:v>33</c:v>
                </c:pt>
                <c:pt idx="8">
                  <c:v>35</c:v>
                </c:pt>
                <c:pt idx="9">
                  <c:v>34</c:v>
                </c:pt>
                <c:pt idx="10">
                  <c:v>34</c:v>
                </c:pt>
                <c:pt idx="11">
                  <c:v>31</c:v>
                </c:pt>
                <c:pt idx="12">
                  <c:v>24</c:v>
                </c:pt>
                <c:pt idx="13">
                  <c:v>6</c:v>
                </c:pt>
                <c:pt idx="14">
                  <c:v>-25</c:v>
                </c:pt>
                <c:pt idx="15">
                  <c:v>-8</c:v>
                </c:pt>
                <c:pt idx="16">
                  <c:v>25</c:v>
                </c:pt>
                <c:pt idx="17">
                  <c:v>40</c:v>
                </c:pt>
                <c:pt idx="18">
                  <c:v>34</c:v>
                </c:pt>
                <c:pt idx="19">
                  <c:v>24.312784000000001</c:v>
                </c:pt>
                <c:pt idx="20">
                  <c:v>-0.3</c:v>
                </c:pt>
                <c:pt idx="21">
                  <c:v>0.3</c:v>
                </c:pt>
                <c:pt idx="22">
                  <c:v>5</c:v>
                </c:pt>
                <c:pt idx="23">
                  <c:v>3.8149381485914837</c:v>
                </c:pt>
                <c:pt idx="24">
                  <c:v>15.565566246754951</c:v>
                </c:pt>
                <c:pt idx="25">
                  <c:v>8.9602754146906953</c:v>
                </c:pt>
                <c:pt idx="26" formatCode="General">
                  <c:v>-6</c:v>
                </c:pt>
                <c:pt idx="27" formatCode="0.0">
                  <c:v>9</c:v>
                </c:pt>
                <c:pt idx="28" formatCode="General">
                  <c:v>15</c:v>
                </c:pt>
                <c:pt idx="29" formatCode="General">
                  <c:v>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87616"/>
        <c:axId val="87162880"/>
      </c:lineChart>
      <c:catAx>
        <c:axId val="45487616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00"/>
            </a:pPr>
            <a:endParaRPr lang="fi-FI"/>
          </a:p>
        </c:txPr>
        <c:crossAx val="87162880"/>
        <c:crosses val="autoZero"/>
        <c:auto val="1"/>
        <c:lblAlgn val="ctr"/>
        <c:lblOffset val="100"/>
        <c:tickLblSkip val="1"/>
        <c:noMultiLvlLbl val="0"/>
      </c:catAx>
      <c:valAx>
        <c:axId val="8716288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5487616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81404712704347515"/>
        </c:manualLayout>
      </c:layout>
      <c:lineChart>
        <c:grouping val="standard"/>
        <c:varyColors val="0"/>
        <c:ser>
          <c:idx val="0"/>
          <c:order val="0"/>
          <c:tx>
            <c:strRef>
              <c:f>Taul1!$G$2</c:f>
              <c:strCache>
                <c:ptCount val="1"/>
                <c:pt idx="0">
                  <c:v>Liikevaihto, Keski-Pohjanmaan Yrittäjät</c:v>
                </c:pt>
              </c:strCache>
            </c:strRef>
          </c:tx>
          <c:spPr>
            <a:ln w="57150">
              <a:solidFill>
                <a:srgbClr val="F19048"/>
              </a:solidFill>
            </a:ln>
          </c:spPr>
          <c:marker>
            <c:symbol val="none"/>
          </c:marker>
          <c:cat>
            <c:strRef>
              <c:f>Taul1!$B$3:$B$32</c:f>
              <c:strCache>
                <c:ptCount val="30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29">
                  <c:v>2/16</c:v>
                </c:pt>
              </c:strCache>
            </c:strRef>
          </c:cat>
          <c:val>
            <c:numRef>
              <c:f>Taul1!$G$3:$G$32</c:f>
              <c:numCache>
                <c:formatCode>0</c:formatCode>
                <c:ptCount val="30"/>
                <c:pt idx="0">
                  <c:v>36</c:v>
                </c:pt>
                <c:pt idx="1">
                  <c:v>47</c:v>
                </c:pt>
                <c:pt idx="2">
                  <c:v>46</c:v>
                </c:pt>
                <c:pt idx="3">
                  <c:v>33</c:v>
                </c:pt>
                <c:pt idx="4">
                  <c:v>46</c:v>
                </c:pt>
                <c:pt idx="5">
                  <c:v>51.312600000000003</c:v>
                </c:pt>
                <c:pt idx="6">
                  <c:v>47.891058999999998</c:v>
                </c:pt>
                <c:pt idx="7">
                  <c:v>53</c:v>
                </c:pt>
                <c:pt idx="8">
                  <c:v>48</c:v>
                </c:pt>
                <c:pt idx="9">
                  <c:v>55</c:v>
                </c:pt>
                <c:pt idx="10">
                  <c:v>55</c:v>
                </c:pt>
                <c:pt idx="11">
                  <c:v>46</c:v>
                </c:pt>
                <c:pt idx="12">
                  <c:v>49</c:v>
                </c:pt>
                <c:pt idx="13">
                  <c:v>36</c:v>
                </c:pt>
                <c:pt idx="14">
                  <c:v>9</c:v>
                </c:pt>
                <c:pt idx="15">
                  <c:v>3</c:v>
                </c:pt>
                <c:pt idx="16">
                  <c:v>29</c:v>
                </c:pt>
                <c:pt idx="17">
                  <c:v>48</c:v>
                </c:pt>
                <c:pt idx="18">
                  <c:v>42</c:v>
                </c:pt>
                <c:pt idx="19">
                  <c:v>47.4</c:v>
                </c:pt>
                <c:pt idx="20">
                  <c:v>31.843575000000001</c:v>
                </c:pt>
                <c:pt idx="21">
                  <c:v>22</c:v>
                </c:pt>
                <c:pt idx="22">
                  <c:v>31</c:v>
                </c:pt>
                <c:pt idx="23">
                  <c:v>17.028611790030727</c:v>
                </c:pt>
                <c:pt idx="24">
                  <c:v>28.705957198578197</c:v>
                </c:pt>
                <c:pt idx="25">
                  <c:v>22.818478254892575</c:v>
                </c:pt>
                <c:pt idx="26" formatCode="General">
                  <c:v>5</c:v>
                </c:pt>
                <c:pt idx="27" formatCode="0.0">
                  <c:v>20</c:v>
                </c:pt>
                <c:pt idx="28" formatCode="General">
                  <c:v>17</c:v>
                </c:pt>
                <c:pt idx="29" formatCode="General">
                  <c:v>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Taul1!$H$2</c:f>
              <c:strCache>
                <c:ptCount val="1"/>
                <c:pt idx="0">
                  <c:v>Kannattavuus, Keski-Pohjanmaan Yrittäjät</c:v>
                </c:pt>
              </c:strCache>
            </c:strRef>
          </c:tx>
          <c:spPr>
            <a:ln w="57150">
              <a:solidFill>
                <a:srgbClr val="F19048"/>
              </a:solidFill>
              <a:prstDash val="sysDash"/>
            </a:ln>
          </c:spPr>
          <c:marker>
            <c:symbol val="none"/>
          </c:marker>
          <c:cat>
            <c:strRef>
              <c:f>Taul1!$B$3:$B$32</c:f>
              <c:strCache>
                <c:ptCount val="30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29">
                  <c:v>2/16</c:v>
                </c:pt>
              </c:strCache>
            </c:strRef>
          </c:cat>
          <c:val>
            <c:numRef>
              <c:f>Taul1!$H$3:$H$32</c:f>
              <c:numCache>
                <c:formatCode>0</c:formatCode>
                <c:ptCount val="30"/>
                <c:pt idx="0">
                  <c:v>27</c:v>
                </c:pt>
                <c:pt idx="1">
                  <c:v>32</c:v>
                </c:pt>
                <c:pt idx="2">
                  <c:v>21</c:v>
                </c:pt>
                <c:pt idx="3">
                  <c:v>29</c:v>
                </c:pt>
                <c:pt idx="4">
                  <c:v>35</c:v>
                </c:pt>
                <c:pt idx="5">
                  <c:v>31.253487</c:v>
                </c:pt>
                <c:pt idx="6">
                  <c:v>37.063308999999997</c:v>
                </c:pt>
                <c:pt idx="7">
                  <c:v>33</c:v>
                </c:pt>
                <c:pt idx="8">
                  <c:v>27</c:v>
                </c:pt>
                <c:pt idx="9">
                  <c:v>34</c:v>
                </c:pt>
                <c:pt idx="10">
                  <c:v>23</c:v>
                </c:pt>
                <c:pt idx="11">
                  <c:v>20</c:v>
                </c:pt>
                <c:pt idx="12">
                  <c:v>33</c:v>
                </c:pt>
                <c:pt idx="13">
                  <c:v>17</c:v>
                </c:pt>
                <c:pt idx="14">
                  <c:v>6</c:v>
                </c:pt>
                <c:pt idx="15">
                  <c:v>-2</c:v>
                </c:pt>
                <c:pt idx="16">
                  <c:v>22</c:v>
                </c:pt>
                <c:pt idx="17">
                  <c:v>33</c:v>
                </c:pt>
                <c:pt idx="18">
                  <c:v>27</c:v>
                </c:pt>
                <c:pt idx="19">
                  <c:v>24.2</c:v>
                </c:pt>
                <c:pt idx="20">
                  <c:v>15.168539000000001</c:v>
                </c:pt>
                <c:pt idx="21">
                  <c:v>8.1999999999999993</c:v>
                </c:pt>
                <c:pt idx="22">
                  <c:v>17</c:v>
                </c:pt>
                <c:pt idx="23">
                  <c:v>-1</c:v>
                </c:pt>
                <c:pt idx="24">
                  <c:v>14.684110926548449</c:v>
                </c:pt>
                <c:pt idx="25">
                  <c:v>9.7970346436113545</c:v>
                </c:pt>
                <c:pt idx="26" formatCode="General">
                  <c:v>-5</c:v>
                </c:pt>
                <c:pt idx="27" formatCode="0.0">
                  <c:v>2</c:v>
                </c:pt>
                <c:pt idx="28" formatCode="General">
                  <c:v>2</c:v>
                </c:pt>
                <c:pt idx="29" formatCode="General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39328"/>
        <c:axId val="87165184"/>
      </c:lineChart>
      <c:catAx>
        <c:axId val="45539328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00"/>
            </a:pPr>
            <a:endParaRPr lang="fi-FI"/>
          </a:p>
        </c:txPr>
        <c:crossAx val="87165184"/>
        <c:crosses val="autoZero"/>
        <c:auto val="1"/>
        <c:lblAlgn val="ctr"/>
        <c:lblOffset val="100"/>
        <c:tickLblSkip val="1"/>
        <c:noMultiLvlLbl val="0"/>
      </c:catAx>
      <c:valAx>
        <c:axId val="87165184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553932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81404712704347515"/>
        </c:manualLayout>
      </c:layout>
      <c:lineChart>
        <c:grouping val="standard"/>
        <c:varyColors val="0"/>
        <c:ser>
          <c:idx val="0"/>
          <c:order val="0"/>
          <c:tx>
            <c:strRef>
              <c:f>Taul1!$X$2</c:f>
              <c:strCache>
                <c:ptCount val="1"/>
                <c:pt idx="0">
                  <c:v>Liikevaihto, Koko maa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Taul1!$B$3:$B$32</c:f>
              <c:strCache>
                <c:ptCount val="30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29">
                  <c:v>2/16</c:v>
                </c:pt>
              </c:strCache>
            </c:strRef>
          </c:cat>
          <c:val>
            <c:numRef>
              <c:f>Taul1!$X$3:$X$32</c:f>
              <c:numCache>
                <c:formatCode>0</c:formatCode>
                <c:ptCount val="30"/>
                <c:pt idx="0">
                  <c:v>40</c:v>
                </c:pt>
                <c:pt idx="1">
                  <c:v>36</c:v>
                </c:pt>
                <c:pt idx="2">
                  <c:v>35</c:v>
                </c:pt>
                <c:pt idx="3">
                  <c:v>37</c:v>
                </c:pt>
                <c:pt idx="4">
                  <c:v>41</c:v>
                </c:pt>
                <c:pt idx="5">
                  <c:v>44.615012</c:v>
                </c:pt>
                <c:pt idx="6">
                  <c:v>44.665585</c:v>
                </c:pt>
                <c:pt idx="7">
                  <c:v>47</c:v>
                </c:pt>
                <c:pt idx="8">
                  <c:v>52</c:v>
                </c:pt>
                <c:pt idx="9">
                  <c:v>52</c:v>
                </c:pt>
                <c:pt idx="10">
                  <c:v>50</c:v>
                </c:pt>
                <c:pt idx="11">
                  <c:v>50</c:v>
                </c:pt>
                <c:pt idx="12">
                  <c:v>52</c:v>
                </c:pt>
                <c:pt idx="13">
                  <c:v>35</c:v>
                </c:pt>
                <c:pt idx="14">
                  <c:v>-9</c:v>
                </c:pt>
                <c:pt idx="15">
                  <c:v>1</c:v>
                </c:pt>
                <c:pt idx="16">
                  <c:v>33</c:v>
                </c:pt>
                <c:pt idx="17">
                  <c:v>46</c:v>
                </c:pt>
                <c:pt idx="18">
                  <c:v>44</c:v>
                </c:pt>
                <c:pt idx="19">
                  <c:v>39.262990000000002</c:v>
                </c:pt>
                <c:pt idx="20">
                  <c:v>23.6</c:v>
                </c:pt>
                <c:pt idx="21">
                  <c:v>21.4</c:v>
                </c:pt>
                <c:pt idx="22">
                  <c:v>25</c:v>
                </c:pt>
                <c:pt idx="23">
                  <c:v>23.332681808717499</c:v>
                </c:pt>
                <c:pt idx="24">
                  <c:v>30.879075314559067</c:v>
                </c:pt>
                <c:pt idx="25">
                  <c:v>22.041738580789723</c:v>
                </c:pt>
                <c:pt idx="26" formatCode="General">
                  <c:v>11</c:v>
                </c:pt>
                <c:pt idx="27" formatCode="0.0">
                  <c:v>20</c:v>
                </c:pt>
                <c:pt idx="28" formatCode="General">
                  <c:v>28</c:v>
                </c:pt>
                <c:pt idx="29" formatCode="General">
                  <c:v>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Taul1!$Y$2</c:f>
              <c:strCache>
                <c:ptCount val="1"/>
                <c:pt idx="0">
                  <c:v>Kannattavuus, Koko maa</c:v>
                </c:pt>
              </c:strCache>
            </c:strRef>
          </c:tx>
          <c:spPr>
            <a:ln w="57150">
              <a:solidFill>
                <a:srgbClr val="00A3DA"/>
              </a:solidFill>
              <a:prstDash val="sysDash"/>
            </a:ln>
          </c:spPr>
          <c:marker>
            <c:symbol val="none"/>
          </c:marker>
          <c:cat>
            <c:strRef>
              <c:f>Taul1!$B$3:$B$32</c:f>
              <c:strCache>
                <c:ptCount val="30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29">
                  <c:v>2/16</c:v>
                </c:pt>
              </c:strCache>
            </c:strRef>
          </c:cat>
          <c:val>
            <c:numRef>
              <c:f>Taul1!$Y$3:$Y$32</c:f>
              <c:numCache>
                <c:formatCode>0</c:formatCode>
                <c:ptCount val="30"/>
                <c:pt idx="0">
                  <c:v>29</c:v>
                </c:pt>
                <c:pt idx="1">
                  <c:v>26</c:v>
                </c:pt>
                <c:pt idx="2">
                  <c:v>26</c:v>
                </c:pt>
                <c:pt idx="3">
                  <c:v>28</c:v>
                </c:pt>
                <c:pt idx="4">
                  <c:v>32</c:v>
                </c:pt>
                <c:pt idx="5">
                  <c:v>31.961099000000001</c:v>
                </c:pt>
                <c:pt idx="6">
                  <c:v>35.446980000000003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32</c:v>
                </c:pt>
                <c:pt idx="11">
                  <c:v>31</c:v>
                </c:pt>
                <c:pt idx="12">
                  <c:v>33</c:v>
                </c:pt>
                <c:pt idx="13">
                  <c:v>14</c:v>
                </c:pt>
                <c:pt idx="14">
                  <c:v>-12</c:v>
                </c:pt>
                <c:pt idx="15">
                  <c:v>-5</c:v>
                </c:pt>
                <c:pt idx="16">
                  <c:v>21</c:v>
                </c:pt>
                <c:pt idx="17">
                  <c:v>32</c:v>
                </c:pt>
                <c:pt idx="18">
                  <c:v>28</c:v>
                </c:pt>
                <c:pt idx="19">
                  <c:v>19.388297999999999</c:v>
                </c:pt>
                <c:pt idx="20">
                  <c:v>11</c:v>
                </c:pt>
                <c:pt idx="21">
                  <c:v>6.3</c:v>
                </c:pt>
                <c:pt idx="22">
                  <c:v>10</c:v>
                </c:pt>
                <c:pt idx="23">
                  <c:v>5.563038245640918</c:v>
                </c:pt>
                <c:pt idx="24">
                  <c:v>14.811888242645985</c:v>
                </c:pt>
                <c:pt idx="25">
                  <c:v>5.911541891138409</c:v>
                </c:pt>
                <c:pt idx="26" formatCode="General">
                  <c:v>-5</c:v>
                </c:pt>
                <c:pt idx="27" formatCode="0.0">
                  <c:v>4</c:v>
                </c:pt>
                <c:pt idx="28" formatCode="General">
                  <c:v>11</c:v>
                </c:pt>
                <c:pt idx="29" formatCode="General">
                  <c:v>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540352"/>
        <c:axId val="87167488"/>
      </c:lineChart>
      <c:catAx>
        <c:axId val="45540352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00"/>
            </a:pPr>
            <a:endParaRPr lang="fi-FI"/>
          </a:p>
        </c:txPr>
        <c:crossAx val="87167488"/>
        <c:crosses val="autoZero"/>
        <c:auto val="1"/>
        <c:lblAlgn val="ctr"/>
        <c:lblOffset val="100"/>
        <c:tickLblSkip val="1"/>
        <c:noMultiLvlLbl val="0"/>
      </c:catAx>
      <c:valAx>
        <c:axId val="87167488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5540352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7852200060481182E-2"/>
          <c:y val="0.91976445263445072"/>
          <c:w val="0.92385933965373368"/>
          <c:h val="6.388204871407483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804178174688707E-2"/>
          <c:y val="3.317000016858053E-2"/>
          <c:w val="0.9256439347118659"/>
          <c:h val="0.78087712687489441"/>
        </c:manualLayout>
      </c:layout>
      <c:lineChart>
        <c:grouping val="standard"/>
        <c:varyColors val="0"/>
        <c:ser>
          <c:idx val="0"/>
          <c:order val="0"/>
          <c:tx>
            <c:strRef>
              <c:f>Taul1!$I$2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ln w="57150">
              <a:solidFill>
                <a:srgbClr val="F19048"/>
              </a:solidFill>
            </a:ln>
          </c:spPr>
          <c:marker>
            <c:symbol val="none"/>
          </c:marker>
          <c:cat>
            <c:strRef>
              <c:f>Taul1!$B$3:$B$32</c:f>
              <c:strCache>
                <c:ptCount val="30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29">
                  <c:v>2/16</c:v>
                </c:pt>
              </c:strCache>
            </c:strRef>
          </c:cat>
          <c:val>
            <c:numRef>
              <c:f>Taul1!$I$3:$I$32</c:f>
              <c:numCache>
                <c:formatCode>0</c:formatCode>
                <c:ptCount val="30"/>
                <c:pt idx="0">
                  <c:v>47</c:v>
                </c:pt>
                <c:pt idx="1">
                  <c:v>52</c:v>
                </c:pt>
                <c:pt idx="2">
                  <c:v>54</c:v>
                </c:pt>
                <c:pt idx="3">
                  <c:v>56</c:v>
                </c:pt>
                <c:pt idx="4">
                  <c:v>53</c:v>
                </c:pt>
                <c:pt idx="5">
                  <c:v>58</c:v>
                </c:pt>
                <c:pt idx="6">
                  <c:v>58.660395999999999</c:v>
                </c:pt>
                <c:pt idx="7">
                  <c:v>56</c:v>
                </c:pt>
                <c:pt idx="8">
                  <c:v>56</c:v>
                </c:pt>
                <c:pt idx="9">
                  <c:v>50</c:v>
                </c:pt>
                <c:pt idx="10">
                  <c:v>49</c:v>
                </c:pt>
                <c:pt idx="11">
                  <c:v>38</c:v>
                </c:pt>
                <c:pt idx="12">
                  <c:v>54</c:v>
                </c:pt>
                <c:pt idx="13">
                  <c:v>37</c:v>
                </c:pt>
                <c:pt idx="14">
                  <c:v>33</c:v>
                </c:pt>
                <c:pt idx="15">
                  <c:v>36</c:v>
                </c:pt>
                <c:pt idx="16">
                  <c:v>45</c:v>
                </c:pt>
                <c:pt idx="17">
                  <c:v>51</c:v>
                </c:pt>
                <c:pt idx="18">
                  <c:v>50</c:v>
                </c:pt>
                <c:pt idx="19">
                  <c:v>56.2</c:v>
                </c:pt>
                <c:pt idx="20">
                  <c:v>44.4</c:v>
                </c:pt>
                <c:pt idx="21">
                  <c:v>41.1</c:v>
                </c:pt>
                <c:pt idx="22">
                  <c:v>43</c:v>
                </c:pt>
                <c:pt idx="23">
                  <c:v>41</c:v>
                </c:pt>
                <c:pt idx="24">
                  <c:v>46.345441205849994</c:v>
                </c:pt>
                <c:pt idx="25">
                  <c:v>44.039308374416663</c:v>
                </c:pt>
                <c:pt idx="26" formatCode="General">
                  <c:v>32.592269999999999</c:v>
                </c:pt>
                <c:pt idx="27" formatCode="0.0">
                  <c:v>35.883219999999994</c:v>
                </c:pt>
                <c:pt idx="28" formatCode="General">
                  <c:v>37.876289999999997</c:v>
                </c:pt>
                <c:pt idx="29" formatCode="General">
                  <c:v>39.401070000000004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Taul1!$Z$2</c:f>
              <c:strCache>
                <c:ptCount val="1"/>
                <c:pt idx="0">
                  <c:v>Koko maa</c:v>
                </c:pt>
              </c:strCache>
            </c:strRef>
          </c:tx>
          <c:spPr>
            <a:ln w="57150">
              <a:solidFill>
                <a:srgbClr val="00A3DA"/>
              </a:solidFill>
            </a:ln>
          </c:spPr>
          <c:marker>
            <c:symbol val="none"/>
          </c:marker>
          <c:cat>
            <c:strRef>
              <c:f>Taul1!$B$3:$B$32</c:f>
              <c:strCache>
                <c:ptCount val="30"/>
                <c:pt idx="0">
                  <c:v>1/02</c:v>
                </c:pt>
                <c:pt idx="2">
                  <c:v>1/03</c:v>
                </c:pt>
                <c:pt idx="4">
                  <c:v>1/04</c:v>
                </c:pt>
                <c:pt idx="6">
                  <c:v>1/05</c:v>
                </c:pt>
                <c:pt idx="8">
                  <c:v>1/06</c:v>
                </c:pt>
                <c:pt idx="10">
                  <c:v>1/07</c:v>
                </c:pt>
                <c:pt idx="12">
                  <c:v>1/08</c:v>
                </c:pt>
                <c:pt idx="14">
                  <c:v>1/09</c:v>
                </c:pt>
                <c:pt idx="16">
                  <c:v>1/10</c:v>
                </c:pt>
                <c:pt idx="18">
                  <c:v>1/11</c:v>
                </c:pt>
                <c:pt idx="20">
                  <c:v>1/12</c:v>
                </c:pt>
                <c:pt idx="22">
                  <c:v>1/13</c:v>
                </c:pt>
                <c:pt idx="24">
                  <c:v>1/14</c:v>
                </c:pt>
                <c:pt idx="26">
                  <c:v>1/15</c:v>
                </c:pt>
                <c:pt idx="28">
                  <c:v>1/16</c:v>
                </c:pt>
                <c:pt idx="29">
                  <c:v>2/16</c:v>
                </c:pt>
              </c:strCache>
            </c:strRef>
          </c:cat>
          <c:val>
            <c:numRef>
              <c:f>Taul1!$Z$3:$Z$32</c:f>
              <c:numCache>
                <c:formatCode>0</c:formatCode>
                <c:ptCount val="30"/>
                <c:pt idx="0">
                  <c:v>55</c:v>
                </c:pt>
                <c:pt idx="1">
                  <c:v>52</c:v>
                </c:pt>
                <c:pt idx="2">
                  <c:v>54</c:v>
                </c:pt>
                <c:pt idx="3">
                  <c:v>53</c:v>
                </c:pt>
                <c:pt idx="4">
                  <c:v>54</c:v>
                </c:pt>
                <c:pt idx="5">
                  <c:v>54.774451999999997</c:v>
                </c:pt>
                <c:pt idx="6">
                  <c:v>55.731627000000003</c:v>
                </c:pt>
                <c:pt idx="7">
                  <c:v>57.080030000000001</c:v>
                </c:pt>
                <c:pt idx="8">
                  <c:v>50</c:v>
                </c:pt>
                <c:pt idx="9">
                  <c:v>52</c:v>
                </c:pt>
                <c:pt idx="10">
                  <c:v>49</c:v>
                </c:pt>
                <c:pt idx="11">
                  <c:v>48</c:v>
                </c:pt>
                <c:pt idx="12">
                  <c:v>59</c:v>
                </c:pt>
                <c:pt idx="13">
                  <c:v>44</c:v>
                </c:pt>
                <c:pt idx="14">
                  <c:v>40</c:v>
                </c:pt>
                <c:pt idx="15">
                  <c:v>40</c:v>
                </c:pt>
                <c:pt idx="16">
                  <c:v>52</c:v>
                </c:pt>
                <c:pt idx="17">
                  <c:v>51</c:v>
                </c:pt>
                <c:pt idx="18">
                  <c:v>52</c:v>
                </c:pt>
                <c:pt idx="19">
                  <c:v>51</c:v>
                </c:pt>
                <c:pt idx="20">
                  <c:v>50.8</c:v>
                </c:pt>
                <c:pt idx="21">
                  <c:v>46</c:v>
                </c:pt>
                <c:pt idx="22">
                  <c:v>47</c:v>
                </c:pt>
                <c:pt idx="23">
                  <c:v>45.231610785308128</c:v>
                </c:pt>
                <c:pt idx="24">
                  <c:v>47.220532270325137</c:v>
                </c:pt>
                <c:pt idx="25">
                  <c:v>45.455355670266748</c:v>
                </c:pt>
                <c:pt idx="26" formatCode="General">
                  <c:v>42.554110000000001</c:v>
                </c:pt>
                <c:pt idx="27" formatCode="0.0">
                  <c:v>42.015029999999996</c:v>
                </c:pt>
                <c:pt idx="28" formatCode="General">
                  <c:v>45.412559999999999</c:v>
                </c:pt>
                <c:pt idx="29" formatCode="General">
                  <c:v>49.52758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60512"/>
        <c:axId val="87170368"/>
      </c:lineChart>
      <c:catAx>
        <c:axId val="45760512"/>
        <c:scaling>
          <c:orientation val="minMax"/>
        </c:scaling>
        <c:delete val="0"/>
        <c:axPos val="b"/>
        <c:majorTickMark val="none"/>
        <c:minorTickMark val="none"/>
        <c:tickLblPos val="low"/>
        <c:txPr>
          <a:bodyPr/>
          <a:lstStyle/>
          <a:p>
            <a:pPr>
              <a:defRPr sz="1000"/>
            </a:pPr>
            <a:endParaRPr lang="fi-FI"/>
          </a:p>
        </c:txPr>
        <c:crossAx val="87170368"/>
        <c:crosses val="autoZero"/>
        <c:auto val="1"/>
        <c:lblAlgn val="ctr"/>
        <c:lblOffset val="100"/>
        <c:tickLblSkip val="1"/>
        <c:noMultiLvlLbl val="0"/>
      </c:catAx>
      <c:valAx>
        <c:axId val="87170368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45760512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6.7095412637266857E-2"/>
          <c:y val="0.91674899807367061"/>
          <c:w val="0.91615666250641237"/>
          <c:h val="8.1974776078755127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265929651874175"/>
          <c:y val="1.2061818243120193E-2"/>
          <c:w val="0.58386232125695081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Taul1!$B$25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Taul1!$A$26:$A$32</c:f>
              <c:strCache>
                <c:ptCount val="7"/>
                <c:pt idx="0">
                  <c:v>Vientiä tai liiketoimintaa ulkomailla</c:v>
                </c:pt>
                <c:pt idx="2">
                  <c:v>Suora vientitoiminta</c:v>
                </c:pt>
                <c:pt idx="3">
                  <c:v>Ulkomainen yhteisyritys tai tytäryritys</c:v>
                </c:pt>
                <c:pt idx="4">
                  <c:v>Palkka- tai sopimusvalmistus</c:v>
                </c:pt>
                <c:pt idx="5">
                  <c:v>Lisensointi tai franchising</c:v>
                </c:pt>
                <c:pt idx="6">
                  <c:v>Muu</c:v>
                </c:pt>
              </c:strCache>
            </c:strRef>
          </c:cat>
          <c:val>
            <c:numRef>
              <c:f>Taul1!$B$26:$B$32</c:f>
              <c:numCache>
                <c:formatCode>General</c:formatCode>
                <c:ptCount val="7"/>
                <c:pt idx="0" formatCode="0.00000">
                  <c:v>13.087159999999997</c:v>
                </c:pt>
                <c:pt idx="2" formatCode="0.00000">
                  <c:v>78.386150000000001</c:v>
                </c:pt>
                <c:pt idx="3" formatCode="0.00000">
                  <c:v>15.77408</c:v>
                </c:pt>
                <c:pt idx="4" formatCode="0.00000">
                  <c:v>6.0267499999999998</c:v>
                </c:pt>
                <c:pt idx="5" formatCode="0.00000">
                  <c:v>0.77192000000000005</c:v>
                </c:pt>
                <c:pt idx="6" formatCode="0.00000">
                  <c:v>13.65968</c:v>
                </c:pt>
              </c:numCache>
            </c:numRef>
          </c:val>
        </c:ser>
        <c:ser>
          <c:idx val="1"/>
          <c:order val="1"/>
          <c:tx>
            <c:strRef>
              <c:f>Taul1!$C$25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Taul1!$A$26:$A$32</c:f>
              <c:strCache>
                <c:ptCount val="7"/>
                <c:pt idx="0">
                  <c:v>Vientiä tai liiketoimintaa ulkomailla</c:v>
                </c:pt>
                <c:pt idx="2">
                  <c:v>Suora vientitoiminta</c:v>
                </c:pt>
                <c:pt idx="3">
                  <c:v>Ulkomainen yhteisyritys tai tytäryritys</c:v>
                </c:pt>
                <c:pt idx="4">
                  <c:v>Palkka- tai sopimusvalmistus</c:v>
                </c:pt>
                <c:pt idx="5">
                  <c:v>Lisensointi tai franchising</c:v>
                </c:pt>
                <c:pt idx="6">
                  <c:v>Muu</c:v>
                </c:pt>
              </c:strCache>
            </c:strRef>
          </c:cat>
          <c:val>
            <c:numRef>
              <c:f>Taul1!$C$26:$C$32</c:f>
              <c:numCache>
                <c:formatCode>General</c:formatCode>
                <c:ptCount val="7"/>
                <c:pt idx="0" formatCode="0.00000">
                  <c:v>20.435829999999996</c:v>
                </c:pt>
                <c:pt idx="2" formatCode="0.00000">
                  <c:v>63.782580000000003</c:v>
                </c:pt>
                <c:pt idx="3" formatCode="0.00000">
                  <c:v>18.195319999999999</c:v>
                </c:pt>
                <c:pt idx="4" formatCode="0.00000">
                  <c:v>9.8851099999999992</c:v>
                </c:pt>
                <c:pt idx="5" formatCode="0.00000">
                  <c:v>8.6173699999999993</c:v>
                </c:pt>
                <c:pt idx="6" formatCode="0.00000">
                  <c:v>19.957799999999999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5762560"/>
        <c:axId val="87180992"/>
      </c:barChart>
      <c:catAx>
        <c:axId val="45762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87180992"/>
        <c:crosses val="autoZero"/>
        <c:auto val="1"/>
        <c:lblAlgn val="ctr"/>
        <c:lblOffset val="100"/>
        <c:noMultiLvlLbl val="0"/>
      </c:catAx>
      <c:valAx>
        <c:axId val="87180992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576256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76827350981401"/>
          <c:y val="1.2061818243120193E-2"/>
          <c:w val="0.84575334426587845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Taul1!$B$45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Taul1!$A$46:$A$48</c:f>
              <c:strCache>
                <c:ptCount val="3"/>
                <c:pt idx="0">
                  <c:v>&lt;9%</c:v>
                </c:pt>
                <c:pt idx="1">
                  <c:v>10-49%</c:v>
                </c:pt>
                <c:pt idx="2">
                  <c:v>= &gt; 50%</c:v>
                </c:pt>
              </c:strCache>
            </c:strRef>
          </c:cat>
          <c:val>
            <c:numRef>
              <c:f>Taul1!$B$46:$B$48</c:f>
              <c:numCache>
                <c:formatCode>0.00000</c:formatCode>
                <c:ptCount val="3"/>
                <c:pt idx="0">
                  <c:v>34.546460000000003</c:v>
                </c:pt>
                <c:pt idx="1">
                  <c:v>38.08184</c:v>
                </c:pt>
                <c:pt idx="2">
                  <c:v>27.371700000000001</c:v>
                </c:pt>
              </c:numCache>
            </c:numRef>
          </c:val>
        </c:ser>
        <c:ser>
          <c:idx val="1"/>
          <c:order val="1"/>
          <c:tx>
            <c:strRef>
              <c:f>Taul1!$C$45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Taul1!$A$46:$A$48</c:f>
              <c:strCache>
                <c:ptCount val="3"/>
                <c:pt idx="0">
                  <c:v>&lt;9%</c:v>
                </c:pt>
                <c:pt idx="1">
                  <c:v>10-49%</c:v>
                </c:pt>
                <c:pt idx="2">
                  <c:v>= &gt; 50%</c:v>
                </c:pt>
              </c:strCache>
            </c:strRef>
          </c:cat>
          <c:val>
            <c:numRef>
              <c:f>Taul1!$C$46:$C$48</c:f>
              <c:numCache>
                <c:formatCode>0.00000</c:formatCode>
                <c:ptCount val="3"/>
                <c:pt idx="0">
                  <c:v>41.775269999999999</c:v>
                </c:pt>
                <c:pt idx="1">
                  <c:v>33.437530000000002</c:v>
                </c:pt>
                <c:pt idx="2">
                  <c:v>24.787210000000002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5958656"/>
        <c:axId val="87183296"/>
      </c:barChart>
      <c:catAx>
        <c:axId val="459586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87183296"/>
        <c:crosses val="autoZero"/>
        <c:auto val="1"/>
        <c:lblAlgn val="ctr"/>
        <c:lblOffset val="100"/>
        <c:noMultiLvlLbl val="0"/>
      </c:catAx>
      <c:valAx>
        <c:axId val="87183296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5958656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941646216159925"/>
          <c:y val="1.2061818243120193E-2"/>
          <c:w val="0.70710515561409326"/>
          <c:h val="0.820078036165035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Taul1!$B$65</c:f>
              <c:strCache>
                <c:ptCount val="1"/>
                <c:pt idx="0">
                  <c:v>Keski-Pohjanmaan Yrittäjät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Taul1!$A$66:$A$74</c:f>
              <c:strCache>
                <c:ptCount val="9"/>
                <c:pt idx="0">
                  <c:v>EU-maat</c:v>
                </c:pt>
                <c:pt idx="1">
                  <c:v>Muut Euroopan maat (pl. EU)</c:v>
                </c:pt>
                <c:pt idx="2">
                  <c:v>Venäjä</c:v>
                </c:pt>
                <c:pt idx="3">
                  <c:v>Yhdysvallat ja Kanada</c:v>
                </c:pt>
                <c:pt idx="4">
                  <c:v>Muut Aasian maat</c:v>
                </c:pt>
                <c:pt idx="5">
                  <c:v>Kiina</c:v>
                </c:pt>
                <c:pt idx="6">
                  <c:v>Muut Amerikan maat</c:v>
                </c:pt>
                <c:pt idx="7">
                  <c:v>Intia</c:v>
                </c:pt>
                <c:pt idx="8">
                  <c:v>Muu maailma (esim. Australia)</c:v>
                </c:pt>
              </c:strCache>
            </c:strRef>
          </c:cat>
          <c:val>
            <c:numRef>
              <c:f>Taul1!$B$66:$B$74</c:f>
              <c:numCache>
                <c:formatCode>0.00000</c:formatCode>
                <c:ptCount val="9"/>
                <c:pt idx="0">
                  <c:v>92.515919999999994</c:v>
                </c:pt>
                <c:pt idx="1">
                  <c:v>27.808340000000001</c:v>
                </c:pt>
                <c:pt idx="2">
                  <c:v>29.97973</c:v>
                </c:pt>
                <c:pt idx="3">
                  <c:v>12.261150000000001</c:v>
                </c:pt>
                <c:pt idx="4">
                  <c:v>13.245509999999999</c:v>
                </c:pt>
                <c:pt idx="5">
                  <c:v>17.675160000000002</c:v>
                </c:pt>
                <c:pt idx="6" formatCode="General">
                  <c:v>0</c:v>
                </c:pt>
                <c:pt idx="7">
                  <c:v>2.9096700000000002</c:v>
                </c:pt>
                <c:pt idx="8">
                  <c:v>7.4840799999999996</c:v>
                </c:pt>
              </c:numCache>
            </c:numRef>
          </c:val>
        </c:ser>
        <c:ser>
          <c:idx val="1"/>
          <c:order val="1"/>
          <c:tx>
            <c:strRef>
              <c:f>Taul1!$C$65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Taul1!$A$66:$A$74</c:f>
              <c:strCache>
                <c:ptCount val="9"/>
                <c:pt idx="0">
                  <c:v>EU-maat</c:v>
                </c:pt>
                <c:pt idx="1">
                  <c:v>Muut Euroopan maat (pl. EU)</c:v>
                </c:pt>
                <c:pt idx="2">
                  <c:v>Venäjä</c:v>
                </c:pt>
                <c:pt idx="3">
                  <c:v>Yhdysvallat ja Kanada</c:v>
                </c:pt>
                <c:pt idx="4">
                  <c:v>Muut Aasian maat</c:v>
                </c:pt>
                <c:pt idx="5">
                  <c:v>Kiina</c:v>
                </c:pt>
                <c:pt idx="6">
                  <c:v>Muut Amerikan maat</c:v>
                </c:pt>
                <c:pt idx="7">
                  <c:v>Intia</c:v>
                </c:pt>
                <c:pt idx="8">
                  <c:v>Muu maailma (esim. Australia)</c:v>
                </c:pt>
              </c:strCache>
            </c:strRef>
          </c:cat>
          <c:val>
            <c:numRef>
              <c:f>Taul1!$C$66:$C$74</c:f>
              <c:numCache>
                <c:formatCode>0.00000</c:formatCode>
                <c:ptCount val="9"/>
                <c:pt idx="0">
                  <c:v>88.910880000000006</c:v>
                </c:pt>
                <c:pt idx="1">
                  <c:v>26.637550000000001</c:v>
                </c:pt>
                <c:pt idx="2">
                  <c:v>26.51634</c:v>
                </c:pt>
                <c:pt idx="3">
                  <c:v>22.078600000000002</c:v>
                </c:pt>
                <c:pt idx="4">
                  <c:v>18.194739999999999</c:v>
                </c:pt>
                <c:pt idx="5">
                  <c:v>16.214459999999999</c:v>
                </c:pt>
                <c:pt idx="6">
                  <c:v>7.0686</c:v>
                </c:pt>
                <c:pt idx="7">
                  <c:v>6.5092400000000001</c:v>
                </c:pt>
                <c:pt idx="8">
                  <c:v>12.846539999999999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5960704"/>
        <c:axId val="87186176"/>
      </c:barChart>
      <c:catAx>
        <c:axId val="45960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87186176"/>
        <c:crosses val="autoZero"/>
        <c:auto val="1"/>
        <c:lblAlgn val="ctr"/>
        <c:lblOffset val="100"/>
        <c:noMultiLvlLbl val="0"/>
      </c:catAx>
      <c:valAx>
        <c:axId val="87186176"/>
        <c:scaling>
          <c:orientation val="minMax"/>
        </c:scaling>
        <c:delete val="0"/>
        <c:axPos val="t"/>
        <c:majorGridlines/>
        <c:numFmt formatCode="0" sourceLinked="0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fi-FI"/>
          </a:p>
        </c:txPr>
        <c:crossAx val="45960704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20882467214798064"/>
          <c:y val="0.91674899807367061"/>
          <c:w val="0.75691078735067574"/>
          <c:h val="6.689750327485488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0.08507</cdr:x>
      <cdr:y>0.86554</cdr:y>
    </cdr:from>
    <cdr:to>
      <cdr:x>0.87119</cdr:x>
      <cdr:y>0.93393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701278" y="3645321"/>
          <a:ext cx="6480685" cy="288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100" smtClean="0"/>
            <a:t>Voimakkaasti tai mahdollisuuksien mukaan kasvavien yritysten osuus kaikista yrityksistä</a:t>
          </a:r>
          <a:endParaRPr lang="fi-FI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D3557-53C4-D44A-BFA6-E760BF32EB79}" type="datetimeFigureOut">
              <a:rPr lang="fi-FI" smtClean="0"/>
              <a:t>31.8.2016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E3F52-3251-F64A-A31E-3FA041BA58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008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8F92A8B8-0240-E649-A6B8-D2B0A6E93D89}" type="datetimeFigureOut">
              <a:rPr lang="fi-FI"/>
              <a:pPr>
                <a:defRPr/>
              </a:pPr>
              <a:t>31.8.2016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1A98FE1-8C00-544B-B631-13052CD18D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5455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6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 dirty="0" smtClean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F410-F61D-814C-80F6-A28D5C871BB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87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337" y="1628775"/>
            <a:ext cx="57594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414337" y="5716588"/>
            <a:ext cx="57594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5"/>
            <a:ext cx="5760000" cy="3987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3" y="1673784"/>
            <a:ext cx="2352319" cy="4480954"/>
          </a:xfrm>
        </p:spPr>
        <p:txBody>
          <a:bodyPr/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9" name="Alatunnisteen paikkamerkki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62202F-5ADF-3D44-A1D2-95D90469E56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033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6"/>
          <p:cNvSpPr/>
          <p:nvPr/>
        </p:nvSpPr>
        <p:spPr>
          <a:xfrm>
            <a:off x="4868865" y="1"/>
            <a:ext cx="4306887" cy="395288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 err="1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EDCBE0-C99F-9441-8B51-10CC3C0AAD5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66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3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432F1-6EA1-5641-AFC9-0BE1143CA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906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1" descr="Suomen_Yrittajat_logo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4" y="6391275"/>
            <a:ext cx="10001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064001" y="6376989"/>
            <a:ext cx="1155700" cy="365125"/>
          </a:xfrm>
          <a:prstGeom prst="rect">
            <a:avLst/>
          </a:prstGeom>
        </p:spPr>
        <p:txBody>
          <a:bodyPr/>
          <a:lstStyle>
            <a:lvl1pPr>
              <a:defRPr lang="fi-FI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898A3C-07CA-3C4B-BF61-4359A99680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676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1843089"/>
            <a:ext cx="613251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064001" y="6376989"/>
            <a:ext cx="11557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fi-FI"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1A634C8F-7A2D-EA46-AB0A-031A5746C89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453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9" y="1368426"/>
            <a:ext cx="62626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064001" y="6376989"/>
            <a:ext cx="11557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fi-FI"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9188BA8-866E-3243-B8B8-4DE954DE8B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467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1" descr="Yrittäjyys_luo_elinvoimaa_text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582740" y="1277939"/>
            <a:ext cx="6296025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064001" y="6376989"/>
            <a:ext cx="11557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fi-FI"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D0367AB-29C1-9442-B7AE-E0CDA7A864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0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2205039"/>
            <a:ext cx="61642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064001" y="6376989"/>
            <a:ext cx="11557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fi-FI"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312CE67-3BEA-584D-AC01-69FFA424448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4022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1" descr="SY_slogan_lisaa_voimaa_yrittajyyt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1" y="2225676"/>
            <a:ext cx="609758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064001" y="6376989"/>
            <a:ext cx="11557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fi-FI"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AD93D02-681F-9743-8F24-E8F1DF2562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8456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064001" y="6376989"/>
            <a:ext cx="1155700" cy="365125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fi-FI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5768D8-2A2F-6F4C-A935-55CA490F6DF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83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5503-6155-334B-8B0F-0E0BB891A5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7518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ED94-EE2B-DC42-9B6E-E8665C02B2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123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6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15C7-9E50-FA4A-8DF4-E6B4538A6A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2933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F1882-2AE2-9949-A880-F3D5C2891E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6342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414339" y="5716588"/>
            <a:ext cx="8243887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4"/>
          </p:nvPr>
        </p:nvSpPr>
        <p:spPr>
          <a:xfrm>
            <a:off x="5220072" y="6376989"/>
            <a:ext cx="11557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5"/>
          </p:nvPr>
        </p:nvSpPr>
        <p:spPr>
          <a:xfrm>
            <a:off x="842963" y="6376989"/>
            <a:ext cx="4377109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6650AE-4E50-8246-858D-35EFC7394D1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9202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0" descr="Suomen_Yrittajat_logo_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4" y="6391275"/>
            <a:ext cx="10001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438144"/>
            <a:ext cx="8244000" cy="133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790372"/>
            <a:ext cx="8244000" cy="133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7ACA73-40E3-A248-ABCB-31C672A7D1B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9028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1" y="1602000"/>
            <a:ext cx="4038600" cy="4535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6657C9-6773-4C46-83A7-960ED8E5F16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9459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/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5BB431-0D47-8948-9F8E-52CCF2AD8A1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8470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1" y="5201866"/>
            <a:ext cx="4751388" cy="93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404040"/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F297D5-5C3A-9E49-9328-8582DBD04D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0633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337" y="1628775"/>
            <a:ext cx="5759451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414337" y="5716588"/>
            <a:ext cx="5759451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5"/>
            <a:ext cx="5760000" cy="3987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3" y="1673784"/>
            <a:ext cx="2352319" cy="4480954"/>
          </a:xfrm>
        </p:spPr>
        <p:txBody>
          <a:bodyPr/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13E779-00BB-EA47-AF16-ACFC6268A81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5681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/>
          <p:cNvCxnSpPr/>
          <p:nvPr/>
        </p:nvCxnSpPr>
        <p:spPr>
          <a:xfrm>
            <a:off x="414339" y="1844675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/>
          <p:cNvCxnSpPr/>
          <p:nvPr/>
        </p:nvCxnSpPr>
        <p:spPr>
          <a:xfrm>
            <a:off x="414339" y="4857750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fld id="{0D412BB1-8C8C-AD49-A49B-199DCE1C6C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7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414339" y="5716588"/>
            <a:ext cx="8243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4"/>
          </p:nvPr>
        </p:nvSpPr>
        <p:spPr>
          <a:xfrm>
            <a:off x="842964" y="6376989"/>
            <a:ext cx="2073275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9CE2E1-117E-6C44-9700-741D07B4D2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8643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489C0-4E66-CA49-8CF8-907FD17EFB2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6304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7BDE1-5CB1-A042-A34E-FDA076B7951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179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1843089"/>
            <a:ext cx="613251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fld id="{AA3C3D41-808B-4E46-AC62-82DDC3BE2C5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3096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9" y="1368426"/>
            <a:ext cx="62626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fld id="{C4178E5F-5E58-B44B-8345-3F5A257076D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2415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 descr="Yrittäjyys_luo_elinvoimaa_text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582740" y="1277939"/>
            <a:ext cx="6296025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fld id="{A0A0D647-E2E2-9843-AE90-829B65429F5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181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2205039"/>
            <a:ext cx="61642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fld id="{DE7C6EC2-2D49-DB44-B08C-E9FADC318F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82090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 descr="SY_slogan_lisaa_voimaa_yrittajyyt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1" y="2225676"/>
            <a:ext cx="609758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19048"/>
                </a:solidFill>
              </a:defRPr>
            </a:lvl1pPr>
          </a:lstStyle>
          <a:p>
            <a:pPr>
              <a:defRPr/>
            </a:pPr>
            <a:fld id="{5FFC4B29-0904-6248-A349-7CDFCDDCCB2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399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Kuvallinen 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</p:spPr>
        <p:txBody>
          <a:bodyPr rtlCol="0">
            <a:noAutofit/>
          </a:bodyPr>
          <a:lstStyle/>
          <a:p>
            <a:pPr lvl="0"/>
            <a:r>
              <a:rPr lang="fi-FI" noProof="0" smtClean="0"/>
              <a:t>Vedä kuva paikkamerkkiin tai lisää napsauttamalla kuvaketta</a:t>
            </a:r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438144"/>
            <a:ext cx="8244000" cy="133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790372"/>
            <a:ext cx="8244000" cy="133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01881-7E89-5546-8346-E4BEA36A4F8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165376"/>
            <a:ext cx="5104006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9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6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C5A7-A3C1-D14B-B785-A9CEC0FEEB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3579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FD6A-0B47-274C-9F56-37529CE274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522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438144"/>
            <a:ext cx="8244000" cy="133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790372"/>
            <a:ext cx="8244000" cy="133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EE15D9-ECE0-524D-9F5F-ADEA8F653B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9" name="Ryhmä 8"/>
          <p:cNvGrpSpPr/>
          <p:nvPr userDrawn="1"/>
        </p:nvGrpSpPr>
        <p:grpSpPr>
          <a:xfrm>
            <a:off x="2615587" y="6360062"/>
            <a:ext cx="3912825" cy="326545"/>
            <a:chOff x="3899535" y="4797152"/>
            <a:chExt cx="3912825" cy="326545"/>
          </a:xfrm>
        </p:grpSpPr>
        <p:pic>
          <p:nvPicPr>
            <p:cNvPr id="10" name="Kuva 9"/>
            <p:cNvPicPr/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60" b="21788"/>
            <a:stretch/>
          </p:blipFill>
          <p:spPr bwMode="auto">
            <a:xfrm>
              <a:off x="6300192" y="4804584"/>
              <a:ext cx="1512168" cy="299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Kuva 10" descr="Kuvaus: SY_logo_RGB_vari"/>
            <p:cNvPicPr/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535" y="4797152"/>
              <a:ext cx="1104513" cy="305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Kuva 11" descr="../../../../../../Users/lhult/Desktop/AINEISTOT/a_yrittajaristeily/kumppanilogot/finnvera/FINNVE"/>
            <p:cNvPicPr/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832077"/>
              <a:ext cx="1296144" cy="2916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376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414339" y="5716588"/>
            <a:ext cx="8243887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EA1D12-E21B-1241-AAB9-8D790F3434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0857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1" y="1602000"/>
            <a:ext cx="4038600" cy="4535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2A2CC3-575C-134E-97BA-042FCA5F074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2263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/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C99F8B-5116-FB45-8BC5-678D05D3C8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0569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1" y="5201866"/>
            <a:ext cx="4751388" cy="93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0E98DF-3E44-494C-B44F-E304A5F9EF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485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337" y="1628775"/>
            <a:ext cx="575945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414337" y="5716588"/>
            <a:ext cx="5759451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5"/>
            <a:ext cx="5760000" cy="3987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3" y="1673784"/>
            <a:ext cx="2352319" cy="4480954"/>
          </a:xfrm>
        </p:spPr>
        <p:txBody>
          <a:bodyPr/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/>
          <a:lstStyle>
            <a:lvl1pPr marL="0" indent="0">
              <a:buNone/>
              <a:defRPr sz="1600" i="1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533CDF-4A56-6E44-BA64-44573794CAF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23439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/>
          <p:cNvCxnSpPr/>
          <p:nvPr/>
        </p:nvCxnSpPr>
        <p:spPr>
          <a:xfrm>
            <a:off x="414339" y="1844675"/>
            <a:ext cx="8229600" cy="0"/>
          </a:xfrm>
          <a:prstGeom prst="line">
            <a:avLst/>
          </a:prstGeom>
          <a:ln w="76200">
            <a:solidFill>
              <a:schemeClr val="accent6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/>
          <p:cNvCxnSpPr/>
          <p:nvPr/>
        </p:nvCxnSpPr>
        <p:spPr>
          <a:xfrm>
            <a:off x="414339" y="4857750"/>
            <a:ext cx="8229600" cy="0"/>
          </a:xfrm>
          <a:prstGeom prst="line">
            <a:avLst/>
          </a:prstGeom>
          <a:ln w="76200">
            <a:solidFill>
              <a:schemeClr val="accent6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chemeClr val="accent6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D6DE3DCD-AE30-7C42-A80D-C218FC495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554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0A76-9073-DD43-AACC-452120D559B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348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A1EB2-216A-1A43-92B0-D981081CB0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63516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1843089"/>
            <a:ext cx="613251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248C8269-D8AB-9340-ACE4-0814462CFA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18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9" y="1368426"/>
            <a:ext cx="62626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C18B9F3C-2C9E-564A-B5AC-80942D5C89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21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llinen 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</p:spPr>
        <p:txBody>
          <a:bodyPr rtlCol="0">
            <a:noAutofit/>
          </a:bodyPr>
          <a:lstStyle/>
          <a:p>
            <a:pPr lvl="0"/>
            <a:r>
              <a:rPr lang="fi-FI" noProof="0" smtClean="0"/>
              <a:t>Vedä kuva paikkamerkkiin tai lisää napsauttamalla kuvaketta</a:t>
            </a:r>
            <a:endParaRPr lang="fi-FI" noProof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3438144"/>
            <a:ext cx="8244000" cy="1332000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790372"/>
            <a:ext cx="8244000" cy="1332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01881-7E89-5546-8346-E4BEA36A4F8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2615587" y="6360062"/>
            <a:ext cx="3912825" cy="326545"/>
            <a:chOff x="3899535" y="4797152"/>
            <a:chExt cx="3912825" cy="326545"/>
          </a:xfrm>
        </p:grpSpPr>
        <p:pic>
          <p:nvPicPr>
            <p:cNvPr id="11" name="Kuva 10"/>
            <p:cNvPicPr/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60" b="21788"/>
            <a:stretch/>
          </p:blipFill>
          <p:spPr bwMode="auto">
            <a:xfrm>
              <a:off x="6300192" y="4804584"/>
              <a:ext cx="1512168" cy="299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Kuva 11" descr="Kuvaus: SY_logo_RGB_vari"/>
            <p:cNvPicPr/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535" y="4797152"/>
              <a:ext cx="1104513" cy="305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Kuva 12" descr="../../../../../../Users/lhult/Desktop/AINEISTOT/a_yrittajaristeily/kumppanilogot/finnvera/FINNVE"/>
            <p:cNvPicPr/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832077"/>
              <a:ext cx="1296144" cy="29162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555533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582740" y="1277939"/>
            <a:ext cx="6296025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E7F53CD8-7B33-8C4F-9229-13FA4ED83B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886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2205039"/>
            <a:ext cx="61642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14E8DC22-005E-734A-A7A7-6AF9CEB69EE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2705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1" y="2225676"/>
            <a:ext cx="609758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B74C612D-F010-5441-9EE9-11512729B93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4078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6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4A3B-5AD6-8E40-8232-67A89F9B06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3409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7CF6-E611-3248-8D51-02EAFB17CE3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2003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414339" y="5716588"/>
            <a:ext cx="8243887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17C55E-9DF0-7741-AB46-3C774C60F6A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5715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1" y="1602000"/>
            <a:ext cx="4038600" cy="4535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3CE613-A1B8-894F-B78F-660125F5A7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775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/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4A15FF-F97D-2B4B-9230-70B88C06FB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9820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1" y="5201866"/>
            <a:ext cx="4751388" cy="93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404040"/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0A989-D23B-AE43-ADF1-1052662489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019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337" y="1628775"/>
            <a:ext cx="5759451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414337" y="5716588"/>
            <a:ext cx="5759451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5"/>
            <a:ext cx="5760000" cy="3987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3" y="1673784"/>
            <a:ext cx="2352319" cy="4480954"/>
          </a:xfrm>
        </p:spPr>
        <p:txBody>
          <a:bodyPr/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E6A0CD-6BF7-AF47-98A8-9140348C26F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357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/>
          <p:cNvCxnSpPr/>
          <p:nvPr/>
        </p:nvCxnSpPr>
        <p:spPr>
          <a:xfrm>
            <a:off x="414339" y="1844675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/>
          <p:cNvCxnSpPr/>
          <p:nvPr/>
        </p:nvCxnSpPr>
        <p:spPr>
          <a:xfrm>
            <a:off x="414339" y="4857750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064001" y="6376989"/>
            <a:ext cx="11557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4280701E-213D-0E4E-9548-3FE957CD8B4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7317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/>
          <p:cNvCxnSpPr/>
          <p:nvPr/>
        </p:nvCxnSpPr>
        <p:spPr>
          <a:xfrm>
            <a:off x="414339" y="1844675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/>
          <p:cNvCxnSpPr/>
          <p:nvPr/>
        </p:nvCxnSpPr>
        <p:spPr>
          <a:xfrm>
            <a:off x="414339" y="4857750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fld id="{758A5426-4AE1-5A49-A723-6C7869E025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1679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06FD-BCE1-B541-AA18-1DC72FD029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43016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A3EE-1106-0140-8AC5-7FC9B564EE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2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1843089"/>
            <a:ext cx="613251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fld id="{CD1A1214-0C65-E048-856B-2661DA06C9E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8237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9" y="1368426"/>
            <a:ext cx="62626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fld id="{82E50351-1439-B340-A160-14216A7D5FA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10660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 descr="Yrittäjyys_luo_elinvoimaa_text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582740" y="1277939"/>
            <a:ext cx="6296025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fld id="{967F9F0A-596A-1E4F-8A0B-4B8411CFB51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4973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2205039"/>
            <a:ext cx="61642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fld id="{80D81E63-7911-124A-928C-3BC326E95E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891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 descr="SY_slogan_lisaa_voimaa_yrittajyyt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1" y="2225676"/>
            <a:ext cx="609758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ED139"/>
                </a:solidFill>
              </a:defRPr>
            </a:lvl1pPr>
          </a:lstStyle>
          <a:p>
            <a:pPr>
              <a:defRPr/>
            </a:pPr>
            <a:fld id="{6AB12952-B464-9A48-A73E-AF9FC27666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3054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2925986"/>
            <a:ext cx="82440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4395560"/>
            <a:ext cx="8244000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000">
                <a:solidFill>
                  <a:schemeClr val="accent6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DB99-2A61-6B4B-AC79-CFABD032374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0118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B7D38-0C8B-FC47-860B-BC01D00CA7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53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1" y="1602000"/>
            <a:ext cx="4038600" cy="4535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B50DC7-27A4-D849-A62F-94060669F3B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7986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414339" y="5716588"/>
            <a:ext cx="8243887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40000"/>
            <a:ext cx="8244000" cy="421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8244000" cy="39600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37254-E65F-D543-89F3-1F9700C4E2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71960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4038600" cy="4535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13911" y="1602000"/>
            <a:ext cx="4038600" cy="45350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F7D8B7-7984-6044-809B-E305C79731C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0528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/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D5167C-42F6-F143-8E4E-87225ED7DC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2012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1" y="5201866"/>
            <a:ext cx="4751388" cy="93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404040"/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9A9B4C-2368-884A-81A3-8B78F29F14F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21851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uora yhdysviiva 6"/>
          <p:cNvCxnSpPr/>
          <p:nvPr/>
        </p:nvCxnSpPr>
        <p:spPr>
          <a:xfrm>
            <a:off x="414337" y="1628775"/>
            <a:ext cx="5759451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414337" y="5716588"/>
            <a:ext cx="5759451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73785"/>
            <a:ext cx="5760000" cy="39874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3" y="1673784"/>
            <a:ext cx="2352319" cy="4480954"/>
          </a:xfrm>
        </p:spPr>
        <p:txBody>
          <a:bodyPr/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13"/>
          </p:nvPr>
        </p:nvSpPr>
        <p:spPr>
          <a:xfrm>
            <a:off x="414000" y="5751016"/>
            <a:ext cx="5761037" cy="396000"/>
          </a:xfrm>
        </p:spPr>
        <p:txBody>
          <a:bodyPr/>
          <a:lstStyle>
            <a:lvl1pPr marL="0" indent="0">
              <a:buNone/>
              <a:defRPr sz="1600" i="1">
                <a:solidFill>
                  <a:srgbClr val="404040"/>
                </a:solidFill>
              </a:defRPr>
            </a:lvl1pPr>
            <a:lvl2pPr marL="342000" indent="0">
              <a:buNone/>
              <a:defRPr sz="1200"/>
            </a:lvl2pPr>
            <a:lvl3pPr marL="630000" indent="0">
              <a:buNone/>
              <a:defRPr sz="1200"/>
            </a:lvl3pPr>
            <a:lvl4pPr marL="918000" indent="0">
              <a:buNone/>
              <a:defRPr sz="1200"/>
            </a:lvl4pPr>
            <a:lvl5pPr marL="1206000" indent="0">
              <a:buNone/>
              <a:defRPr sz="12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Päivämäärän paikkamerkki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511DFC-B25E-9A45-B2B7-6BE0D9573A9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37883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äliotsikk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uora yhdysviiva 2"/>
          <p:cNvCxnSpPr/>
          <p:nvPr/>
        </p:nvCxnSpPr>
        <p:spPr>
          <a:xfrm>
            <a:off x="414339" y="1844675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uora yhdysviiva 3"/>
          <p:cNvCxnSpPr/>
          <p:nvPr/>
        </p:nvCxnSpPr>
        <p:spPr>
          <a:xfrm>
            <a:off x="414339" y="4857750"/>
            <a:ext cx="82296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1857600"/>
            <a:ext cx="8229600" cy="2941200"/>
          </a:xfrm>
        </p:spPr>
        <p:txBody>
          <a:bodyPr>
            <a:no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fld id="{6A81D880-DC5C-4E4E-95FB-52FE8ADE15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3129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705D-7367-5345-9F06-5D6DC31795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1807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9AF51-4442-024F-AC4E-22C9A0553F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54894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6" y="1843089"/>
            <a:ext cx="613251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fld id="{841A6BD0-B438-2147-BCDB-B546A9322B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7509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9" y="1368426"/>
            <a:ext cx="626268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fld id="{FD7F40C5-F6DB-D942-A05D-84FECE735F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97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uora yhdysviiva 4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5742176" cy="453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0192" y="1602000"/>
            <a:ext cx="2376000" cy="4536000"/>
          </a:xfrm>
        </p:spPr>
        <p:txBody>
          <a:bodyPr/>
          <a:lstStyle>
            <a:lvl1pPr marL="180000" indent="-180000">
              <a:spcBef>
                <a:spcPts val="0"/>
              </a:spcBef>
              <a:defRPr sz="2000"/>
            </a:lvl1pPr>
            <a:lvl2pPr marL="360000" indent="-180000">
              <a:spcBef>
                <a:spcPts val="0"/>
              </a:spcBef>
              <a:defRPr sz="2000"/>
            </a:lvl2pPr>
            <a:lvl3pPr marL="540000" indent="-180000">
              <a:spcBef>
                <a:spcPts val="0"/>
              </a:spcBef>
              <a:defRPr sz="2000"/>
            </a:lvl3pPr>
            <a:lvl4pPr marL="720000" indent="-180000">
              <a:spcBef>
                <a:spcPts val="0"/>
              </a:spcBef>
              <a:defRPr sz="2000"/>
            </a:lvl4pPr>
            <a:lvl5pPr marL="900000" indent="-180000">
              <a:spcBef>
                <a:spcPts val="0"/>
              </a:spcBef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D77C33-5396-7C45-93FA-147F53518D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5899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 descr="Yrittäjyys_luo_elinvoimaa_texti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1582740" y="1277939"/>
            <a:ext cx="6296025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fld id="{6510181E-AEEC-9245-AADD-3C93F916EDE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4037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2205039"/>
            <a:ext cx="61642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fld id="{7575C59D-9CFE-2C4D-B558-F0037C2ED1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6691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9" descr="SY_slogan_lisaa_voimaa_yrittajyytee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1" y="2225676"/>
            <a:ext cx="6097588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5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93C26B"/>
                </a:solidFill>
              </a:defRPr>
            </a:lvl1pPr>
          </a:lstStyle>
          <a:p>
            <a:pPr>
              <a:defRPr/>
            </a:pPr>
            <a:fld id="{7AF6DEB9-B7BD-0644-AE25-E42CB32ADC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59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uora yhdysviiva 5"/>
          <p:cNvCxnSpPr/>
          <p:nvPr/>
        </p:nvCxnSpPr>
        <p:spPr>
          <a:xfrm>
            <a:off x="414339" y="1246188"/>
            <a:ext cx="82438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602000"/>
            <a:ext cx="3221896" cy="453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923928" y="1602000"/>
            <a:ext cx="4752000" cy="356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3924301" y="5201866"/>
            <a:ext cx="4751388" cy="93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 i="1" baseline="0">
                <a:solidFill>
                  <a:srgbClr val="404040"/>
                </a:solidFill>
              </a:defRPr>
            </a:lvl1pPr>
            <a:lvl2pPr marL="342000" indent="0">
              <a:buNone/>
              <a:defRPr sz="1400" i="1"/>
            </a:lvl2pPr>
            <a:lvl3pPr marL="630000" indent="0">
              <a:buNone/>
              <a:defRPr sz="1400" i="1"/>
            </a:lvl3pPr>
            <a:lvl4pPr marL="918000" indent="0">
              <a:buNone/>
              <a:defRPr sz="1400" i="1"/>
            </a:lvl4pPr>
            <a:lvl5pPr marL="1206000" indent="0">
              <a:buNone/>
              <a:defRPr sz="14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14000" y="297224"/>
            <a:ext cx="8229600" cy="864000"/>
          </a:xfrm>
          <a:ln>
            <a:noFill/>
          </a:ln>
        </p:spPr>
        <p:txBody>
          <a:bodyPr tIns="0" bIns="0" anchor="b">
            <a:noAutofit/>
          </a:bodyPr>
          <a:lstStyle>
            <a:lvl1pPr algn="l">
              <a:defRPr sz="2800">
                <a:solidFill>
                  <a:schemeClr val="accent6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F7A10-801A-C249-8B11-68F7462724A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45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5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14339" y="1601789"/>
            <a:ext cx="82438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4"/>
            <a:r>
              <a:rPr lang="fi-FI"/>
              <a:t>6</a:t>
            </a:r>
          </a:p>
          <a:p>
            <a:pPr lvl="4"/>
            <a:r>
              <a:rPr lang="fi-FI"/>
              <a:t>7</a:t>
            </a:r>
          </a:p>
          <a:p>
            <a:pPr lvl="4"/>
            <a:r>
              <a:rPr lang="fi-FI"/>
              <a:t>8</a:t>
            </a:r>
          </a:p>
          <a:p>
            <a:pPr lvl="4"/>
            <a:r>
              <a:rPr lang="fi-FI"/>
              <a:t>9</a:t>
            </a:r>
          </a:p>
        </p:txBody>
      </p:sp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14339" y="368301"/>
            <a:ext cx="82438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963" y="6376989"/>
            <a:ext cx="21447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339" y="6376989"/>
            <a:ext cx="4318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DB604AE-8CE4-8D4D-A32A-03E794DE53D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Suorakulmio 6"/>
          <p:cNvSpPr/>
          <p:nvPr/>
        </p:nvSpPr>
        <p:spPr>
          <a:xfrm>
            <a:off x="4868865" y="1"/>
            <a:ext cx="4306887" cy="395288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 err="1"/>
          </a:p>
        </p:txBody>
      </p:sp>
      <p:grpSp>
        <p:nvGrpSpPr>
          <p:cNvPr id="2" name="Ryhmä 1"/>
          <p:cNvGrpSpPr/>
          <p:nvPr userDrawn="1"/>
        </p:nvGrpSpPr>
        <p:grpSpPr>
          <a:xfrm>
            <a:off x="5148064" y="6453336"/>
            <a:ext cx="3912825" cy="326545"/>
            <a:chOff x="3899535" y="4797152"/>
            <a:chExt cx="3912825" cy="326545"/>
          </a:xfrm>
        </p:grpSpPr>
        <p:pic>
          <p:nvPicPr>
            <p:cNvPr id="12" name="Kuva 11"/>
            <p:cNvPicPr/>
            <p:nvPr userDrawn="1"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60" b="21788"/>
            <a:stretch/>
          </p:blipFill>
          <p:spPr bwMode="auto">
            <a:xfrm>
              <a:off x="6300192" y="4804584"/>
              <a:ext cx="1512168" cy="299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Kuva 7" descr="Kuvaus: SY_logo_RGB_vari"/>
            <p:cNvPicPr/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535" y="4797152"/>
              <a:ext cx="1104513" cy="305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Kuva 10" descr="../../../../../../Users/lhult/Desktop/AINEISTOT/a_yrittajaristeily/kumppanilogot/finnvera/FINNVE"/>
            <p:cNvPicPr/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832077"/>
              <a:ext cx="1296144" cy="2916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5" r:id="rId1"/>
    <p:sldLayoutId id="2147484916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  <p:sldLayoutId id="2147484917" r:id="rId12"/>
    <p:sldLayoutId id="2147484944" r:id="rId13"/>
    <p:sldLayoutId id="2147484945" r:id="rId14"/>
    <p:sldLayoutId id="2147484946" r:id="rId15"/>
    <p:sldLayoutId id="2147484947" r:id="rId16"/>
    <p:sldLayoutId id="2147484948" r:id="rId17"/>
    <p:sldLayoutId id="2147484949" r:id="rId18"/>
    <p:sldLayoutId id="2147484950" r:id="rId19"/>
    <p:sldLayoutId id="2147484918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28650" indent="-287338" algn="l" rtl="0" eaLnBrk="0" fontAlgn="base" hangingPunct="0">
        <a:spcBef>
          <a:spcPct val="20000"/>
        </a:spcBef>
        <a:spcAft>
          <a:spcPct val="0"/>
        </a:spcAft>
        <a:buClr>
          <a:srgbClr val="50D3FF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7575" indent="-287338" algn="l" rtl="0" eaLnBrk="0" fontAlgn="base" hangingPunct="0">
        <a:spcBef>
          <a:spcPct val="20000"/>
        </a:spcBef>
        <a:spcAft>
          <a:spcPct val="0"/>
        </a:spcAft>
        <a:buClr>
          <a:srgbClr val="8AE2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4913" indent="-287338" algn="l" rtl="0" eaLnBrk="0" fontAlgn="base" hangingPunct="0">
        <a:spcBef>
          <a:spcPct val="20000"/>
        </a:spcBef>
        <a:spcAft>
          <a:spcPct val="0"/>
        </a:spcAft>
        <a:buClr>
          <a:srgbClr val="C5F0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493838" indent="-287338" algn="l" rtl="0" eaLnBrk="0" fontAlgn="base" hangingPunct="0">
        <a:spcBef>
          <a:spcPct val="20000"/>
        </a:spcBef>
        <a:spcAft>
          <a:spcPct val="0"/>
        </a:spcAft>
        <a:buClr>
          <a:srgbClr val="C5F0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on paikkamerkki 1"/>
          <p:cNvSpPr>
            <a:spLocks noGrp="1"/>
          </p:cNvSpPr>
          <p:nvPr>
            <p:ph type="title"/>
          </p:nvPr>
        </p:nvSpPr>
        <p:spPr bwMode="auto">
          <a:xfrm>
            <a:off x="414339" y="368301"/>
            <a:ext cx="82438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2253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14339" y="1601789"/>
            <a:ext cx="82438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4"/>
            <a:r>
              <a:rPr lang="fi-FI"/>
              <a:t>6</a:t>
            </a:r>
          </a:p>
          <a:p>
            <a:pPr lvl="4"/>
            <a:r>
              <a:rPr lang="fi-FI"/>
              <a:t>7</a:t>
            </a:r>
          </a:p>
          <a:p>
            <a:pPr lvl="4"/>
            <a:r>
              <a:rPr lang="fi-FI"/>
              <a:t>8</a:t>
            </a:r>
          </a:p>
          <a:p>
            <a:pPr lvl="4"/>
            <a:r>
              <a:rPr lang="fi-FI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001" y="6376989"/>
            <a:ext cx="1155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963" y="6376989"/>
            <a:ext cx="3221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339" y="6376989"/>
            <a:ext cx="4318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11DC86-2A45-E24C-BECB-079957EE10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Suorakulmio 6"/>
          <p:cNvSpPr/>
          <p:nvPr/>
        </p:nvSpPr>
        <p:spPr>
          <a:xfrm>
            <a:off x="4868865" y="1"/>
            <a:ext cx="4306887" cy="395288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 err="1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5148064" y="6453336"/>
            <a:ext cx="3912825" cy="326545"/>
            <a:chOff x="3899535" y="4797152"/>
            <a:chExt cx="3912825" cy="326545"/>
          </a:xfrm>
        </p:grpSpPr>
        <p:pic>
          <p:nvPicPr>
            <p:cNvPr id="11" name="Kuva 10"/>
            <p:cNvPicPr/>
            <p:nvPr userDrawn="1"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60" b="21788"/>
            <a:stretch/>
          </p:blipFill>
          <p:spPr bwMode="auto">
            <a:xfrm>
              <a:off x="6300192" y="4804584"/>
              <a:ext cx="1512168" cy="299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Kuva 11" descr="Kuvaus: SY_logo_RGB_vari"/>
            <p:cNvPicPr/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535" y="4797152"/>
              <a:ext cx="1104513" cy="305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Kuva 12" descr="../../../../../../Users/lhult/Desktop/AINEISTOT/a_yrittajaristeily/kumppanilogot/finnvera/FINNVE"/>
            <p:cNvPicPr/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832077"/>
              <a:ext cx="1296144" cy="2916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51" r:id="rId3"/>
    <p:sldLayoutId id="2147484952" r:id="rId4"/>
    <p:sldLayoutId id="2147484953" r:id="rId5"/>
    <p:sldLayoutId id="2147484954" r:id="rId6"/>
    <p:sldLayoutId id="2147484955" r:id="rId7"/>
    <p:sldLayoutId id="2147484956" r:id="rId8"/>
    <p:sldLayoutId id="2147484957" r:id="rId9"/>
    <p:sldLayoutId id="2147484921" r:id="rId10"/>
    <p:sldLayoutId id="2147484922" r:id="rId11"/>
    <p:sldLayoutId id="2147484958" r:id="rId12"/>
    <p:sldLayoutId id="2147484959" r:id="rId13"/>
    <p:sldLayoutId id="2147484960" r:id="rId14"/>
    <p:sldLayoutId id="2147484961" r:id="rId15"/>
    <p:sldLayoutId id="2147484962" r:id="rId16"/>
    <p:sldLayoutId id="2147484996" r:id="rId1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28650" indent="-287338" algn="l" rtl="0" eaLnBrk="0" fontAlgn="base" hangingPunct="0">
        <a:spcBef>
          <a:spcPct val="20000"/>
        </a:spcBef>
        <a:spcAft>
          <a:spcPct val="0"/>
        </a:spcAft>
        <a:buClr>
          <a:srgbClr val="50D3FF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7575" indent="-287338" algn="l" rtl="0" eaLnBrk="0" fontAlgn="base" hangingPunct="0">
        <a:spcBef>
          <a:spcPct val="20000"/>
        </a:spcBef>
        <a:spcAft>
          <a:spcPct val="0"/>
        </a:spcAft>
        <a:buClr>
          <a:srgbClr val="8AE2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4913" indent="-287338" algn="l" rtl="0" eaLnBrk="0" fontAlgn="base" hangingPunct="0">
        <a:spcBef>
          <a:spcPct val="20000"/>
        </a:spcBef>
        <a:spcAft>
          <a:spcPct val="0"/>
        </a:spcAft>
        <a:buClr>
          <a:srgbClr val="C5F0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493838" indent="-287338" algn="l" rtl="0" eaLnBrk="0" fontAlgn="base" hangingPunct="0">
        <a:spcBef>
          <a:spcPct val="20000"/>
        </a:spcBef>
        <a:spcAft>
          <a:spcPct val="0"/>
        </a:spcAft>
        <a:buClr>
          <a:srgbClr val="C5F0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14339" y="368301"/>
            <a:ext cx="82438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3993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14339" y="1601789"/>
            <a:ext cx="82438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4"/>
            <a:r>
              <a:rPr lang="fi-FI"/>
              <a:t>6</a:t>
            </a:r>
          </a:p>
          <a:p>
            <a:pPr lvl="4"/>
            <a:r>
              <a:rPr lang="fi-FI"/>
              <a:t>7</a:t>
            </a:r>
          </a:p>
          <a:p>
            <a:pPr lvl="4"/>
            <a:r>
              <a:rPr lang="fi-FI"/>
              <a:t>8</a:t>
            </a:r>
          </a:p>
          <a:p>
            <a:pPr lvl="4"/>
            <a:r>
              <a:rPr lang="fi-FI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001" y="6376989"/>
            <a:ext cx="1155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963" y="6376989"/>
            <a:ext cx="3221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339" y="6376989"/>
            <a:ext cx="4318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53517A-A8C9-264E-86A1-8B1EE44A1A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Suorakulmio 6"/>
          <p:cNvSpPr/>
          <p:nvPr/>
        </p:nvSpPr>
        <p:spPr>
          <a:xfrm>
            <a:off x="4868865" y="1"/>
            <a:ext cx="4306887" cy="395288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 err="1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5148064" y="6453336"/>
            <a:ext cx="3912825" cy="326545"/>
            <a:chOff x="3899535" y="4797152"/>
            <a:chExt cx="3912825" cy="326545"/>
          </a:xfrm>
        </p:grpSpPr>
        <p:pic>
          <p:nvPicPr>
            <p:cNvPr id="11" name="Kuva 10"/>
            <p:cNvPicPr/>
            <p:nvPr userDrawn="1"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60" b="21788"/>
            <a:stretch/>
          </p:blipFill>
          <p:spPr bwMode="auto">
            <a:xfrm>
              <a:off x="6300192" y="4804584"/>
              <a:ext cx="1512168" cy="299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Kuva 11" descr="Kuvaus: SY_logo_RGB_vari"/>
            <p:cNvPicPr/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535" y="4797152"/>
              <a:ext cx="1104513" cy="305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Kuva 12" descr="../../../../../../Users/lhult/Desktop/AINEISTOT/a_yrittajaristeily/kumppanilogot/finnvera/FINNVE"/>
            <p:cNvPicPr/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832077"/>
              <a:ext cx="1296144" cy="2916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63" r:id="rId3"/>
    <p:sldLayoutId id="2147484964" r:id="rId4"/>
    <p:sldLayoutId id="2147484965" r:id="rId5"/>
    <p:sldLayoutId id="2147484966" r:id="rId6"/>
    <p:sldLayoutId id="2147484967" r:id="rId7"/>
    <p:sldLayoutId id="2147484968" r:id="rId8"/>
    <p:sldLayoutId id="2147484925" r:id="rId9"/>
    <p:sldLayoutId id="2147484926" r:id="rId10"/>
    <p:sldLayoutId id="2147484969" r:id="rId11"/>
    <p:sldLayoutId id="2147484970" r:id="rId12"/>
    <p:sldLayoutId id="2147484971" r:id="rId13"/>
    <p:sldLayoutId id="2147484972" r:id="rId14"/>
    <p:sldLayoutId id="214748497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28650" indent="-287338" algn="l" rtl="0" eaLnBrk="0" fontAlgn="base" hangingPunct="0">
        <a:spcBef>
          <a:spcPct val="20000"/>
        </a:spcBef>
        <a:spcAft>
          <a:spcPct val="0"/>
        </a:spcAft>
        <a:buClr>
          <a:srgbClr val="50D3FF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7575" indent="-287338" algn="l" rtl="0" eaLnBrk="0" fontAlgn="base" hangingPunct="0">
        <a:spcBef>
          <a:spcPct val="20000"/>
        </a:spcBef>
        <a:spcAft>
          <a:spcPct val="0"/>
        </a:spcAft>
        <a:buClr>
          <a:srgbClr val="8AE2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4913" indent="-287338" algn="l" rtl="0" eaLnBrk="0" fontAlgn="base" hangingPunct="0">
        <a:spcBef>
          <a:spcPct val="20000"/>
        </a:spcBef>
        <a:spcAft>
          <a:spcPct val="0"/>
        </a:spcAft>
        <a:buClr>
          <a:srgbClr val="C5F0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493838" indent="-287338" algn="l" rtl="0" eaLnBrk="0" fontAlgn="base" hangingPunct="0">
        <a:spcBef>
          <a:spcPct val="20000"/>
        </a:spcBef>
        <a:spcAft>
          <a:spcPct val="0"/>
        </a:spcAft>
        <a:buClr>
          <a:srgbClr val="C5F0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tsikon paikkamerkki 1"/>
          <p:cNvSpPr>
            <a:spLocks noGrp="1"/>
          </p:cNvSpPr>
          <p:nvPr>
            <p:ph type="title"/>
          </p:nvPr>
        </p:nvSpPr>
        <p:spPr bwMode="auto">
          <a:xfrm>
            <a:off x="414339" y="368301"/>
            <a:ext cx="82438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5632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14339" y="1601789"/>
            <a:ext cx="82438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4"/>
            <a:r>
              <a:rPr lang="fi-FI"/>
              <a:t>6</a:t>
            </a:r>
          </a:p>
          <a:p>
            <a:pPr lvl="4"/>
            <a:r>
              <a:rPr lang="fi-FI"/>
              <a:t>7</a:t>
            </a:r>
          </a:p>
          <a:p>
            <a:pPr lvl="4"/>
            <a:r>
              <a:rPr lang="fi-FI"/>
              <a:t>8</a:t>
            </a:r>
          </a:p>
          <a:p>
            <a:pPr lvl="4"/>
            <a:r>
              <a:rPr lang="fi-FI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001" y="6376989"/>
            <a:ext cx="1155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963" y="6376989"/>
            <a:ext cx="3221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339" y="6376989"/>
            <a:ext cx="4318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BFAAF1-5E6E-3F48-BA05-C5421D9156E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Suorakulmio 6"/>
          <p:cNvSpPr/>
          <p:nvPr/>
        </p:nvSpPr>
        <p:spPr>
          <a:xfrm>
            <a:off x="4868865" y="1"/>
            <a:ext cx="4306887" cy="395288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 err="1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5148064" y="6453336"/>
            <a:ext cx="3912825" cy="326545"/>
            <a:chOff x="3899535" y="4797152"/>
            <a:chExt cx="3912825" cy="326545"/>
          </a:xfrm>
        </p:grpSpPr>
        <p:pic>
          <p:nvPicPr>
            <p:cNvPr id="11" name="Kuva 10"/>
            <p:cNvPicPr/>
            <p:nvPr userDrawn="1"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60" b="21788"/>
            <a:stretch/>
          </p:blipFill>
          <p:spPr bwMode="auto">
            <a:xfrm>
              <a:off x="6300192" y="4804584"/>
              <a:ext cx="1512168" cy="299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Kuva 11" descr="Kuvaus: SY_logo_RGB_vari"/>
            <p:cNvPicPr/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535" y="4797152"/>
              <a:ext cx="1104513" cy="305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Kuva 12" descr="../../../../../../Users/lhult/Desktop/AINEISTOT/a_yrittajaristeily/kumppanilogot/finnvera/FINNVE"/>
            <p:cNvPicPr/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832077"/>
              <a:ext cx="1296144" cy="2916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7" r:id="rId1"/>
    <p:sldLayoutId id="2147484928" r:id="rId2"/>
    <p:sldLayoutId id="2147484974" r:id="rId3"/>
    <p:sldLayoutId id="2147484975" r:id="rId4"/>
    <p:sldLayoutId id="2147484976" r:id="rId5"/>
    <p:sldLayoutId id="2147484977" r:id="rId6"/>
    <p:sldLayoutId id="2147484978" r:id="rId7"/>
    <p:sldLayoutId id="2147484979" r:id="rId8"/>
    <p:sldLayoutId id="2147484929" r:id="rId9"/>
    <p:sldLayoutId id="2147484930" r:id="rId10"/>
    <p:sldLayoutId id="2147484980" r:id="rId11"/>
    <p:sldLayoutId id="2147484981" r:id="rId12"/>
    <p:sldLayoutId id="2147484982" r:id="rId13"/>
    <p:sldLayoutId id="2147484983" r:id="rId14"/>
    <p:sldLayoutId id="2147484984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28650" indent="-287338" algn="l" rtl="0" eaLnBrk="0" fontAlgn="base" hangingPunct="0">
        <a:spcBef>
          <a:spcPct val="20000"/>
        </a:spcBef>
        <a:spcAft>
          <a:spcPct val="0"/>
        </a:spcAft>
        <a:buClr>
          <a:srgbClr val="50D3FF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7575" indent="-287338" algn="l" rtl="0" eaLnBrk="0" fontAlgn="base" hangingPunct="0">
        <a:spcBef>
          <a:spcPct val="20000"/>
        </a:spcBef>
        <a:spcAft>
          <a:spcPct val="0"/>
        </a:spcAft>
        <a:buClr>
          <a:srgbClr val="8AE2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4913" indent="-287338" algn="l" rtl="0" eaLnBrk="0" fontAlgn="base" hangingPunct="0">
        <a:spcBef>
          <a:spcPct val="20000"/>
        </a:spcBef>
        <a:spcAft>
          <a:spcPct val="0"/>
        </a:spcAft>
        <a:buClr>
          <a:srgbClr val="C5F0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493838" indent="-287338" algn="l" rtl="0" eaLnBrk="0" fontAlgn="base" hangingPunct="0">
        <a:spcBef>
          <a:spcPct val="20000"/>
        </a:spcBef>
        <a:spcAft>
          <a:spcPct val="0"/>
        </a:spcAft>
        <a:buClr>
          <a:srgbClr val="C5F0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14339" y="368301"/>
            <a:ext cx="82438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7270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14339" y="1601789"/>
            <a:ext cx="82438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4"/>
            <a:r>
              <a:rPr lang="fi-FI"/>
              <a:t>6</a:t>
            </a:r>
          </a:p>
          <a:p>
            <a:pPr lvl="4"/>
            <a:r>
              <a:rPr lang="fi-FI"/>
              <a:t>7</a:t>
            </a:r>
          </a:p>
          <a:p>
            <a:pPr lvl="4"/>
            <a:r>
              <a:rPr lang="fi-FI"/>
              <a:t>8</a:t>
            </a:r>
          </a:p>
          <a:p>
            <a:pPr lvl="4"/>
            <a:r>
              <a:rPr lang="fi-FI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064001" y="6376989"/>
            <a:ext cx="1155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Trebuchet MS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42963" y="6376989"/>
            <a:ext cx="3221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fi-FI" smtClean="0"/>
              <a:t>Pk-yritysbarometri, syksy 2016 alueraportti, Keski-Pohjanmaan Yrittäjät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14339" y="6376989"/>
            <a:ext cx="4318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8DB7A9-31CE-1F47-A069-053A5F035B0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9" name="Suorakulmio 6"/>
          <p:cNvSpPr/>
          <p:nvPr/>
        </p:nvSpPr>
        <p:spPr>
          <a:xfrm>
            <a:off x="4868865" y="1"/>
            <a:ext cx="4306887" cy="395288"/>
          </a:xfrm>
          <a:custGeom>
            <a:avLst/>
            <a:gdLst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0 w 4283968"/>
              <a:gd name="connsiteY3" fmla="*/ 432048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15384 w 4283968"/>
              <a:gd name="connsiteY3" fmla="*/ 413760 h 432048"/>
              <a:gd name="connsiteX4" fmla="*/ 0 w 4283968"/>
              <a:gd name="connsiteY4" fmla="*/ 0 h 432048"/>
              <a:gd name="connsiteX0" fmla="*/ 0 w 4283968"/>
              <a:gd name="connsiteY0" fmla="*/ 0 h 432048"/>
              <a:gd name="connsiteX1" fmla="*/ 4283968 w 4283968"/>
              <a:gd name="connsiteY1" fmla="*/ 0 h 432048"/>
              <a:gd name="connsiteX2" fmla="*/ 4283968 w 4283968"/>
              <a:gd name="connsiteY2" fmla="*/ 432048 h 432048"/>
              <a:gd name="connsiteX3" fmla="*/ 4279392 w 4283968"/>
              <a:gd name="connsiteY3" fmla="*/ 422904 h 432048"/>
              <a:gd name="connsiteX4" fmla="*/ 0 w 4283968"/>
              <a:gd name="connsiteY4" fmla="*/ 0 h 432048"/>
              <a:gd name="connsiteX0" fmla="*/ 0 w 4306824"/>
              <a:gd name="connsiteY0" fmla="*/ 0 h 432048"/>
              <a:gd name="connsiteX1" fmla="*/ 4283968 w 4306824"/>
              <a:gd name="connsiteY1" fmla="*/ 0 h 432048"/>
              <a:gd name="connsiteX2" fmla="*/ 4283968 w 4306824"/>
              <a:gd name="connsiteY2" fmla="*/ 432048 h 432048"/>
              <a:gd name="connsiteX3" fmla="*/ 4306824 w 4306824"/>
              <a:gd name="connsiteY3" fmla="*/ 422904 h 432048"/>
              <a:gd name="connsiteX4" fmla="*/ 0 w 4306824"/>
              <a:gd name="connsiteY4" fmla="*/ 0 h 43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6824" h="432048">
                <a:moveTo>
                  <a:pt x="0" y="0"/>
                </a:moveTo>
                <a:lnTo>
                  <a:pt x="4283968" y="0"/>
                </a:lnTo>
                <a:lnTo>
                  <a:pt x="4283968" y="432048"/>
                </a:lnTo>
                <a:lnTo>
                  <a:pt x="4306824" y="4229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 err="1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5148064" y="6453336"/>
            <a:ext cx="3912825" cy="326545"/>
            <a:chOff x="3899535" y="4797152"/>
            <a:chExt cx="3912825" cy="326545"/>
          </a:xfrm>
        </p:grpSpPr>
        <p:pic>
          <p:nvPicPr>
            <p:cNvPr id="11" name="Kuva 10"/>
            <p:cNvPicPr/>
            <p:nvPr userDrawn="1"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60" b="21788"/>
            <a:stretch/>
          </p:blipFill>
          <p:spPr bwMode="auto">
            <a:xfrm>
              <a:off x="6300192" y="4804584"/>
              <a:ext cx="1512168" cy="299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Kuva 11" descr="Kuvaus: SY_logo_RGB_vari"/>
            <p:cNvPicPr/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535" y="4797152"/>
              <a:ext cx="1104513" cy="305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Kuva 12" descr="../../../../../../Users/lhult/Desktop/AINEISTOT/a_yrittajaristeily/kumppanilogot/finnvera/FINNVE"/>
            <p:cNvPicPr/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832077"/>
              <a:ext cx="1296144" cy="2916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  <p:sldLayoutId id="2147484932" r:id="rId2"/>
    <p:sldLayoutId id="2147484985" r:id="rId3"/>
    <p:sldLayoutId id="2147484986" r:id="rId4"/>
    <p:sldLayoutId id="2147484987" r:id="rId5"/>
    <p:sldLayoutId id="2147484988" r:id="rId6"/>
    <p:sldLayoutId id="2147484989" r:id="rId7"/>
    <p:sldLayoutId id="2147484990" r:id="rId8"/>
    <p:sldLayoutId id="2147484933" r:id="rId9"/>
    <p:sldLayoutId id="2147484934" r:id="rId10"/>
    <p:sldLayoutId id="2147484991" r:id="rId11"/>
    <p:sldLayoutId id="2147484992" r:id="rId12"/>
    <p:sldLayoutId id="2147484993" r:id="rId13"/>
    <p:sldLayoutId id="2147484994" r:id="rId14"/>
    <p:sldLayoutId id="214748499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28650" indent="-287338" algn="l" rtl="0" eaLnBrk="0" fontAlgn="base" hangingPunct="0">
        <a:spcBef>
          <a:spcPct val="20000"/>
        </a:spcBef>
        <a:spcAft>
          <a:spcPct val="0"/>
        </a:spcAft>
        <a:buClr>
          <a:srgbClr val="50D3FF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7575" indent="-287338" algn="l" rtl="0" eaLnBrk="0" fontAlgn="base" hangingPunct="0">
        <a:spcBef>
          <a:spcPct val="20000"/>
        </a:spcBef>
        <a:spcAft>
          <a:spcPct val="0"/>
        </a:spcAft>
        <a:buClr>
          <a:srgbClr val="8AE2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04913" indent="-287338" algn="l" rtl="0" eaLnBrk="0" fontAlgn="base" hangingPunct="0">
        <a:spcBef>
          <a:spcPct val="20000"/>
        </a:spcBef>
        <a:spcAft>
          <a:spcPct val="0"/>
        </a:spcAft>
        <a:buClr>
          <a:srgbClr val="C5F0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493838" indent="-287338" algn="l" rtl="0" eaLnBrk="0" fontAlgn="base" hangingPunct="0">
        <a:spcBef>
          <a:spcPct val="20000"/>
        </a:spcBef>
        <a:spcAft>
          <a:spcPct val="0"/>
        </a:spcAft>
        <a:buClr>
          <a:srgbClr val="C5F0FF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1782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070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358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646000" indent="-288000" algn="l" defTabSz="914400" rtl="0" eaLnBrk="1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Kuvan paikkamerkki 1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0114" name="Otsikk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dirty="0">
                <a:latin typeface="Trebuchet MS" charset="0"/>
                <a:ea typeface="MS PGothic" charset="0"/>
              </a:rPr>
              <a:t>Pk-yritysbarometri, </a:t>
            </a:r>
            <a:r>
              <a:rPr lang="fi-FI" dirty="0" smtClean="0">
                <a:latin typeface="Trebuchet MS" charset="0"/>
                <a:ea typeface="MS PGothic" charset="0"/>
              </a:rPr>
              <a:t>syksy 2016</a:t>
            </a:r>
            <a:endParaRPr lang="fi-FI" dirty="0">
              <a:latin typeface="Trebuchet MS" charset="0"/>
              <a:ea typeface="MS PGothic" charset="0"/>
            </a:endParaRPr>
          </a:p>
        </p:txBody>
      </p:sp>
      <p:sp>
        <p:nvSpPr>
          <p:cNvPr id="10" name="Alaotsikko 9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i-FI" dirty="0" smtClean="0">
                <a:ea typeface="+mn-ea"/>
                <a:cs typeface="+mn-cs"/>
              </a:rPr>
              <a:t>Alueraportti, </a:t>
            </a:r>
            <a:r>
              <a:rPr lang="fi-FI" dirty="0" smtClean="0">
                <a:ea typeface="+mn-ea"/>
                <a:cs typeface="+mn-cs"/>
              </a:rPr>
              <a:t>Keski-Pohjanmaan Yrittäjät</a:t>
            </a:r>
            <a:endParaRPr lang="fi-FI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4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0591056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>
                <a:solidFill>
                  <a:srgbClr val="262626"/>
                </a:solidFill>
              </a:rPr>
              <a:t>9: </a:t>
            </a:r>
            <a:r>
              <a:rPr lang="fi-FI" dirty="0">
                <a:solidFill>
                  <a:srgbClr val="262626"/>
                </a:solidFill>
              </a:rPr>
              <a:t>Yritysten markkina-alueet ulkomailla, </a:t>
            </a:r>
            <a:r>
              <a:rPr lang="fi-FI" dirty="0" smtClean="0">
                <a:solidFill>
                  <a:srgbClr val="262626"/>
                </a:solidFill>
              </a:rPr>
              <a:t/>
            </a:r>
            <a:br>
              <a:rPr lang="fi-FI" dirty="0" smtClean="0">
                <a:solidFill>
                  <a:srgbClr val="262626"/>
                </a:solidFill>
              </a:rPr>
            </a:br>
            <a:r>
              <a:rPr lang="fi-FI" dirty="0" smtClean="0">
                <a:solidFill>
                  <a:srgbClr val="262626"/>
                </a:solidFill>
              </a:rPr>
              <a:t>% </a:t>
            </a:r>
            <a:r>
              <a:rPr lang="fi-FI" dirty="0">
                <a:solidFill>
                  <a:srgbClr val="262626"/>
                </a:solidFill>
              </a:rPr>
              <a:t>yrityksistä, joilla on toimintaa </a:t>
            </a:r>
            <a:r>
              <a:rPr lang="fi-FI" dirty="0" smtClean="0">
                <a:solidFill>
                  <a:srgbClr val="262626"/>
                </a:solidFill>
              </a:rPr>
              <a:t>ulkomailla </a:t>
            </a: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10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9007684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solidFill>
                  <a:srgbClr val="262626"/>
                </a:solidFill>
              </a:rPr>
              <a:t>10: Pk-yritysten kehittämistarpeet, </a:t>
            </a:r>
            <a:r>
              <a:rPr lang="fi-FI">
                <a:solidFill>
                  <a:srgbClr val="262626"/>
                </a:solidFill>
              </a:rPr>
              <a:t>%</a:t>
            </a:r>
            <a:endParaRPr lang="fi-FI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11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5123499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>
                <a:solidFill>
                  <a:srgbClr val="262626"/>
                </a:solidFill>
              </a:rPr>
              <a:t>11: Pk-yritysten kehittämisen esteet </a:t>
            </a:r>
            <a:r>
              <a:rPr lang="fi-FI" dirty="0" smtClean="0">
                <a:solidFill>
                  <a:srgbClr val="262626"/>
                </a:solidFill>
              </a:rPr>
              <a:t/>
            </a:r>
            <a:br>
              <a:rPr lang="fi-FI" dirty="0" smtClean="0">
                <a:solidFill>
                  <a:srgbClr val="262626"/>
                </a:solidFill>
              </a:rPr>
            </a:br>
            <a:r>
              <a:rPr lang="fi-FI" dirty="0" smtClean="0">
                <a:solidFill>
                  <a:srgbClr val="262626"/>
                </a:solidFill>
              </a:rPr>
              <a:t>— </a:t>
            </a:r>
            <a:r>
              <a:rPr lang="fi-FI" dirty="0" smtClean="0">
                <a:solidFill>
                  <a:srgbClr val="262626"/>
                </a:solidFill>
              </a:rPr>
              <a:t>rahoitus, %</a:t>
            </a: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12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4159501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solidFill>
                  <a:srgbClr val="262626"/>
                </a:solidFill>
              </a:rPr>
              <a:t>12: </a:t>
            </a:r>
            <a:r>
              <a:rPr lang="fi-FI">
                <a:solidFill>
                  <a:srgbClr val="262626"/>
                </a:solidFill>
              </a:rPr>
              <a:t>Alueen pk–yritykset, joiden pahin kehittämisen este on rahoitus, %</a:t>
            </a:r>
            <a:endParaRPr lang="fi-FI" smtClean="0">
              <a:solidFill>
                <a:srgbClr val="262626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9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13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5364088" y="58052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smtClean="0"/>
              <a:t>*) Voimakkaasti </a:t>
            </a:r>
            <a:r>
              <a:rPr lang="fi-FI" sz="1000"/>
              <a:t>kasvuhaluiset ja </a:t>
            </a:r>
            <a:r>
              <a:rPr lang="fi-FI" sz="1000" smtClean="0"/>
              <a:t>yritykset,</a:t>
            </a:r>
          </a:p>
          <a:p>
            <a:r>
              <a:rPr lang="fi-FI" sz="1000" smtClean="0"/>
              <a:t>jotka </a:t>
            </a:r>
            <a:r>
              <a:rPr lang="fi-FI" sz="1000"/>
              <a:t>pyrkivät kasvamaan mahdollisuuksien mukaan</a:t>
            </a:r>
          </a:p>
        </p:txBody>
      </p:sp>
    </p:spTree>
    <p:extLst>
      <p:ext uri="{BB962C8B-B14F-4D97-AF65-F5344CB8AC3E}">
        <p14:creationId xmlns:p14="http://schemas.microsoft.com/office/powerpoint/2010/main" val="1991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4831585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solidFill>
                  <a:srgbClr val="262626"/>
                </a:solidFill>
              </a:rPr>
              <a:t>13: </a:t>
            </a:r>
            <a:r>
              <a:rPr lang="fi-FI">
                <a:solidFill>
                  <a:srgbClr val="262626"/>
                </a:solidFill>
              </a:rPr>
              <a:t>Koko maan pk–yritykset, joiden pahin kehittämisen este on rahoitus, %</a:t>
            </a:r>
            <a:endParaRPr lang="fi-FI" smtClean="0">
              <a:solidFill>
                <a:srgbClr val="262626"/>
              </a:solidFill>
            </a:endParaRPr>
          </a:p>
        </p:txBody>
      </p:sp>
      <p:sp>
        <p:nvSpPr>
          <p:cNvPr id="8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14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5364088" y="580526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smtClean="0"/>
              <a:t>*) Voimakkaasti </a:t>
            </a:r>
            <a:r>
              <a:rPr lang="fi-FI" sz="1000"/>
              <a:t>kasvuhaluiset ja </a:t>
            </a:r>
            <a:r>
              <a:rPr lang="fi-FI" sz="1000" smtClean="0"/>
              <a:t>yritykset,</a:t>
            </a:r>
          </a:p>
          <a:p>
            <a:r>
              <a:rPr lang="fi-FI" sz="1000" smtClean="0"/>
              <a:t>jotka </a:t>
            </a:r>
            <a:r>
              <a:rPr lang="fi-FI" sz="1000"/>
              <a:t>pyrkivät kasvamaan mahdollisuuksien mukaan</a:t>
            </a:r>
          </a:p>
        </p:txBody>
      </p:sp>
    </p:spTree>
    <p:extLst>
      <p:ext uri="{BB962C8B-B14F-4D97-AF65-F5344CB8AC3E}">
        <p14:creationId xmlns:p14="http://schemas.microsoft.com/office/powerpoint/2010/main" val="33809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65912094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>
                <a:solidFill>
                  <a:srgbClr val="262626"/>
                </a:solidFill>
              </a:rPr>
              <a:t>14: Onko </a:t>
            </a:r>
            <a:r>
              <a:rPr lang="fi-FI" dirty="0">
                <a:solidFill>
                  <a:srgbClr val="262626"/>
                </a:solidFill>
              </a:rPr>
              <a:t>yrityksellänne ollut viimeisen </a:t>
            </a:r>
            <a:r>
              <a:rPr lang="fi-FI" dirty="0" smtClean="0">
                <a:solidFill>
                  <a:srgbClr val="262626"/>
                </a:solidFill>
              </a:rPr>
              <a:t/>
            </a:r>
            <a:br>
              <a:rPr lang="fi-FI" dirty="0" smtClean="0">
                <a:solidFill>
                  <a:srgbClr val="262626"/>
                </a:solidFill>
              </a:rPr>
            </a:br>
            <a:r>
              <a:rPr lang="fi-FI" dirty="0" smtClean="0">
                <a:solidFill>
                  <a:srgbClr val="262626"/>
                </a:solidFill>
              </a:rPr>
              <a:t>12 </a:t>
            </a:r>
            <a:r>
              <a:rPr lang="fi-FI" dirty="0">
                <a:solidFill>
                  <a:srgbClr val="262626"/>
                </a:solidFill>
              </a:rPr>
              <a:t>kk aikana tarve hankkia rahoitusta, %</a:t>
            </a:r>
            <a:endParaRPr lang="fi-FI" dirty="0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15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35476410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>
                <a:solidFill>
                  <a:srgbClr val="262626"/>
                </a:solidFill>
              </a:rPr>
              <a:t>15: Tärkeimmät syyt </a:t>
            </a:r>
            <a:r>
              <a:rPr lang="fi-FI" dirty="0">
                <a:solidFill>
                  <a:srgbClr val="262626"/>
                </a:solidFill>
              </a:rPr>
              <a:t>sille, että </a:t>
            </a:r>
            <a:r>
              <a:rPr lang="fi-FI" dirty="0" smtClean="0">
                <a:solidFill>
                  <a:srgbClr val="262626"/>
                </a:solidFill>
              </a:rPr>
              <a:t>ei </a:t>
            </a:r>
            <a:r>
              <a:rPr lang="fi-FI" dirty="0">
                <a:solidFill>
                  <a:srgbClr val="262626"/>
                </a:solidFill>
              </a:rPr>
              <a:t>ole </a:t>
            </a:r>
            <a:r>
              <a:rPr lang="fi-FI" dirty="0" smtClean="0">
                <a:solidFill>
                  <a:srgbClr val="262626"/>
                </a:solidFill>
              </a:rPr>
              <a:t>hakenut </a:t>
            </a:r>
            <a:r>
              <a:rPr lang="fi-FI" dirty="0" smtClean="0">
                <a:solidFill>
                  <a:srgbClr val="262626"/>
                </a:solidFill>
              </a:rPr>
              <a:t/>
            </a:r>
            <a:br>
              <a:rPr lang="fi-FI" dirty="0" smtClean="0">
                <a:solidFill>
                  <a:srgbClr val="262626"/>
                </a:solidFill>
              </a:rPr>
            </a:br>
            <a:r>
              <a:rPr lang="fi-FI" dirty="0" smtClean="0">
                <a:solidFill>
                  <a:srgbClr val="262626"/>
                </a:solidFill>
              </a:rPr>
              <a:t>tai </a:t>
            </a:r>
            <a:r>
              <a:rPr lang="fi-FI" dirty="0" smtClean="0">
                <a:solidFill>
                  <a:srgbClr val="262626"/>
                </a:solidFill>
              </a:rPr>
              <a:t>saanut </a:t>
            </a:r>
            <a:r>
              <a:rPr lang="fi-FI" dirty="0">
                <a:solidFill>
                  <a:srgbClr val="262626"/>
                </a:solidFill>
              </a:rPr>
              <a:t>rahoitusta, %</a:t>
            </a:r>
            <a:endParaRPr lang="fi-FI" dirty="0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16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3419485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>
                <a:solidFill>
                  <a:srgbClr val="262626"/>
                </a:solidFill>
              </a:rPr>
              <a:t>16: </a:t>
            </a:r>
            <a:r>
              <a:rPr lang="fi-FI" dirty="0">
                <a:solidFill>
                  <a:srgbClr val="262626"/>
                </a:solidFill>
              </a:rPr>
              <a:t>Mistä aiotte ottaa ulkopuolista rahoitusta, %</a:t>
            </a:r>
            <a:endParaRPr lang="fi-FI" dirty="0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17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4004224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00"/>
          </a:xfrm>
        </p:spPr>
        <p:txBody>
          <a:bodyPr/>
          <a:lstStyle/>
          <a:p>
            <a:pPr eaLnBrk="1" hangingPunct="1"/>
            <a:r>
              <a:rPr lang="fi-FI" sz="2400" dirty="0" smtClean="0">
                <a:solidFill>
                  <a:srgbClr val="262626"/>
                </a:solidFill>
              </a:rPr>
              <a:t>17: Ulkoisen rahoituksen aiottu käyttötarkoitus, </a:t>
            </a:r>
            <a:r>
              <a:rPr lang="fi-FI" sz="2400" dirty="0" smtClean="0">
                <a:solidFill>
                  <a:srgbClr val="262626"/>
                </a:solidFill>
              </a:rPr>
              <a:t/>
            </a:r>
            <a:br>
              <a:rPr lang="fi-FI" sz="2400" dirty="0" smtClean="0">
                <a:solidFill>
                  <a:srgbClr val="262626"/>
                </a:solidFill>
              </a:rPr>
            </a:br>
            <a:r>
              <a:rPr lang="fi-FI" sz="2400" dirty="0" smtClean="0">
                <a:solidFill>
                  <a:srgbClr val="262626"/>
                </a:solidFill>
              </a:rPr>
              <a:t>% </a:t>
            </a:r>
            <a:r>
              <a:rPr lang="fi-FI" sz="2400" dirty="0" smtClean="0">
                <a:solidFill>
                  <a:srgbClr val="262626"/>
                </a:solidFill>
              </a:rPr>
              <a:t>yrityksistä, jotka aikovat ottaa rahoitusta </a:t>
            </a:r>
            <a:r>
              <a:rPr lang="fi-FI" sz="2400" dirty="0" smtClean="0">
                <a:solidFill>
                  <a:srgbClr val="262626"/>
                </a:solidFill>
              </a:rPr>
              <a:t/>
            </a:r>
            <a:br>
              <a:rPr lang="fi-FI" sz="2400" dirty="0" smtClean="0">
                <a:solidFill>
                  <a:srgbClr val="262626"/>
                </a:solidFill>
              </a:rPr>
            </a:br>
            <a:r>
              <a:rPr lang="fi-FI" sz="2400" dirty="0" smtClean="0">
                <a:solidFill>
                  <a:srgbClr val="262626"/>
                </a:solidFill>
              </a:rPr>
              <a:t>seuraavan 12 kk:n </a:t>
            </a:r>
            <a:r>
              <a:rPr lang="fi-FI" sz="2400" dirty="0" smtClean="0">
                <a:solidFill>
                  <a:srgbClr val="262626"/>
                </a:solidFill>
              </a:rPr>
              <a:t>aikana*/</a:t>
            </a: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18</a:t>
            </a:fld>
            <a:endParaRPr lang="fi-FI" smtClean="0">
              <a:solidFill>
                <a:srgbClr val="898989"/>
              </a:solidFill>
            </a:endParaRPr>
          </a:p>
        </p:txBody>
      </p:sp>
      <p:sp>
        <p:nvSpPr>
          <p:cNvPr id="8" name="Otsikko 4"/>
          <p:cNvSpPr txBox="1">
            <a:spLocks/>
          </p:cNvSpPr>
          <p:nvPr/>
        </p:nvSpPr>
        <p:spPr bwMode="auto">
          <a:xfrm>
            <a:off x="1043608" y="6021288"/>
            <a:ext cx="597666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6">
                    <a:lumMod val="85000"/>
                    <a:lumOff val="15000"/>
                  </a:schemeClr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z="1400" b="0" smtClean="0">
                <a:solidFill>
                  <a:srgbClr val="262626"/>
                </a:solidFill>
              </a:rPr>
              <a:t>*/ Vastaajat ovat voineet valita kaksi mielestään tärkeintä vaihtoehtoa</a:t>
            </a:r>
          </a:p>
        </p:txBody>
      </p:sp>
    </p:spTree>
    <p:extLst>
      <p:ext uri="{BB962C8B-B14F-4D97-AF65-F5344CB8AC3E}">
        <p14:creationId xmlns:p14="http://schemas.microsoft.com/office/powerpoint/2010/main" val="149395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7037141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>
                <a:solidFill>
                  <a:srgbClr val="262626"/>
                </a:solidFill>
              </a:rPr>
              <a:t>18: </a:t>
            </a:r>
            <a:r>
              <a:rPr lang="fi-FI" dirty="0">
                <a:solidFill>
                  <a:srgbClr val="262626"/>
                </a:solidFill>
              </a:rPr>
              <a:t>Pk-yritysten liiketoiminnassaan hyödyntämät tai käyttämät digitaaliset työkalut ja palvelut, %</a:t>
            </a:r>
            <a:endParaRPr lang="fi-FI" dirty="0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19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8786897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solidFill>
                  <a:srgbClr val="262626"/>
                </a:solidFill>
              </a:rPr>
              <a:t>1: Yritysten osuudet eri toimialoilla, %</a:t>
            </a:r>
          </a:p>
        </p:txBody>
      </p:sp>
      <p:sp>
        <p:nvSpPr>
          <p:cNvPr id="72709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2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1401975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400" dirty="0" smtClean="0">
                <a:solidFill>
                  <a:srgbClr val="262626"/>
                </a:solidFill>
              </a:rPr>
              <a:t>19: </a:t>
            </a:r>
            <a:r>
              <a:rPr lang="fi-FI" sz="2400" dirty="0">
                <a:solidFill>
                  <a:srgbClr val="262626"/>
                </a:solidFill>
              </a:rPr>
              <a:t>Digitaaliset työkalut ja palvelut, joita pk-yritykset aikovat ottaa käyttöön seuraavien 12 kk:n aikana, %</a:t>
            </a:r>
            <a:endParaRPr lang="fi-FI" sz="2400" dirty="0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20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474670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400" dirty="0" smtClean="0">
                <a:solidFill>
                  <a:srgbClr val="262626"/>
                </a:solidFill>
              </a:rPr>
              <a:t>20: Olen </a:t>
            </a:r>
            <a:r>
              <a:rPr lang="fi-FI" sz="2400" dirty="0">
                <a:solidFill>
                  <a:srgbClr val="262626"/>
                </a:solidFill>
              </a:rPr>
              <a:t>suunnitellut toteuttavani omistajanvaihdoksen yrityksessäni </a:t>
            </a:r>
            <a:r>
              <a:rPr lang="fi-FI" sz="2400" dirty="0" smtClean="0">
                <a:solidFill>
                  <a:srgbClr val="262626"/>
                </a:solidFill>
              </a:rPr>
              <a:t>seuraavan</a:t>
            </a:r>
            <a:r>
              <a:rPr lang="fi-FI" sz="2400" dirty="0">
                <a:solidFill>
                  <a:srgbClr val="262626"/>
                </a:solidFill>
              </a:rPr>
              <a:t> , %</a:t>
            </a:r>
            <a:endParaRPr lang="fi-FI" sz="2400" dirty="0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21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98906994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64000"/>
          </a:xfrm>
        </p:spPr>
        <p:txBody>
          <a:bodyPr/>
          <a:lstStyle/>
          <a:p>
            <a:pPr eaLnBrk="1" hangingPunct="1"/>
            <a:r>
              <a:rPr lang="fi-FI" sz="2400" dirty="0" smtClean="0">
                <a:solidFill>
                  <a:srgbClr val="262626"/>
                </a:solidFill>
              </a:rPr>
              <a:t>21: Jos </a:t>
            </a:r>
            <a:r>
              <a:rPr lang="fi-FI" sz="2400" dirty="0">
                <a:solidFill>
                  <a:srgbClr val="262626"/>
                </a:solidFill>
              </a:rPr>
              <a:t>suunnittelisitte omistajanvaihdosta, </a:t>
            </a:r>
            <a:r>
              <a:rPr lang="fi-FI" sz="2400" dirty="0" smtClean="0">
                <a:solidFill>
                  <a:srgbClr val="262626"/>
                </a:solidFill>
              </a:rPr>
              <a:t/>
            </a:r>
            <a:br>
              <a:rPr lang="fi-FI" sz="2400" dirty="0" smtClean="0">
                <a:solidFill>
                  <a:srgbClr val="262626"/>
                </a:solidFill>
              </a:rPr>
            </a:br>
            <a:r>
              <a:rPr lang="fi-FI" sz="2400" dirty="0" smtClean="0">
                <a:solidFill>
                  <a:srgbClr val="262626"/>
                </a:solidFill>
              </a:rPr>
              <a:t>minkä </a:t>
            </a:r>
            <a:r>
              <a:rPr lang="fi-FI" sz="2400" dirty="0">
                <a:solidFill>
                  <a:srgbClr val="262626"/>
                </a:solidFill>
              </a:rPr>
              <a:t>tahojen puoleen kääntyisitte ensisijaisesti </a:t>
            </a:r>
            <a:r>
              <a:rPr lang="fi-FI" sz="2400" dirty="0" smtClean="0">
                <a:solidFill>
                  <a:srgbClr val="262626"/>
                </a:solidFill>
              </a:rPr>
              <a:t/>
            </a:r>
            <a:br>
              <a:rPr lang="fi-FI" sz="2400" dirty="0" smtClean="0">
                <a:solidFill>
                  <a:srgbClr val="262626"/>
                </a:solidFill>
              </a:rPr>
            </a:br>
            <a:r>
              <a:rPr lang="fi-FI" sz="2400" dirty="0" smtClean="0">
                <a:solidFill>
                  <a:srgbClr val="262626"/>
                </a:solidFill>
              </a:rPr>
              <a:t>apua </a:t>
            </a:r>
            <a:r>
              <a:rPr lang="fi-FI" sz="2400" dirty="0">
                <a:solidFill>
                  <a:srgbClr val="262626"/>
                </a:solidFill>
              </a:rPr>
              <a:t>saadaksenne?, %</a:t>
            </a:r>
            <a:endParaRPr lang="fi-FI" sz="2400" dirty="0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22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2040947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400" dirty="0" smtClean="0">
                <a:solidFill>
                  <a:srgbClr val="262626"/>
                </a:solidFill>
              </a:rPr>
              <a:t>22: Olen </a:t>
            </a:r>
            <a:r>
              <a:rPr lang="fi-FI" sz="2400" dirty="0">
                <a:solidFill>
                  <a:srgbClr val="262626"/>
                </a:solidFill>
              </a:rPr>
              <a:t>kiinnostunut ostamaan yrityksen tai liiketoiminnan </a:t>
            </a:r>
            <a:r>
              <a:rPr lang="fi-FI" sz="2400" dirty="0" smtClean="0">
                <a:solidFill>
                  <a:srgbClr val="262626"/>
                </a:solidFill>
              </a:rPr>
              <a:t>seuraavan, </a:t>
            </a:r>
            <a:r>
              <a:rPr lang="fi-FI" sz="2400" dirty="0">
                <a:solidFill>
                  <a:srgbClr val="262626"/>
                </a:solidFill>
              </a:rPr>
              <a:t>%</a:t>
            </a:r>
            <a:endParaRPr lang="fi-FI" sz="2400" dirty="0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23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7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4894329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>
                <a:solidFill>
                  <a:srgbClr val="262626"/>
                </a:solidFill>
              </a:rPr>
              <a:t>2: Henkilökunnan määrän muutosodotukset seuraavan vuoden aikana, </a:t>
            </a:r>
            <a:r>
              <a:rPr lang="fi-FI"/>
              <a:t>saldoluku (%)</a:t>
            </a:r>
            <a:endParaRPr lang="fi-FI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3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74427927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>
                <a:solidFill>
                  <a:srgbClr val="262626"/>
                </a:solidFill>
              </a:rPr>
              <a:t>3</a:t>
            </a:r>
            <a:r>
              <a:rPr lang="fi-FI">
                <a:solidFill>
                  <a:srgbClr val="262626"/>
                </a:solidFill>
              </a:rPr>
              <a:t>:</a:t>
            </a:r>
            <a:r>
              <a:rPr lang="fi-FI" smtClean="0">
                <a:solidFill>
                  <a:srgbClr val="262626"/>
                </a:solidFill>
              </a:rPr>
              <a:t> Yleiset suhdannenäkymät lähimmän vuoden aikana, </a:t>
            </a:r>
            <a:r>
              <a:rPr lang="fi-FI"/>
              <a:t>Saldoluku </a:t>
            </a:r>
            <a:r>
              <a:rPr lang="fi-FI" smtClean="0"/>
              <a:t>(%)</a:t>
            </a:r>
            <a:endParaRPr lang="fi-FI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4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3075504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>
                <a:solidFill>
                  <a:srgbClr val="262626"/>
                </a:solidFill>
              </a:rPr>
              <a:t>4: </a:t>
            </a:r>
            <a:r>
              <a:rPr lang="fi-FI" dirty="0">
                <a:solidFill>
                  <a:srgbClr val="262626"/>
                </a:solidFill>
              </a:rPr>
              <a:t>Alueen suhdannenäkymät seuraavan </a:t>
            </a:r>
            <a:r>
              <a:rPr lang="fi-FI" dirty="0" smtClean="0">
                <a:solidFill>
                  <a:srgbClr val="262626"/>
                </a:solidFill>
              </a:rPr>
              <a:t/>
            </a:r>
            <a:br>
              <a:rPr lang="fi-FI" dirty="0" smtClean="0">
                <a:solidFill>
                  <a:srgbClr val="262626"/>
                </a:solidFill>
              </a:rPr>
            </a:br>
            <a:r>
              <a:rPr lang="fi-FI" dirty="0" smtClean="0">
                <a:solidFill>
                  <a:srgbClr val="262626"/>
                </a:solidFill>
              </a:rPr>
              <a:t>vuoden </a:t>
            </a:r>
            <a:r>
              <a:rPr lang="fi-FI" dirty="0">
                <a:solidFill>
                  <a:srgbClr val="262626"/>
                </a:solidFill>
              </a:rPr>
              <a:t>aikana, saldoluku (%)</a:t>
            </a:r>
            <a:endParaRPr lang="fi-FI" dirty="0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5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714984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dirty="0" smtClean="0">
                <a:solidFill>
                  <a:srgbClr val="262626"/>
                </a:solidFill>
              </a:rPr>
              <a:t>5: </a:t>
            </a:r>
            <a:r>
              <a:rPr lang="fi-FI" dirty="0">
                <a:solidFill>
                  <a:srgbClr val="262626"/>
                </a:solidFill>
              </a:rPr>
              <a:t>Koko maan suhdannenäkymät </a:t>
            </a:r>
            <a:r>
              <a:rPr lang="fi-FI" dirty="0" smtClean="0">
                <a:solidFill>
                  <a:srgbClr val="262626"/>
                </a:solidFill>
              </a:rPr>
              <a:t/>
            </a:r>
            <a:br>
              <a:rPr lang="fi-FI" dirty="0" smtClean="0">
                <a:solidFill>
                  <a:srgbClr val="262626"/>
                </a:solidFill>
              </a:rPr>
            </a:br>
            <a:r>
              <a:rPr lang="fi-FI" dirty="0" smtClean="0">
                <a:solidFill>
                  <a:srgbClr val="262626"/>
                </a:solidFill>
              </a:rPr>
              <a:t>seuraavan </a:t>
            </a:r>
            <a:r>
              <a:rPr lang="fi-FI" dirty="0">
                <a:solidFill>
                  <a:srgbClr val="262626"/>
                </a:solidFill>
              </a:rPr>
              <a:t>vuoden aikana, saldoluku (%)</a:t>
            </a:r>
            <a:endParaRPr lang="fi-FI" dirty="0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6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0984461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>
                <a:solidFill>
                  <a:srgbClr val="262626"/>
                </a:solidFill>
              </a:rPr>
              <a:t>6</a:t>
            </a:r>
            <a:r>
              <a:rPr lang="fi-FI" smtClean="0">
                <a:solidFill>
                  <a:srgbClr val="262626"/>
                </a:solidFill>
              </a:rPr>
              <a:t>: Pk-yritysten kasvuhakuisuus, %</a:t>
            </a: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7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  <a:r>
              <a:rPr lang="fi-FI" dirty="0" smtClean="0"/>
              <a:t> </a:t>
            </a:r>
            <a:endParaRPr lang="en-GB" dirty="0"/>
          </a:p>
        </p:txBody>
      </p:sp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>
                <a:solidFill>
                  <a:srgbClr val="262626"/>
                </a:solidFill>
              </a:rPr>
              <a:t>7</a:t>
            </a:r>
            <a:r>
              <a:rPr lang="fi-FI" smtClean="0">
                <a:solidFill>
                  <a:srgbClr val="262626"/>
                </a:solidFill>
              </a:rPr>
              <a:t>: Pk-yritysten toiminta ulkomailla, % yrityksistä</a:t>
            </a: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8</a:t>
            </a:fld>
            <a:endParaRPr lang="fi-FI" smtClean="0">
              <a:solidFill>
                <a:srgbClr val="898989"/>
              </a:solidFill>
            </a:endParaRPr>
          </a:p>
        </p:txBody>
      </p:sp>
      <p:grpSp>
        <p:nvGrpSpPr>
          <p:cNvPr id="5" name="Ryhmä 4"/>
          <p:cNvGrpSpPr/>
          <p:nvPr/>
        </p:nvGrpSpPr>
        <p:grpSpPr>
          <a:xfrm>
            <a:off x="251520" y="1439864"/>
            <a:ext cx="8406706" cy="4211637"/>
            <a:chOff x="251520" y="1439864"/>
            <a:chExt cx="8406706" cy="4211637"/>
          </a:xfrm>
        </p:grpSpPr>
        <p:graphicFrame>
          <p:nvGraphicFramePr>
            <p:cNvPr id="9" name="Sisällön paikkamerkki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11280762"/>
                </p:ext>
              </p:extLst>
            </p:nvPr>
          </p:nvGraphicFramePr>
          <p:xfrm>
            <a:off x="414339" y="1439864"/>
            <a:ext cx="8243887" cy="42116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kstiruutu 1"/>
            <p:cNvSpPr txBox="1"/>
            <p:nvPr/>
          </p:nvSpPr>
          <p:spPr>
            <a:xfrm>
              <a:off x="251520" y="1988840"/>
              <a:ext cx="28083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200" b="1" dirty="0">
                  <a:solidFill>
                    <a:prstClr val="black"/>
                  </a:solidFill>
                  <a:ea typeface="MS PGothic" charset="0"/>
                </a:rPr>
                <a:t>Liiketoiminnan muodot ulkomailla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fi-FI" sz="1200" b="1" dirty="0">
                  <a:solidFill>
                    <a:prstClr val="black"/>
                  </a:solidFill>
                  <a:ea typeface="MS PGothic" charset="0"/>
                </a:rPr>
                <a:t>toimivilla pk-yrityksillä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67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isällön paikkamerkki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5065159"/>
              </p:ext>
            </p:extLst>
          </p:nvPr>
        </p:nvGraphicFramePr>
        <p:xfrm>
          <a:off x="414338" y="1439863"/>
          <a:ext cx="8243887" cy="421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2707" name="Tekstin paikkamerkki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fi-FI"/>
              <a:t>Lähde: Pk-yritysbarometri, </a:t>
            </a:r>
            <a:r>
              <a:rPr lang="fi-FI" smtClean="0"/>
              <a:t>syksy 2016</a:t>
            </a:r>
            <a:endParaRPr lang="fi-FI"/>
          </a:p>
        </p:txBody>
      </p:sp>
      <p:sp>
        <p:nvSpPr>
          <p:cNvPr id="72708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400" dirty="0">
                <a:solidFill>
                  <a:srgbClr val="262626"/>
                </a:solidFill>
              </a:rPr>
              <a:t>8: Viennin osuus suoraa vientitoimintaa </a:t>
            </a:r>
            <a:r>
              <a:rPr lang="fi-FI" sz="2400" dirty="0" smtClean="0">
                <a:solidFill>
                  <a:srgbClr val="262626"/>
                </a:solidFill>
              </a:rPr>
              <a:t/>
            </a:r>
            <a:br>
              <a:rPr lang="fi-FI" sz="2400" dirty="0" smtClean="0">
                <a:solidFill>
                  <a:srgbClr val="262626"/>
                </a:solidFill>
              </a:rPr>
            </a:br>
            <a:r>
              <a:rPr lang="fi-FI" sz="2400" dirty="0" smtClean="0">
                <a:solidFill>
                  <a:srgbClr val="262626"/>
                </a:solidFill>
              </a:rPr>
              <a:t>harjoittavien </a:t>
            </a:r>
            <a:r>
              <a:rPr lang="fi-FI" sz="2400" dirty="0">
                <a:solidFill>
                  <a:srgbClr val="262626"/>
                </a:solidFill>
              </a:rPr>
              <a:t>yritysten </a:t>
            </a:r>
            <a:r>
              <a:rPr lang="fi-FI" sz="2400" dirty="0" smtClean="0">
                <a:solidFill>
                  <a:srgbClr val="262626"/>
                </a:solidFill>
              </a:rPr>
              <a:t>kokonaisliikevaihdosta </a:t>
            </a:r>
            <a:r>
              <a:rPr lang="fi-FI" sz="2400" dirty="0" smtClean="0">
                <a:solidFill>
                  <a:srgbClr val="262626"/>
                </a:solidFill>
              </a:rPr>
              <a:t/>
            </a:r>
            <a:br>
              <a:rPr lang="fi-FI" sz="2400" dirty="0" smtClean="0">
                <a:solidFill>
                  <a:srgbClr val="262626"/>
                </a:solidFill>
              </a:rPr>
            </a:br>
            <a:r>
              <a:rPr lang="fi-FI" sz="2400" dirty="0" smtClean="0">
                <a:solidFill>
                  <a:srgbClr val="262626"/>
                </a:solidFill>
              </a:rPr>
              <a:t>vuonna </a:t>
            </a:r>
            <a:r>
              <a:rPr lang="fi-FI" sz="2400" dirty="0" smtClean="0">
                <a:solidFill>
                  <a:srgbClr val="262626"/>
                </a:solidFill>
              </a:rPr>
              <a:t>2015, </a:t>
            </a:r>
            <a:r>
              <a:rPr lang="fi-FI" sz="2400" dirty="0">
                <a:solidFill>
                  <a:srgbClr val="262626"/>
                </a:solidFill>
              </a:rPr>
              <a:t>% yrityksistä</a:t>
            </a:r>
            <a:endParaRPr lang="fi-FI" sz="2400" dirty="0" smtClean="0">
              <a:solidFill>
                <a:srgbClr val="262626"/>
              </a:solidFill>
            </a:endParaRPr>
          </a:p>
        </p:txBody>
      </p:sp>
      <p:sp>
        <p:nvSpPr>
          <p:cNvPr id="7" name="Alatunnisteen paikkamerkki 2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i-FI" smtClean="0">
                <a:solidFill>
                  <a:srgbClr val="898989"/>
                </a:solidFill>
              </a:rPr>
              <a:t>Pk-yritysbarometri, syksy 2016 alueraportti, Keski-Pohjanmaan Yrittäjät</a:t>
            </a:r>
          </a:p>
        </p:txBody>
      </p:sp>
      <p:sp>
        <p:nvSpPr>
          <p:cNvPr id="72710" name="Dian numeron paikkamerkki 1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CF018F41-DA28-46C7-B348-3E887743BB5B}" type="slidenum">
              <a:rPr lang="fi-FI" smtClean="0">
                <a:solidFill>
                  <a:srgbClr val="898989"/>
                </a:solidFill>
              </a:rPr>
              <a:pPr eaLnBrk="1" hangingPunct="1"/>
              <a:t>9</a:t>
            </a:fld>
            <a:endParaRPr lang="fi-FI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_pk_barometri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ranssi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aalean sininen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eltainen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ihreä">
  <a:themeElements>
    <a:clrScheme name="Suomen Yrittäjä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BCE4F6"/>
      </a:accent2>
      <a:accent3>
        <a:srgbClr val="F19048"/>
      </a:accent3>
      <a:accent4>
        <a:srgbClr val="FED139"/>
      </a:accent4>
      <a:accent5>
        <a:srgbClr val="93C26B"/>
      </a:accent5>
      <a:accent6>
        <a:srgbClr val="000000"/>
      </a:accent6>
      <a:hlink>
        <a:srgbClr val="00A3DA"/>
      </a:hlink>
      <a:folHlink>
        <a:srgbClr val="F19048"/>
      </a:folHlink>
    </a:clrScheme>
    <a:fontScheme name="Suomen Yrittäjä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SY_pk_barometri.ppt.potx</Template>
  <TotalTime>1059</TotalTime>
  <Words>576</Words>
  <Application>Microsoft Office PowerPoint</Application>
  <PresentationFormat>Näytössä katseltava diaesitys (4:3)</PresentationFormat>
  <Paragraphs>99</Paragraphs>
  <Slides>24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5</vt:i4>
      </vt:variant>
      <vt:variant>
        <vt:lpstr>Dian otsikot</vt:lpstr>
      </vt:variant>
      <vt:variant>
        <vt:i4>24</vt:i4>
      </vt:variant>
    </vt:vector>
  </HeadingPairs>
  <TitlesOfParts>
    <vt:vector size="29" baseType="lpstr">
      <vt:lpstr>SY_pk_barometri</vt:lpstr>
      <vt:lpstr>Oranssi</vt:lpstr>
      <vt:lpstr>Vaalean sininen</vt:lpstr>
      <vt:lpstr>Keltainen</vt:lpstr>
      <vt:lpstr>Vihreä</vt:lpstr>
      <vt:lpstr>Pk-yritysbarometri, syksy 2016</vt:lpstr>
      <vt:lpstr>1: Yritysten osuudet eri toimialoilla, %</vt:lpstr>
      <vt:lpstr>2: Henkilökunnan määrän muutosodotukset seuraavan vuoden aikana, saldoluku (%)</vt:lpstr>
      <vt:lpstr>3: Yleiset suhdannenäkymät lähimmän vuoden aikana, Saldoluku (%)</vt:lpstr>
      <vt:lpstr>4: Alueen suhdannenäkymät seuraavan  vuoden aikana, saldoluku (%)</vt:lpstr>
      <vt:lpstr>5: Koko maan suhdannenäkymät  seuraavan vuoden aikana, saldoluku (%)</vt:lpstr>
      <vt:lpstr>6: Pk-yritysten kasvuhakuisuus, %</vt:lpstr>
      <vt:lpstr>7: Pk-yritysten toiminta ulkomailla, % yrityksistä</vt:lpstr>
      <vt:lpstr>8: Viennin osuus suoraa vientitoimintaa  harjoittavien yritysten kokonaisliikevaihdosta  vuonna 2015, % yrityksistä</vt:lpstr>
      <vt:lpstr>9: Yritysten markkina-alueet ulkomailla,  % yrityksistä, joilla on toimintaa ulkomailla </vt:lpstr>
      <vt:lpstr>10: Pk-yritysten kehittämistarpeet, %</vt:lpstr>
      <vt:lpstr>11: Pk-yritysten kehittämisen esteet  — rahoitus, %</vt:lpstr>
      <vt:lpstr>12: Alueen pk–yritykset, joiden pahin kehittämisen este on rahoitus, %</vt:lpstr>
      <vt:lpstr>13: Koko maan pk–yritykset, joiden pahin kehittämisen este on rahoitus, %</vt:lpstr>
      <vt:lpstr>14: Onko yrityksellänne ollut viimeisen  12 kk aikana tarve hankkia rahoitusta, %</vt:lpstr>
      <vt:lpstr>15: Tärkeimmät syyt sille, että ei ole hakenut  tai saanut rahoitusta, %</vt:lpstr>
      <vt:lpstr>16: Mistä aiotte ottaa ulkopuolista rahoitusta, %</vt:lpstr>
      <vt:lpstr>17: Ulkoisen rahoituksen aiottu käyttötarkoitus,  % yrityksistä, jotka aikovat ottaa rahoitusta  seuraavan 12 kk:n aikana*/</vt:lpstr>
      <vt:lpstr>18: Pk-yritysten liiketoiminnassaan hyödyntämät tai käyttämät digitaaliset työkalut ja palvelut, %</vt:lpstr>
      <vt:lpstr>19: Digitaaliset työkalut ja palvelut, joita pk-yritykset aikovat ottaa käyttöön seuraavien 12 kk:n aikana, %</vt:lpstr>
      <vt:lpstr>20: Olen suunnitellut toteuttavani omistajanvaihdoksen yrityksessäni seuraavan , %</vt:lpstr>
      <vt:lpstr>21: Jos suunnittelisitte omistajanvaihdosta,  minkä tahojen puoleen kääntyisitte ensisijaisesti  apua saadaksenne?, %</vt:lpstr>
      <vt:lpstr>22: Olen kiinnostunut ostamaan yrityksen tai liiketoiminnan seuraavan, %</vt:lpstr>
      <vt:lpstr>PowerPoint-esitys</vt:lpstr>
    </vt:vector>
  </TitlesOfParts>
  <Company>Suomen Yrittäjät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Yrittäjät PowerPoint-malli</dc:title>
  <dc:creator>Anna Perttilä\Sovelto</dc:creator>
  <cp:lastModifiedBy>Pirkko Herttovuo</cp:lastModifiedBy>
  <cp:revision>118</cp:revision>
  <dcterms:created xsi:type="dcterms:W3CDTF">2012-10-10T09:56:47Z</dcterms:created>
  <dcterms:modified xsi:type="dcterms:W3CDTF">2016-08-31T11:01:34Z</dcterms:modified>
</cp:coreProperties>
</file>