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tags/tag2.xml" ContentType="application/vnd.openxmlformats-officedocument.presentationml.tags+xml"/>
  <Override PartName="/ppt/charts/chart7.xml" ContentType="application/vnd.openxmlformats-officedocument.drawingml.chart+xml"/>
  <Override PartName="/ppt/tags/tag3.xml" ContentType="application/vnd.openxmlformats-officedocument.presentationml.tags+xml"/>
  <Override PartName="/ppt/charts/chart8.xml" ContentType="application/vnd.openxmlformats-officedocument.drawingml.char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36.xml" ContentType="application/vnd.openxmlformats-officedocument.drawingml.chart+xml"/>
  <Override PartName="/ppt/tags/tag28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37.xml" ContentType="application/vnd.openxmlformats-officedocument.drawingml.chart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notesSlides/notesSlide14.xml" ContentType="application/vnd.openxmlformats-officedocument.presentationml.notesSlide+xml"/>
  <Override PartName="/ppt/charts/chart4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48" r:id="rId4"/>
  </p:sldMasterIdLst>
  <p:notesMasterIdLst>
    <p:notesMasterId r:id="rId26"/>
  </p:notesMasterIdLst>
  <p:sldIdLst>
    <p:sldId id="300" r:id="rId5"/>
    <p:sldId id="293" r:id="rId6"/>
    <p:sldId id="284" r:id="rId7"/>
    <p:sldId id="263" r:id="rId8"/>
    <p:sldId id="259" r:id="rId9"/>
    <p:sldId id="275" r:id="rId10"/>
    <p:sldId id="277" r:id="rId11"/>
    <p:sldId id="276" r:id="rId12"/>
    <p:sldId id="278" r:id="rId13"/>
    <p:sldId id="268" r:id="rId14"/>
    <p:sldId id="281" r:id="rId15"/>
    <p:sldId id="286" r:id="rId16"/>
    <p:sldId id="303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261" r:id="rId25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353"/>
    <a:srgbClr val="00A3DA"/>
    <a:srgbClr val="FF6699"/>
    <a:srgbClr val="F19048"/>
    <a:srgbClr val="000000"/>
    <a:srgbClr val="3F3F3F"/>
    <a:srgbClr val="FED139"/>
    <a:srgbClr val="BCE4F6"/>
    <a:srgbClr val="93C26B"/>
    <a:srgbClr val="008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635" autoAdjust="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ja Broström-Hujanen" userId="6e5007d4-5590-4a75-a4cf-c46ecb9951bc" providerId="ADAL" clId="{417D1001-4640-43E9-AC66-083A91CF0F57}"/>
    <pc:docChg chg="modSld">
      <pc:chgData name="Merja Broström-Hujanen" userId="6e5007d4-5590-4a75-a4cf-c46ecb9951bc" providerId="ADAL" clId="{417D1001-4640-43E9-AC66-083A91CF0F57}" dt="2022-02-08T08:14:14.102" v="31" actId="20577"/>
      <pc:docMkLst>
        <pc:docMk/>
      </pc:docMkLst>
      <pc:sldChg chg="modSp mod">
        <pc:chgData name="Merja Broström-Hujanen" userId="6e5007d4-5590-4a75-a4cf-c46ecb9951bc" providerId="ADAL" clId="{417D1001-4640-43E9-AC66-083A91CF0F57}" dt="2022-02-03T11:03:27.895" v="6" actId="20577"/>
        <pc:sldMkLst>
          <pc:docMk/>
          <pc:sldMk cId="3971941854" sldId="284"/>
        </pc:sldMkLst>
        <pc:spChg chg="mod">
          <ac:chgData name="Merja Broström-Hujanen" userId="6e5007d4-5590-4a75-a4cf-c46ecb9951bc" providerId="ADAL" clId="{417D1001-4640-43E9-AC66-083A91CF0F57}" dt="2022-02-03T11:03:27.895" v="6" actId="20577"/>
          <ac:spMkLst>
            <pc:docMk/>
            <pc:sldMk cId="3971941854" sldId="284"/>
            <ac:spMk id="19" creationId="{5D349B9A-5AEA-4D48-AFDA-10281E9E59F4}"/>
          </ac:spMkLst>
        </pc:spChg>
      </pc:sldChg>
      <pc:sldChg chg="modSp mod">
        <pc:chgData name="Merja Broström-Hujanen" userId="6e5007d4-5590-4a75-a4cf-c46ecb9951bc" providerId="ADAL" clId="{417D1001-4640-43E9-AC66-083A91CF0F57}" dt="2022-02-08T08:14:14.102" v="31" actId="20577"/>
        <pc:sldMkLst>
          <pc:docMk/>
          <pc:sldMk cId="3277712483" sldId="300"/>
        </pc:sldMkLst>
        <pc:spChg chg="mod">
          <ac:chgData name="Merja Broström-Hujanen" userId="6e5007d4-5590-4a75-a4cf-c46ecb9951bc" providerId="ADAL" clId="{417D1001-4640-43E9-AC66-083A91CF0F57}" dt="2022-02-08T08:14:14.102" v="31" actId="20577"/>
          <ac:spMkLst>
            <pc:docMk/>
            <pc:sldMk cId="3277712483" sldId="300"/>
            <ac:spMk id="14" creationId="{CD551501-FBF5-4E76-9E0B-4E3C791831FD}"/>
          </ac:spMkLst>
        </pc:spChg>
      </pc:sldChg>
      <pc:sldChg chg="modSp mod">
        <pc:chgData name="Merja Broström-Hujanen" userId="6e5007d4-5590-4a75-a4cf-c46ecb9951bc" providerId="ADAL" clId="{417D1001-4640-43E9-AC66-083A91CF0F57}" dt="2022-02-03T11:04:39.594" v="8" actId="1035"/>
        <pc:sldMkLst>
          <pc:docMk/>
          <pc:sldMk cId="1784090018" sldId="303"/>
        </pc:sldMkLst>
        <pc:graphicFrameChg chg="mod">
          <ac:chgData name="Merja Broström-Hujanen" userId="6e5007d4-5590-4a75-a4cf-c46ecb9951bc" providerId="ADAL" clId="{417D1001-4640-43E9-AC66-083A91CF0F57}" dt="2022-02-03T11:04:39.594" v="8" actId="1035"/>
          <ac:graphicFrameMkLst>
            <pc:docMk/>
            <pc:sldMk cId="1784090018" sldId="303"/>
            <ac:graphicFrameMk id="41" creationId="{B653E4BE-ED5B-4D61-A750-5AE1652E3429}"/>
          </ac:graphicFrameMkLst>
        </pc:graphicFrameChg>
      </pc:sldChg>
      <pc:sldChg chg="modSp mod">
        <pc:chgData name="Merja Broström-Hujanen" userId="6e5007d4-5590-4a75-a4cf-c46ecb9951bc" providerId="ADAL" clId="{417D1001-4640-43E9-AC66-083A91CF0F57}" dt="2022-02-03T11:04:49.160" v="10" actId="1035"/>
        <pc:sldMkLst>
          <pc:docMk/>
          <pc:sldMk cId="1294561521" sldId="305"/>
        </pc:sldMkLst>
        <pc:graphicFrameChg chg="mod">
          <ac:chgData name="Merja Broström-Hujanen" userId="6e5007d4-5590-4a75-a4cf-c46ecb9951bc" providerId="ADAL" clId="{417D1001-4640-43E9-AC66-083A91CF0F57}" dt="2022-02-03T11:04:49.160" v="10" actId="1035"/>
          <ac:graphicFrameMkLst>
            <pc:docMk/>
            <pc:sldMk cId="1294561521" sldId="305"/>
            <ac:graphicFrameMk id="41" creationId="{B653E4BE-ED5B-4D61-A750-5AE1652E3429}"/>
          </ac:graphicFrameMkLst>
        </pc:graphicFrameChg>
      </pc:sldChg>
      <pc:sldChg chg="modSp mod">
        <pc:chgData name="Merja Broström-Hujanen" userId="6e5007d4-5590-4a75-a4cf-c46ecb9951bc" providerId="ADAL" clId="{417D1001-4640-43E9-AC66-083A91CF0F57}" dt="2022-02-03T11:05:01.707" v="12" actId="1035"/>
        <pc:sldMkLst>
          <pc:docMk/>
          <pc:sldMk cId="1336438219" sldId="306"/>
        </pc:sldMkLst>
        <pc:graphicFrameChg chg="mod">
          <ac:chgData name="Merja Broström-Hujanen" userId="6e5007d4-5590-4a75-a4cf-c46ecb9951bc" providerId="ADAL" clId="{417D1001-4640-43E9-AC66-083A91CF0F57}" dt="2022-02-03T11:05:01.707" v="12" actId="1035"/>
          <ac:graphicFrameMkLst>
            <pc:docMk/>
            <pc:sldMk cId="1336438219" sldId="306"/>
            <ac:graphicFrameMk id="41" creationId="{B653E4BE-ED5B-4D61-A750-5AE1652E3429}"/>
          </ac:graphicFrameMkLst>
        </pc:graphicFrameChg>
      </pc:sldChg>
      <pc:sldChg chg="modSp mod">
        <pc:chgData name="Merja Broström-Hujanen" userId="6e5007d4-5590-4a75-a4cf-c46ecb9951bc" providerId="ADAL" clId="{417D1001-4640-43E9-AC66-083A91CF0F57}" dt="2022-02-03T11:05:09.170" v="14" actId="1035"/>
        <pc:sldMkLst>
          <pc:docMk/>
          <pc:sldMk cId="1122413998" sldId="307"/>
        </pc:sldMkLst>
        <pc:graphicFrameChg chg="mod">
          <ac:chgData name="Merja Broström-Hujanen" userId="6e5007d4-5590-4a75-a4cf-c46ecb9951bc" providerId="ADAL" clId="{417D1001-4640-43E9-AC66-083A91CF0F57}" dt="2022-02-03T11:05:09.170" v="14" actId="1035"/>
          <ac:graphicFrameMkLst>
            <pc:docMk/>
            <pc:sldMk cId="1122413998" sldId="307"/>
            <ac:graphicFrameMk id="41" creationId="{B653E4BE-ED5B-4D61-A750-5AE1652E3429}"/>
          </ac:graphicFrameMkLst>
        </pc:graphicFrameChg>
      </pc:sldChg>
      <pc:sldChg chg="modSp mod">
        <pc:chgData name="Merja Broström-Hujanen" userId="6e5007d4-5590-4a75-a4cf-c46ecb9951bc" providerId="ADAL" clId="{417D1001-4640-43E9-AC66-083A91CF0F57}" dt="2022-02-03T11:05:16.473" v="16" actId="20577"/>
        <pc:sldMkLst>
          <pc:docMk/>
          <pc:sldMk cId="3215813767" sldId="308"/>
        </pc:sldMkLst>
        <pc:spChg chg="mod">
          <ac:chgData name="Merja Broström-Hujanen" userId="6e5007d4-5590-4a75-a4cf-c46ecb9951bc" providerId="ADAL" clId="{417D1001-4640-43E9-AC66-083A91CF0F57}" dt="2022-02-03T11:05:16.473" v="16" actId="20577"/>
          <ac:spMkLst>
            <pc:docMk/>
            <pc:sldMk cId="3215813767" sldId="308"/>
            <ac:spMk id="106" creationId="{4B21AB53-8D0B-4C8F-85C3-82F995C35608}"/>
          </ac:spMkLst>
        </pc:spChg>
      </pc:sldChg>
      <pc:sldChg chg="modSp mod">
        <pc:chgData name="Merja Broström-Hujanen" userId="6e5007d4-5590-4a75-a4cf-c46ecb9951bc" providerId="ADAL" clId="{417D1001-4640-43E9-AC66-083A91CF0F57}" dt="2022-02-03T11:05:28.546" v="19" actId="20577"/>
        <pc:sldMkLst>
          <pc:docMk/>
          <pc:sldMk cId="2233855280" sldId="309"/>
        </pc:sldMkLst>
        <pc:spChg chg="mod">
          <ac:chgData name="Merja Broström-Hujanen" userId="6e5007d4-5590-4a75-a4cf-c46ecb9951bc" providerId="ADAL" clId="{417D1001-4640-43E9-AC66-083A91CF0F57}" dt="2022-02-03T11:05:28.546" v="19" actId="20577"/>
          <ac:spMkLst>
            <pc:docMk/>
            <pc:sldMk cId="2233855280" sldId="309"/>
            <ac:spMk id="9" creationId="{98E369BC-BE9D-4CA8-B319-B7F5BA08E917}"/>
          </ac:spMkLst>
        </pc:spChg>
        <pc:spChg chg="mod">
          <ac:chgData name="Merja Broström-Hujanen" userId="6e5007d4-5590-4a75-a4cf-c46ecb9951bc" providerId="ADAL" clId="{417D1001-4640-43E9-AC66-083A91CF0F57}" dt="2022-02-03T11:05:25.347" v="18" actId="20577"/>
          <ac:spMkLst>
            <pc:docMk/>
            <pc:sldMk cId="2233855280" sldId="309"/>
            <ac:spMk id="106" creationId="{4B21AB53-8D0B-4C8F-85C3-82F995C3560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563280303464874E-3"/>
          <c:y val="8.3628055194665984E-2"/>
          <c:w val="0.93853448490893165"/>
          <c:h val="0.916371944805334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Muu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635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CF-4219-968D-93CFCB302E6B}"/>
              </c:ext>
            </c:extLst>
          </c:dPt>
          <c:dPt>
            <c:idx val="1"/>
            <c:invertIfNegative val="0"/>
            <c:bubble3D val="0"/>
            <c:spPr>
              <a:noFill/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CF-4219-968D-93CFCB302E6B}"/>
              </c:ext>
            </c:extLst>
          </c:dPt>
          <c:cat>
            <c:strRef>
              <c:f>Taul1!$A$2:$A$3</c:f>
              <c:strCache>
                <c:ptCount val="2"/>
                <c:pt idx="0">
                  <c:v>Koko maa</c:v>
                </c:pt>
                <c:pt idx="1">
                  <c:v>Savon Yrittäjät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59.225729999999999</c:v>
                </c:pt>
                <c:pt idx="1">
                  <c:v>62.400000000000006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CF-4219-968D-93CFCB302E6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Kasvuhakuinen</c:v>
                </c:pt>
              </c:strCache>
            </c:strRef>
          </c:tx>
          <c:spPr>
            <a:solidFill>
              <a:srgbClr val="00A3DA"/>
            </a:solidFill>
            <a:ln w="1905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F3F3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7CF-4219-968D-93CFCB302E6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Koko maa</c:v>
                </c:pt>
                <c:pt idx="1">
                  <c:v>Savon Yrittäjät</c:v>
                </c:pt>
              </c:strCache>
            </c:strRef>
          </c:cat>
          <c:val>
            <c:numRef>
              <c:f>Taul1!$C$2:$C$3</c:f>
              <c:numCache>
                <c:formatCode>General</c:formatCode>
                <c:ptCount val="2"/>
                <c:pt idx="0">
                  <c:v>33.956090000000003</c:v>
                </c:pt>
                <c:pt idx="1">
                  <c:v>30.8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7CF-4219-968D-93CFCB302E6B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Voimakkaasti kasvuhakuinen</c:v>
                </c:pt>
              </c:strCache>
            </c:strRef>
          </c:tx>
          <c:spPr>
            <a:solidFill>
              <a:srgbClr val="00A3DA"/>
            </a:solidFill>
            <a:ln w="1905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F3F3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7CF-4219-968D-93CFCB302E6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Koko maa</c:v>
                </c:pt>
                <c:pt idx="1">
                  <c:v>Savon Yrittäjät</c:v>
                </c:pt>
              </c:strCache>
            </c:strRef>
          </c:cat>
          <c:val>
            <c:numRef>
              <c:f>Taul1!$D$2:$D$3</c:f>
              <c:numCache>
                <c:formatCode>General</c:formatCode>
                <c:ptCount val="2"/>
                <c:pt idx="0">
                  <c:v>6.8181799999999999</c:v>
                </c:pt>
                <c:pt idx="1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7CF-4219-968D-93CFCB302E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overlap val="100"/>
        <c:axId val="1938751072"/>
        <c:axId val="843230384"/>
      </c:barChart>
      <c:catAx>
        <c:axId val="1938751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43230384"/>
        <c:crosses val="autoZero"/>
        <c:auto val="1"/>
        <c:lblAlgn val="ctr"/>
        <c:lblOffset val="100"/>
        <c:noMultiLvlLbl val="0"/>
      </c:catAx>
      <c:valAx>
        <c:axId val="8432303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38751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577649320430514E-2"/>
          <c:y val="2.7583855863147412E-2"/>
          <c:w val="0.91536356417572795"/>
          <c:h val="0.73084307830359441"/>
        </c:manualLayout>
      </c:layout>
      <c:lineChart>
        <c:grouping val="standard"/>
        <c:varyColors val="0"/>
        <c:ser>
          <c:idx val="0"/>
          <c:order val="0"/>
          <c:tx>
            <c:strRef>
              <c:f>Taul1!$B$1:$B$2</c:f>
              <c:strCache>
                <c:ptCount val="2"/>
                <c:pt idx="0">
                  <c:v>Savon Yrittäjät</c:v>
                </c:pt>
                <c:pt idx="1">
                  <c:v>34,15795</c:v>
                </c:pt>
              </c:strCache>
            </c:strRef>
          </c:tx>
          <c:spPr>
            <a:ln w="28575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Taul1!$A$2:$A$36</c:f>
              <c:strCache>
                <c:ptCount val="35"/>
                <c:pt idx="0">
                  <c:v>1/05</c:v>
                </c:pt>
                <c:pt idx="2">
                  <c:v>1/06</c:v>
                </c:pt>
                <c:pt idx="4">
                  <c:v>1/07</c:v>
                </c:pt>
                <c:pt idx="6">
                  <c:v>1/08</c:v>
                </c:pt>
                <c:pt idx="8">
                  <c:v>1/09</c:v>
                </c:pt>
                <c:pt idx="10">
                  <c:v>1/10</c:v>
                </c:pt>
                <c:pt idx="12">
                  <c:v>1/11</c:v>
                </c:pt>
                <c:pt idx="14">
                  <c:v>1/12</c:v>
                </c:pt>
                <c:pt idx="16">
                  <c:v>1/13</c:v>
                </c:pt>
                <c:pt idx="18">
                  <c:v>1/14</c:v>
                </c:pt>
                <c:pt idx="20">
                  <c:v>1/15</c:v>
                </c:pt>
                <c:pt idx="22">
                  <c:v>1/16</c:v>
                </c:pt>
                <c:pt idx="24">
                  <c:v>1/17</c:v>
                </c:pt>
                <c:pt idx="26">
                  <c:v>1/18</c:v>
                </c:pt>
                <c:pt idx="28">
                  <c:v>1/19</c:v>
                </c:pt>
                <c:pt idx="30">
                  <c:v>1/20</c:v>
                </c:pt>
                <c:pt idx="32">
                  <c:v>1/21</c:v>
                </c:pt>
                <c:pt idx="34">
                  <c:v>1/22</c:v>
                </c:pt>
              </c:strCache>
            </c:strRef>
          </c:cat>
          <c:val>
            <c:numRef>
              <c:f>Taul1!$B$2:$B$36</c:f>
              <c:numCache>
                <c:formatCode>General</c:formatCode>
                <c:ptCount val="35"/>
                <c:pt idx="0">
                  <c:v>34.15795</c:v>
                </c:pt>
                <c:pt idx="1">
                  <c:v>29</c:v>
                </c:pt>
                <c:pt idx="2">
                  <c:v>35</c:v>
                </c:pt>
                <c:pt idx="3">
                  <c:v>20</c:v>
                </c:pt>
                <c:pt idx="4">
                  <c:v>24</c:v>
                </c:pt>
                <c:pt idx="5">
                  <c:v>31</c:v>
                </c:pt>
                <c:pt idx="6">
                  <c:v>32</c:v>
                </c:pt>
                <c:pt idx="7">
                  <c:v>5</c:v>
                </c:pt>
                <c:pt idx="8">
                  <c:v>-19</c:v>
                </c:pt>
                <c:pt idx="9">
                  <c:v>-9</c:v>
                </c:pt>
                <c:pt idx="10">
                  <c:v>14</c:v>
                </c:pt>
                <c:pt idx="11">
                  <c:v>35</c:v>
                </c:pt>
                <c:pt idx="12">
                  <c:v>22</c:v>
                </c:pt>
                <c:pt idx="13">
                  <c:v>22.631578999999999</c:v>
                </c:pt>
                <c:pt idx="14">
                  <c:v>4.9000000000000004</c:v>
                </c:pt>
                <c:pt idx="15">
                  <c:v>10</c:v>
                </c:pt>
                <c:pt idx="16">
                  <c:v>1</c:v>
                </c:pt>
                <c:pt idx="17">
                  <c:v>9.6945898778359414</c:v>
                </c:pt>
                <c:pt idx="18">
                  <c:v>12.67045945001426</c:v>
                </c:pt>
                <c:pt idx="19">
                  <c:v>-1.6808920760244348</c:v>
                </c:pt>
                <c:pt idx="20">
                  <c:v>-7</c:v>
                </c:pt>
                <c:pt idx="21">
                  <c:v>-5</c:v>
                </c:pt>
                <c:pt idx="22">
                  <c:v>7</c:v>
                </c:pt>
                <c:pt idx="23">
                  <c:v>20</c:v>
                </c:pt>
                <c:pt idx="24">
                  <c:v>19</c:v>
                </c:pt>
                <c:pt idx="25">
                  <c:v>18</c:v>
                </c:pt>
                <c:pt idx="26">
                  <c:v>23</c:v>
                </c:pt>
                <c:pt idx="27">
                  <c:v>20</c:v>
                </c:pt>
                <c:pt idx="28">
                  <c:v>9</c:v>
                </c:pt>
                <c:pt idx="29">
                  <c:v>3</c:v>
                </c:pt>
                <c:pt idx="30">
                  <c:v>5</c:v>
                </c:pt>
                <c:pt idx="31">
                  <c:v>-11</c:v>
                </c:pt>
                <c:pt idx="32">
                  <c:v>-1</c:v>
                </c:pt>
                <c:pt idx="33">
                  <c:v>8.6136999999999997</c:v>
                </c:pt>
                <c:pt idx="34">
                  <c:v>-7.4153000000000002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EE-445B-A1D6-57A568CC83A6}"/>
            </c:ext>
          </c:extLst>
        </c:ser>
        <c:ser>
          <c:idx val="1"/>
          <c:order val="1"/>
          <c:tx>
            <c:strRef>
              <c:f>Taul1!$C$1:$C$2</c:f>
              <c:strCache>
                <c:ptCount val="2"/>
                <c:pt idx="0">
                  <c:v>Koko maa</c:v>
                </c:pt>
                <c:pt idx="1">
                  <c:v>35,44698</c:v>
                </c:pt>
              </c:strCache>
            </c:strRef>
          </c:tx>
          <c:spPr>
            <a:ln w="28575">
              <a:solidFill>
                <a:srgbClr val="3F3F3F"/>
              </a:solidFill>
              <a:prstDash val="solid"/>
            </a:ln>
          </c:spPr>
          <c:marker>
            <c:symbol val="none"/>
          </c:marker>
          <c:cat>
            <c:strRef>
              <c:f>Taul1!$A$2:$A$36</c:f>
              <c:strCache>
                <c:ptCount val="35"/>
                <c:pt idx="0">
                  <c:v>1/05</c:v>
                </c:pt>
                <c:pt idx="2">
                  <c:v>1/06</c:v>
                </c:pt>
                <c:pt idx="4">
                  <c:v>1/07</c:v>
                </c:pt>
                <c:pt idx="6">
                  <c:v>1/08</c:v>
                </c:pt>
                <c:pt idx="8">
                  <c:v>1/09</c:v>
                </c:pt>
                <c:pt idx="10">
                  <c:v>1/10</c:v>
                </c:pt>
                <c:pt idx="12">
                  <c:v>1/11</c:v>
                </c:pt>
                <c:pt idx="14">
                  <c:v>1/12</c:v>
                </c:pt>
                <c:pt idx="16">
                  <c:v>1/13</c:v>
                </c:pt>
                <c:pt idx="18">
                  <c:v>1/14</c:v>
                </c:pt>
                <c:pt idx="20">
                  <c:v>1/15</c:v>
                </c:pt>
                <c:pt idx="22">
                  <c:v>1/16</c:v>
                </c:pt>
                <c:pt idx="24">
                  <c:v>1/17</c:v>
                </c:pt>
                <c:pt idx="26">
                  <c:v>1/18</c:v>
                </c:pt>
                <c:pt idx="28">
                  <c:v>1/19</c:v>
                </c:pt>
                <c:pt idx="30">
                  <c:v>1/20</c:v>
                </c:pt>
                <c:pt idx="32">
                  <c:v>1/21</c:v>
                </c:pt>
                <c:pt idx="34">
                  <c:v>1/22</c:v>
                </c:pt>
              </c:strCache>
            </c:strRef>
          </c:cat>
          <c:val>
            <c:numRef>
              <c:f>Taul1!$C$2:$C$36</c:f>
              <c:numCache>
                <c:formatCode>General</c:formatCode>
                <c:ptCount val="35"/>
                <c:pt idx="0">
                  <c:v>35.446980000000003</c:v>
                </c:pt>
                <c:pt idx="1">
                  <c:v>34</c:v>
                </c:pt>
                <c:pt idx="2">
                  <c:v>34</c:v>
                </c:pt>
                <c:pt idx="3">
                  <c:v>34</c:v>
                </c:pt>
                <c:pt idx="4">
                  <c:v>32</c:v>
                </c:pt>
                <c:pt idx="5">
                  <c:v>31</c:v>
                </c:pt>
                <c:pt idx="6">
                  <c:v>33</c:v>
                </c:pt>
                <c:pt idx="7">
                  <c:v>14</c:v>
                </c:pt>
                <c:pt idx="8">
                  <c:v>-12</c:v>
                </c:pt>
                <c:pt idx="9">
                  <c:v>-5</c:v>
                </c:pt>
                <c:pt idx="10">
                  <c:v>21</c:v>
                </c:pt>
                <c:pt idx="11">
                  <c:v>32</c:v>
                </c:pt>
                <c:pt idx="12">
                  <c:v>28</c:v>
                </c:pt>
                <c:pt idx="13">
                  <c:v>19.388297999999999</c:v>
                </c:pt>
                <c:pt idx="14">
                  <c:v>11</c:v>
                </c:pt>
                <c:pt idx="15">
                  <c:v>6.3</c:v>
                </c:pt>
                <c:pt idx="16">
                  <c:v>10</c:v>
                </c:pt>
                <c:pt idx="17">
                  <c:v>5.563038245640918</c:v>
                </c:pt>
                <c:pt idx="18">
                  <c:v>14.811888242645985</c:v>
                </c:pt>
                <c:pt idx="19">
                  <c:v>5.911541891138409</c:v>
                </c:pt>
                <c:pt idx="20">
                  <c:v>-5</c:v>
                </c:pt>
                <c:pt idx="21">
                  <c:v>4</c:v>
                </c:pt>
                <c:pt idx="22">
                  <c:v>11</c:v>
                </c:pt>
                <c:pt idx="23">
                  <c:v>23</c:v>
                </c:pt>
                <c:pt idx="24">
                  <c:v>25</c:v>
                </c:pt>
                <c:pt idx="25">
                  <c:v>25</c:v>
                </c:pt>
                <c:pt idx="26">
                  <c:v>26</c:v>
                </c:pt>
                <c:pt idx="27">
                  <c:v>19</c:v>
                </c:pt>
                <c:pt idx="28">
                  <c:v>12</c:v>
                </c:pt>
                <c:pt idx="29">
                  <c:v>11</c:v>
                </c:pt>
                <c:pt idx="30">
                  <c:v>10</c:v>
                </c:pt>
                <c:pt idx="31">
                  <c:v>-9</c:v>
                </c:pt>
                <c:pt idx="32">
                  <c:v>0</c:v>
                </c:pt>
                <c:pt idx="33">
                  <c:v>7.9371</c:v>
                </c:pt>
                <c:pt idx="34">
                  <c:v>1.1296999999999999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EE-445B-A1D6-57A568CC8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3712000"/>
        <c:axId val="393713536"/>
      </c:lineChart>
      <c:catAx>
        <c:axId val="3937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b="1">
                <a:solidFill>
                  <a:srgbClr val="00A3DA"/>
                </a:solidFill>
              </a:defRPr>
            </a:pPr>
            <a:endParaRPr lang="fi-FI"/>
          </a:p>
        </c:txPr>
        <c:crossAx val="393713536"/>
        <c:crosses val="autoZero"/>
        <c:auto val="1"/>
        <c:lblAlgn val="ctr"/>
        <c:lblOffset val="100"/>
        <c:tickLblSkip val="1"/>
        <c:noMultiLvlLbl val="0"/>
      </c:catAx>
      <c:valAx>
        <c:axId val="393713536"/>
        <c:scaling>
          <c:orientation val="minMax"/>
        </c:scaling>
        <c:delete val="0"/>
        <c:axPos val="l"/>
        <c:majorGridlines>
          <c:spPr>
            <a:ln w="6350">
              <a:prstDash val="dash"/>
            </a:ln>
          </c:spPr>
        </c:majorGridlines>
        <c:numFmt formatCode="General" sourceLinked="1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b="1">
                <a:solidFill>
                  <a:srgbClr val="00A3DA"/>
                </a:solidFill>
              </a:defRPr>
            </a:pPr>
            <a:endParaRPr lang="fi-FI"/>
          </a:p>
        </c:txPr>
        <c:crossAx val="3937120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758215513140597E-2"/>
          <c:y val="6.5748734122786534E-2"/>
          <c:w val="0.89538133350972349"/>
          <c:h val="0.83757966525475103"/>
        </c:manualLayout>
      </c:layout>
      <c:lineChart>
        <c:grouping val="standard"/>
        <c:varyColors val="0"/>
        <c:ser>
          <c:idx val="0"/>
          <c:order val="0"/>
          <c:tx>
            <c:strRef>
              <c:f>Taul1!$B$1:$B$2</c:f>
              <c:strCache>
                <c:ptCount val="2"/>
                <c:pt idx="0">
                  <c:v>Savon Yrittäjät</c:v>
                </c:pt>
                <c:pt idx="1">
                  <c:v>52,307174</c:v>
                </c:pt>
              </c:strCache>
            </c:strRef>
          </c:tx>
          <c:spPr>
            <a:ln w="28575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Taul1!$A$2:$A$36</c:f>
              <c:strCache>
                <c:ptCount val="35"/>
                <c:pt idx="0">
                  <c:v>1/05</c:v>
                </c:pt>
                <c:pt idx="2">
                  <c:v>1/06</c:v>
                </c:pt>
                <c:pt idx="4">
                  <c:v>1/07</c:v>
                </c:pt>
                <c:pt idx="6">
                  <c:v>1/08</c:v>
                </c:pt>
                <c:pt idx="8">
                  <c:v>1/09</c:v>
                </c:pt>
                <c:pt idx="10">
                  <c:v>1/10</c:v>
                </c:pt>
                <c:pt idx="12">
                  <c:v>1/11</c:v>
                </c:pt>
                <c:pt idx="14">
                  <c:v>1/12</c:v>
                </c:pt>
                <c:pt idx="16">
                  <c:v>1/13</c:v>
                </c:pt>
                <c:pt idx="18">
                  <c:v>1/14</c:v>
                </c:pt>
                <c:pt idx="20">
                  <c:v>1/15</c:v>
                </c:pt>
                <c:pt idx="22">
                  <c:v>1/16</c:v>
                </c:pt>
                <c:pt idx="24">
                  <c:v>1/17</c:v>
                </c:pt>
                <c:pt idx="26">
                  <c:v>1/18</c:v>
                </c:pt>
                <c:pt idx="28">
                  <c:v>1/19</c:v>
                </c:pt>
                <c:pt idx="30">
                  <c:v>1/20</c:v>
                </c:pt>
                <c:pt idx="32">
                  <c:v>1/21</c:v>
                </c:pt>
                <c:pt idx="34">
                  <c:v>1/22</c:v>
                </c:pt>
              </c:strCache>
            </c:strRef>
          </c:cat>
          <c:val>
            <c:numRef>
              <c:f>Taul1!$B$2:$B$36</c:f>
              <c:numCache>
                <c:formatCode>General</c:formatCode>
                <c:ptCount val="35"/>
                <c:pt idx="0">
                  <c:v>52.307174000000003</c:v>
                </c:pt>
                <c:pt idx="1">
                  <c:v>50.672624999999996</c:v>
                </c:pt>
                <c:pt idx="2">
                  <c:v>50</c:v>
                </c:pt>
                <c:pt idx="3">
                  <c:v>43</c:v>
                </c:pt>
                <c:pt idx="4">
                  <c:v>44</c:v>
                </c:pt>
                <c:pt idx="5">
                  <c:v>54</c:v>
                </c:pt>
                <c:pt idx="6">
                  <c:v>60</c:v>
                </c:pt>
                <c:pt idx="7">
                  <c:v>39</c:v>
                </c:pt>
                <c:pt idx="8">
                  <c:v>39</c:v>
                </c:pt>
                <c:pt idx="9">
                  <c:v>40</c:v>
                </c:pt>
                <c:pt idx="10">
                  <c:v>48</c:v>
                </c:pt>
                <c:pt idx="11">
                  <c:v>52</c:v>
                </c:pt>
                <c:pt idx="12">
                  <c:v>46</c:v>
                </c:pt>
                <c:pt idx="13">
                  <c:v>48</c:v>
                </c:pt>
                <c:pt idx="14">
                  <c:v>43.6</c:v>
                </c:pt>
                <c:pt idx="15">
                  <c:v>46.9</c:v>
                </c:pt>
                <c:pt idx="16">
                  <c:v>49</c:v>
                </c:pt>
                <c:pt idx="17">
                  <c:v>44.518796443137909</c:v>
                </c:pt>
                <c:pt idx="18">
                  <c:v>51.442588991307581</c:v>
                </c:pt>
                <c:pt idx="19">
                  <c:v>40.42611232792224</c:v>
                </c:pt>
                <c:pt idx="20">
                  <c:v>40.41525</c:v>
                </c:pt>
                <c:pt idx="21">
                  <c:v>38.852080000000001</c:v>
                </c:pt>
                <c:pt idx="22">
                  <c:v>40.905090000000001</c:v>
                </c:pt>
                <c:pt idx="23">
                  <c:v>45.417879999999997</c:v>
                </c:pt>
                <c:pt idx="24">
                  <c:v>40.483519999999999</c:v>
                </c:pt>
                <c:pt idx="25">
                  <c:v>42.038620000000002</c:v>
                </c:pt>
                <c:pt idx="26">
                  <c:v>41.178910000000002</c:v>
                </c:pt>
                <c:pt idx="27">
                  <c:v>38.82985</c:v>
                </c:pt>
                <c:pt idx="28">
                  <c:v>35.534080000000003</c:v>
                </c:pt>
                <c:pt idx="29">
                  <c:v>37.05883</c:v>
                </c:pt>
                <c:pt idx="30">
                  <c:v>44.198749999999997</c:v>
                </c:pt>
                <c:pt idx="31">
                  <c:v>39.979579999999999</c:v>
                </c:pt>
                <c:pt idx="32">
                  <c:v>39.40981</c:v>
                </c:pt>
                <c:pt idx="33">
                  <c:v>44.32029</c:v>
                </c:pt>
                <c:pt idx="34">
                  <c:v>39.090260000000001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1D-4076-9804-88E5DC0B0F1C}"/>
            </c:ext>
          </c:extLst>
        </c:ser>
        <c:ser>
          <c:idx val="1"/>
          <c:order val="1"/>
          <c:tx>
            <c:strRef>
              <c:f>Taul1!$C$1:$C$2</c:f>
              <c:strCache>
                <c:ptCount val="2"/>
                <c:pt idx="0">
                  <c:v>Koko maa</c:v>
                </c:pt>
                <c:pt idx="1">
                  <c:v>55,731627</c:v>
                </c:pt>
              </c:strCache>
            </c:strRef>
          </c:tx>
          <c:spPr>
            <a:ln w="28575">
              <a:solidFill>
                <a:srgbClr val="3F3F3F"/>
              </a:solidFill>
            </a:ln>
          </c:spPr>
          <c:marker>
            <c:symbol val="none"/>
          </c:marker>
          <c:cat>
            <c:strRef>
              <c:f>Taul1!$A$2:$A$36</c:f>
              <c:strCache>
                <c:ptCount val="35"/>
                <c:pt idx="0">
                  <c:v>1/05</c:v>
                </c:pt>
                <c:pt idx="2">
                  <c:v>1/06</c:v>
                </c:pt>
                <c:pt idx="4">
                  <c:v>1/07</c:v>
                </c:pt>
                <c:pt idx="6">
                  <c:v>1/08</c:v>
                </c:pt>
                <c:pt idx="8">
                  <c:v>1/09</c:v>
                </c:pt>
                <c:pt idx="10">
                  <c:v>1/10</c:v>
                </c:pt>
                <c:pt idx="12">
                  <c:v>1/11</c:v>
                </c:pt>
                <c:pt idx="14">
                  <c:v>1/12</c:v>
                </c:pt>
                <c:pt idx="16">
                  <c:v>1/13</c:v>
                </c:pt>
                <c:pt idx="18">
                  <c:v>1/14</c:v>
                </c:pt>
                <c:pt idx="20">
                  <c:v>1/15</c:v>
                </c:pt>
                <c:pt idx="22">
                  <c:v>1/16</c:v>
                </c:pt>
                <c:pt idx="24">
                  <c:v>1/17</c:v>
                </c:pt>
                <c:pt idx="26">
                  <c:v>1/18</c:v>
                </c:pt>
                <c:pt idx="28">
                  <c:v>1/19</c:v>
                </c:pt>
                <c:pt idx="30">
                  <c:v>1/20</c:v>
                </c:pt>
                <c:pt idx="32">
                  <c:v>1/21</c:v>
                </c:pt>
                <c:pt idx="34">
                  <c:v>1/22</c:v>
                </c:pt>
              </c:strCache>
            </c:strRef>
          </c:cat>
          <c:val>
            <c:numRef>
              <c:f>Taul1!$C$2:$C$36</c:f>
              <c:numCache>
                <c:formatCode>General</c:formatCode>
                <c:ptCount val="35"/>
                <c:pt idx="0">
                  <c:v>55.731627000000003</c:v>
                </c:pt>
                <c:pt idx="1">
                  <c:v>57.080030000000001</c:v>
                </c:pt>
                <c:pt idx="2">
                  <c:v>50</c:v>
                </c:pt>
                <c:pt idx="3">
                  <c:v>52</c:v>
                </c:pt>
                <c:pt idx="4">
                  <c:v>49</c:v>
                </c:pt>
                <c:pt idx="5">
                  <c:v>48</c:v>
                </c:pt>
                <c:pt idx="6">
                  <c:v>59</c:v>
                </c:pt>
                <c:pt idx="7">
                  <c:v>44</c:v>
                </c:pt>
                <c:pt idx="8">
                  <c:v>40</c:v>
                </c:pt>
                <c:pt idx="9">
                  <c:v>40</c:v>
                </c:pt>
                <c:pt idx="10">
                  <c:v>52</c:v>
                </c:pt>
                <c:pt idx="11">
                  <c:v>51</c:v>
                </c:pt>
                <c:pt idx="12">
                  <c:v>52</c:v>
                </c:pt>
                <c:pt idx="13">
                  <c:v>51</c:v>
                </c:pt>
                <c:pt idx="14">
                  <c:v>50.8</c:v>
                </c:pt>
                <c:pt idx="15">
                  <c:v>46</c:v>
                </c:pt>
                <c:pt idx="16">
                  <c:v>47</c:v>
                </c:pt>
                <c:pt idx="17">
                  <c:v>45.231610785308128</c:v>
                </c:pt>
                <c:pt idx="18">
                  <c:v>47.220532270325137</c:v>
                </c:pt>
                <c:pt idx="19">
                  <c:v>45.455355670266748</c:v>
                </c:pt>
                <c:pt idx="20">
                  <c:v>42.554110000000001</c:v>
                </c:pt>
                <c:pt idx="21">
                  <c:v>42.015029999999996</c:v>
                </c:pt>
                <c:pt idx="22">
                  <c:v>45.412559999999999</c:v>
                </c:pt>
                <c:pt idx="23">
                  <c:v>49.52758</c:v>
                </c:pt>
                <c:pt idx="24">
                  <c:v>49.634540000000001</c:v>
                </c:pt>
                <c:pt idx="25">
                  <c:v>46.962889999999994</c:v>
                </c:pt>
                <c:pt idx="26">
                  <c:v>47.194139999999997</c:v>
                </c:pt>
                <c:pt idx="27">
                  <c:v>44.113299999999995</c:v>
                </c:pt>
                <c:pt idx="28">
                  <c:v>43.860260000000004</c:v>
                </c:pt>
                <c:pt idx="29">
                  <c:v>42.587980000000002</c:v>
                </c:pt>
                <c:pt idx="30">
                  <c:v>43.438409999999998</c:v>
                </c:pt>
                <c:pt idx="31">
                  <c:v>40.964280000000002</c:v>
                </c:pt>
                <c:pt idx="32">
                  <c:v>41.29063</c:v>
                </c:pt>
                <c:pt idx="33">
                  <c:v>40.731080000000006</c:v>
                </c:pt>
                <c:pt idx="34">
                  <c:v>41.845700000000001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1D-4076-9804-88E5DC0B0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3712000"/>
        <c:axId val="393713536"/>
      </c:lineChart>
      <c:catAx>
        <c:axId val="3937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000">
                <a:solidFill>
                  <a:srgbClr val="00A3DA"/>
                </a:solidFill>
              </a:defRPr>
            </a:pPr>
            <a:endParaRPr lang="fi-FI"/>
          </a:p>
        </c:txPr>
        <c:crossAx val="393713536"/>
        <c:crosses val="autoZero"/>
        <c:auto val="1"/>
        <c:lblAlgn val="ctr"/>
        <c:lblOffset val="100"/>
        <c:tickLblSkip val="1"/>
        <c:noMultiLvlLbl val="0"/>
      </c:catAx>
      <c:valAx>
        <c:axId val="39371353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rgbClr val="00A3DA"/>
                </a:solidFill>
              </a:defRPr>
            </a:pPr>
            <a:endParaRPr lang="fi-FI"/>
          </a:p>
        </c:txPr>
        <c:crossAx val="3937120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51401671039664E-2"/>
          <c:y val="1.064861377268228E-2"/>
          <c:w val="0.95196324035968083"/>
          <c:h val="0.820792214941011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Voimakkaasti kasvuhakuiset</c:v>
                </c:pt>
                <c:pt idx="1">
                  <c:v>Kasvuhakuiset</c:v>
                </c:pt>
                <c:pt idx="2">
                  <c:v>Asemansa säilyttäjät</c:v>
                </c:pt>
                <c:pt idx="3">
                  <c:v>Ei kasvutavoitteita</c:v>
                </c:pt>
                <c:pt idx="4">
                  <c:v>Toimintansa lopettavat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7.4427599999999998</c:v>
                </c:pt>
                <c:pt idx="1">
                  <c:v>31.647500000000001</c:v>
                </c:pt>
                <c:pt idx="2">
                  <c:v>37.321779999999997</c:v>
                </c:pt>
                <c:pt idx="3">
                  <c:v>18.368880000000001</c:v>
                </c:pt>
                <c:pt idx="4">
                  <c:v>5.2190799999999999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E9-4360-9688-86E7481835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Voimakkaasti kasvuhakuiset</c:v>
                </c:pt>
                <c:pt idx="1">
                  <c:v>Kasvuhakuiset</c:v>
                </c:pt>
                <c:pt idx="2">
                  <c:v>Asemansa säilyttäjät</c:v>
                </c:pt>
                <c:pt idx="3">
                  <c:v>Ei kasvutavoitteita</c:v>
                </c:pt>
                <c:pt idx="4">
                  <c:v>Toimintansa lopettavat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7.1461600000000001</c:v>
                </c:pt>
                <c:pt idx="1">
                  <c:v>34.699539999999999</c:v>
                </c:pt>
                <c:pt idx="2">
                  <c:v>33.701169999999998</c:v>
                </c:pt>
                <c:pt idx="3">
                  <c:v>21.232189999999999</c:v>
                </c:pt>
                <c:pt idx="4">
                  <c:v>3.2209300000000001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E9-4360-9688-86E748183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3283280"/>
        <c:axId val="937198704"/>
      </c:barChart>
      <c:catAx>
        <c:axId val="75328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37198704"/>
        <c:crosses val="autoZero"/>
        <c:auto val="1"/>
        <c:lblAlgn val="ctr"/>
        <c:lblOffset val="100"/>
        <c:noMultiLvlLbl val="0"/>
      </c:catAx>
      <c:valAx>
        <c:axId val="937198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5328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syksy 2021</c:v>
                </c:pt>
              </c:strCache>
            </c:strRef>
          </c:tx>
          <c:spPr>
            <a:solidFill>
              <a:srgbClr val="8AD5EE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A7A7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C26-491A-ACD5-96CD89B6B269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AC9-4CEF-BE04-67045B580655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C26-491A-ACD5-96CD89B6B2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Savon Yrittäjät</c:v>
                </c:pt>
                <c:pt idx="1">
                  <c:v>Koko maa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17.248670000000004</c:v>
                </c:pt>
                <c:pt idx="1">
                  <c:v>20.085880000000003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26-491A-ACD5-96CD89B6B26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kevat 2022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3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AC9-4CEF-BE04-67045B580655}"/>
              </c:ext>
            </c:extLst>
          </c:dPt>
          <c:dPt>
            <c:idx val="1"/>
            <c:invertIfNegative val="0"/>
            <c:bubble3D val="0"/>
            <c:spPr>
              <a:solidFill>
                <a:srgbClr val="3F3F3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26-491A-ACD5-96CD89B6B26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Savon Yrittäjät</c:v>
                </c:pt>
                <c:pt idx="1">
                  <c:v>Koko maa</c:v>
                </c:pt>
              </c:strCache>
            </c:strRef>
          </c:cat>
          <c:val>
            <c:numRef>
              <c:f>Taul1!$C$2:$C$3</c:f>
              <c:numCache>
                <c:formatCode>General</c:formatCode>
                <c:ptCount val="2"/>
                <c:pt idx="0">
                  <c:v>11.77319</c:v>
                </c:pt>
                <c:pt idx="1">
                  <c:v>21.711740000000006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26-491A-ACD5-96CD89B6B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461743"/>
        <c:axId val="119649807"/>
      </c:barChart>
      <c:catAx>
        <c:axId val="98461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9649807"/>
        <c:crosses val="autoZero"/>
        <c:auto val="1"/>
        <c:lblAlgn val="ctr"/>
        <c:lblOffset val="100"/>
        <c:noMultiLvlLbl val="0"/>
      </c:catAx>
      <c:valAx>
        <c:axId val="119649807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846174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4272657991657072E-2"/>
          <c:w val="0.95627259107260909"/>
          <c:h val="0.90294534559952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kevat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Suora tavaroiden vienti</c:v>
                </c:pt>
                <c:pt idx="1">
                  <c:v>Suora palvelujen vienti</c:v>
                </c:pt>
                <c:pt idx="2">
                  <c:v>Lisensointi tai franchising</c:v>
                </c:pt>
                <c:pt idx="3">
                  <c:v>Palkka- tai sopimusvalmistus (tuotteiden teettäminen ulkomailla yrityksenne omalla merkillä)</c:v>
                </c:pt>
                <c:pt idx="4">
                  <c:v>Ulkomainen yhteisyritys (joint venture) tai tytäryritys</c:v>
                </c:pt>
                <c:pt idx="5">
                  <c:v>Muu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48.927230000000002</c:v>
                </c:pt>
                <c:pt idx="1">
                  <c:v>36.956710000000001</c:v>
                </c:pt>
                <c:pt idx="2">
                  <c:v>6.4844400000000002</c:v>
                </c:pt>
                <c:pt idx="3">
                  <c:v>6.0484299999999998</c:v>
                </c:pt>
                <c:pt idx="4">
                  <c:v>0</c:v>
                </c:pt>
                <c:pt idx="5">
                  <c:v>15.288130000000001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96-4C88-89CC-6EAA22761DB5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syksy 2021</c:v>
                </c:pt>
              </c:strCache>
            </c:strRef>
          </c:tx>
          <c:spPr>
            <a:solidFill>
              <a:srgbClr val="8AD5EE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8AD5EE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Suora tavaroiden vienti</c:v>
                </c:pt>
                <c:pt idx="1">
                  <c:v>Suora palvelujen vienti</c:v>
                </c:pt>
                <c:pt idx="2">
                  <c:v>Lisensointi tai franchising</c:v>
                </c:pt>
                <c:pt idx="3">
                  <c:v>Palkka- tai sopimusvalmistus (tuotteiden teettäminen ulkomailla yrityksenne omalla merkillä)</c:v>
                </c:pt>
                <c:pt idx="4">
                  <c:v>Ulkomainen yhteisyritys (joint venture) tai tytäryritys</c:v>
                </c:pt>
                <c:pt idx="5">
                  <c:v>Muu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  <c:pt idx="0">
                  <c:v>53.173589999999997</c:v>
                </c:pt>
                <c:pt idx="1">
                  <c:v>34.311190000000003</c:v>
                </c:pt>
                <c:pt idx="2">
                  <c:v>0.58374999999999999</c:v>
                </c:pt>
                <c:pt idx="3">
                  <c:v>0</c:v>
                </c:pt>
                <c:pt idx="4">
                  <c:v>8.9721899999999994</c:v>
                </c:pt>
                <c:pt idx="5">
                  <c:v>33.033729999999998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96-4C88-89CC-6EAA22761D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3995615"/>
        <c:axId val="142444367"/>
      </c:barChart>
      <c:catAx>
        <c:axId val="13399561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2444367"/>
        <c:crossesAt val="0"/>
        <c:auto val="1"/>
        <c:lblAlgn val="ctr"/>
        <c:lblOffset val="100"/>
        <c:noMultiLvlLbl val="0"/>
      </c:catAx>
      <c:valAx>
        <c:axId val="142444367"/>
        <c:scaling>
          <c:orientation val="minMax"/>
          <c:max val="8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3399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815235253987317"/>
          <c:y val="5.7004858855302674E-2"/>
          <c:w val="0.49519117308864569"/>
          <c:h val="5.1998798703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4272657991657072E-2"/>
          <c:w val="0.95627259107260909"/>
          <c:h val="0.90294534559952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kevat 2022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Suora tavaroiden vienti</c:v>
                </c:pt>
                <c:pt idx="1">
                  <c:v>Suora palvelujen vienti</c:v>
                </c:pt>
                <c:pt idx="2">
                  <c:v>Lisensointi tai franchising</c:v>
                </c:pt>
                <c:pt idx="3">
                  <c:v>Palkka- tai sopimusvalmistus (tuotteiden teettäminen ulkomailla yrityksenne omalla merkillä)</c:v>
                </c:pt>
                <c:pt idx="4">
                  <c:v>Ulkomainen yhteisyritys (joint venture) tai tytäryritys</c:v>
                </c:pt>
                <c:pt idx="5">
                  <c:v>Muu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41.366720000000001</c:v>
                </c:pt>
                <c:pt idx="1">
                  <c:v>41.097020000000001</c:v>
                </c:pt>
                <c:pt idx="2">
                  <c:v>5.2857599999999998</c:v>
                </c:pt>
                <c:pt idx="3">
                  <c:v>8.6805599999999998</c:v>
                </c:pt>
                <c:pt idx="4">
                  <c:v>15.55673</c:v>
                </c:pt>
                <c:pt idx="5">
                  <c:v>16.05631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86-4B88-8B31-04171DFDA19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syksy 2021</c:v>
                </c:pt>
              </c:strCache>
            </c:strRef>
          </c:tx>
          <c:spPr>
            <a:solidFill>
              <a:srgbClr val="A7A7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A7A7A7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Suora tavaroiden vienti</c:v>
                </c:pt>
                <c:pt idx="1">
                  <c:v>Suora palvelujen vienti</c:v>
                </c:pt>
                <c:pt idx="2">
                  <c:v>Lisensointi tai franchising</c:v>
                </c:pt>
                <c:pt idx="3">
                  <c:v>Palkka- tai sopimusvalmistus (tuotteiden teettäminen ulkomailla yrityksenne omalla merkillä)</c:v>
                </c:pt>
                <c:pt idx="4">
                  <c:v>Ulkomainen yhteisyritys (joint venture) tai tytäryritys</c:v>
                </c:pt>
                <c:pt idx="5">
                  <c:v>Muu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  <c:pt idx="0">
                  <c:v>45.605609999999999</c:v>
                </c:pt>
                <c:pt idx="1">
                  <c:v>38.650709999999997</c:v>
                </c:pt>
                <c:pt idx="2">
                  <c:v>4.58955</c:v>
                </c:pt>
                <c:pt idx="3">
                  <c:v>7.5209200000000003</c:v>
                </c:pt>
                <c:pt idx="4">
                  <c:v>14.50503</c:v>
                </c:pt>
                <c:pt idx="5">
                  <c:v>17.3781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86-4B88-8B31-04171DFDA1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3995615"/>
        <c:axId val="142444367"/>
      </c:barChart>
      <c:catAx>
        <c:axId val="13399561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2444367"/>
        <c:crossesAt val="0"/>
        <c:auto val="1"/>
        <c:lblAlgn val="ctr"/>
        <c:lblOffset val="100"/>
        <c:noMultiLvlLbl val="0"/>
      </c:catAx>
      <c:valAx>
        <c:axId val="142444367"/>
        <c:scaling>
          <c:orientation val="minMax"/>
          <c:max val="8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3399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815235253987317"/>
          <c:y val="5.7004858855302674E-2"/>
          <c:w val="0.49519117308864569"/>
          <c:h val="5.1998798703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485295368234258E-3"/>
          <c:y val="3.317000016858053E-2"/>
          <c:w val="0.95807310917472099"/>
          <c:h val="0.842166891842462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spc="0">
                    <a:solidFill>
                      <a:srgbClr val="00A3DA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Taul1!$A$2:$A$4</c:f>
              <c:strCache>
                <c:ptCount val="3"/>
                <c:pt idx="0">
                  <c:v>Ei, työvoiman saatavuus on yrityksemme kasvun merkittävä este</c:v>
                </c:pt>
                <c:pt idx="1">
                  <c:v>Ei, työvoiman saatavuus rajoittaa jossain määrin yrityksemme kasvua</c:v>
                </c:pt>
                <c:pt idx="2">
                  <c:v>Kyllä, yrityksemme saa riittävästi osaavaa työvoimaa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14.14297</c:v>
                </c:pt>
                <c:pt idx="1">
                  <c:v>46.412529999999997</c:v>
                </c:pt>
                <c:pt idx="2">
                  <c:v>39.444499999999998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8E-444A-A164-783EE3216C3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spc="0">
                    <a:solidFill>
                      <a:srgbClr val="A7A7A7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Taul1!$A$2:$A$4</c:f>
              <c:strCache>
                <c:ptCount val="3"/>
                <c:pt idx="0">
                  <c:v>Ei, työvoiman saatavuus on yrityksemme kasvun merkittävä este</c:v>
                </c:pt>
                <c:pt idx="1">
                  <c:v>Ei, työvoiman saatavuus rajoittaa jossain määrin yrityksemme kasvua</c:v>
                </c:pt>
                <c:pt idx="2">
                  <c:v>Kyllä, yrityksemme saa riittävästi osaavaa työvoimaa</c:v>
                </c:pt>
              </c:strCache>
            </c:strRef>
          </c:cat>
          <c:val>
            <c:numRef>
              <c:f>Taul1!$C$2:$C$4</c:f>
              <c:numCache>
                <c:formatCode>General</c:formatCode>
                <c:ptCount val="3"/>
                <c:pt idx="0">
                  <c:v>16.15943</c:v>
                </c:pt>
                <c:pt idx="1">
                  <c:v>44.044139999999999</c:v>
                </c:pt>
                <c:pt idx="2">
                  <c:v>39.796430000000001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8E-444A-A164-783EE3216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6"/>
        <c:axId val="389546368"/>
        <c:axId val="389548288"/>
      </c:barChart>
      <c:catAx>
        <c:axId val="389546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inMax"/>
          <c:max val="70"/>
        </c:scaling>
        <c:delete val="1"/>
        <c:axPos val="l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485295368234258E-3"/>
          <c:y val="3.317000016858053E-2"/>
          <c:w val="0.95807310917472099"/>
          <c:h val="0.842166891842462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8AD5E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spc="0">
                    <a:solidFill>
                      <a:srgbClr val="8AD5EE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Taul1!$A$2:$A$4</c:f>
              <c:strCache>
                <c:ptCount val="3"/>
                <c:pt idx="0">
                  <c:v>Ei, työvoiman saatavuus on yrityksemme kasvun merkittävä este</c:v>
                </c:pt>
                <c:pt idx="1">
                  <c:v>Ei, työvoiman saatavuus rajoittaa jossain määrin yrityksemme kasvua</c:v>
                </c:pt>
                <c:pt idx="2">
                  <c:v>Kyllä, yrityksemme saa riittävästi osaavaa työvoimaa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12.82436</c:v>
                </c:pt>
                <c:pt idx="1">
                  <c:v>38.445430000000002</c:v>
                </c:pt>
                <c:pt idx="2">
                  <c:v>48.73021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C4-442F-9AE8-57BEF04DCF8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A7A7A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spc="0">
                    <a:solidFill>
                      <a:srgbClr val="A7A7A7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Taul1!$A$2:$A$4</c:f>
              <c:strCache>
                <c:ptCount val="3"/>
                <c:pt idx="0">
                  <c:v>Ei, työvoiman saatavuus on yrityksemme kasvun merkittävä este</c:v>
                </c:pt>
                <c:pt idx="1">
                  <c:v>Ei, työvoiman saatavuus rajoittaa jossain määrin yrityksemme kasvua</c:v>
                </c:pt>
                <c:pt idx="2">
                  <c:v>Kyllä, yrityksemme saa riittävästi osaavaa työvoimaa</c:v>
                </c:pt>
              </c:strCache>
            </c:strRef>
          </c:cat>
          <c:val>
            <c:numRef>
              <c:f>Taul1!$C$2:$C$4</c:f>
              <c:numCache>
                <c:formatCode>General</c:formatCode>
                <c:ptCount val="3"/>
                <c:pt idx="0">
                  <c:v>12.066789999999999</c:v>
                </c:pt>
                <c:pt idx="1">
                  <c:v>39.579430000000002</c:v>
                </c:pt>
                <c:pt idx="2">
                  <c:v>48.35378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C4-442F-9AE8-57BEF04DCF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6"/>
        <c:axId val="389546368"/>
        <c:axId val="389548288"/>
      </c:barChart>
      <c:catAx>
        <c:axId val="389546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inMax"/>
          <c:max val="70"/>
        </c:scaling>
        <c:delete val="1"/>
        <c:axPos val="l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235406343067077E-2"/>
          <c:y val="2.9909029025254275E-2"/>
          <c:w val="0.950314426356207"/>
          <c:h val="0.958502281383116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8AD5E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8AD5EE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Taul1!$A$2:$A$10</c:f>
              <c:strCache>
                <c:ptCount val="9"/>
                <c:pt idx="0">
                  <c:v>Ei ole tarvetta työllistää</c:v>
                </c:pt>
                <c:pt idx="1">
                  <c:v>Työvoiman saatavuus</c:v>
                </c:pt>
                <c:pt idx="2">
                  <c:v>Kysynnän riittämättömyys tai epävakaisuus</c:v>
                </c:pt>
                <c:pt idx="3">
                  <c:v>Työn sivukulut</c:v>
                </c:pt>
                <c:pt idx="4">
                  <c:v>Palkkataso</c:v>
                </c:pt>
                <c:pt idx="5">
                  <c:v>Irtisanomisen vaikeus</c:v>
                </c:pt>
                <c:pt idx="6">
                  <c:v>Osa-aikaisen työntekijän palkkauksen vaikeus</c:v>
                </c:pt>
                <c:pt idx="7">
                  <c:v>Muut työlainsäädännön tai työehtosopimusten velvoitteet kuin irtisanomisenvaikeus</c:v>
                </c:pt>
                <c:pt idx="8">
                  <c:v>Verotus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37.400280000000002</c:v>
                </c:pt>
                <c:pt idx="1">
                  <c:v>13.56898</c:v>
                </c:pt>
                <c:pt idx="2">
                  <c:v>25.50562</c:v>
                </c:pt>
                <c:pt idx="3">
                  <c:v>5.7505800000000002</c:v>
                </c:pt>
                <c:pt idx="4">
                  <c:v>7.7077499999999999</c:v>
                </c:pt>
                <c:pt idx="5">
                  <c:v>3.62094</c:v>
                </c:pt>
                <c:pt idx="6">
                  <c:v>3.7144400000000002</c:v>
                </c:pt>
                <c:pt idx="7">
                  <c:v>0.40832000000000002</c:v>
                </c:pt>
                <c:pt idx="8">
                  <c:v>1.13205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32-48BC-9F2E-A68050062FA1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A7A7A7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A7A7A7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Taul1!$A$2:$A$10</c:f>
              <c:strCache>
                <c:ptCount val="9"/>
                <c:pt idx="0">
                  <c:v>Ei ole tarvetta työllistää</c:v>
                </c:pt>
                <c:pt idx="1">
                  <c:v>Työvoiman saatavuus</c:v>
                </c:pt>
                <c:pt idx="2">
                  <c:v>Kysynnän riittämättömyys tai epävakaisuus</c:v>
                </c:pt>
                <c:pt idx="3">
                  <c:v>Työn sivukulut</c:v>
                </c:pt>
                <c:pt idx="4">
                  <c:v>Palkkataso</c:v>
                </c:pt>
                <c:pt idx="5">
                  <c:v>Irtisanomisen vaikeus</c:v>
                </c:pt>
                <c:pt idx="6">
                  <c:v>Osa-aikaisen työntekijän palkkauksen vaikeus</c:v>
                </c:pt>
                <c:pt idx="7">
                  <c:v>Muut työlainsäädännön tai työehtosopimusten velvoitteet kuin irtisanomisenvaikeus</c:v>
                </c:pt>
                <c:pt idx="8">
                  <c:v>Verotus</c:v>
                </c:pt>
              </c:strCache>
            </c:strRef>
          </c:cat>
          <c:val>
            <c:numRef>
              <c:f>Taul1!$C$2:$C$10</c:f>
              <c:numCache>
                <c:formatCode>General</c:formatCode>
                <c:ptCount val="9"/>
                <c:pt idx="0">
                  <c:v>35.222740000000002</c:v>
                </c:pt>
                <c:pt idx="1">
                  <c:v>15.451079999999999</c:v>
                </c:pt>
                <c:pt idx="2">
                  <c:v>20.920870000000001</c:v>
                </c:pt>
                <c:pt idx="3">
                  <c:v>9.9727599999999992</c:v>
                </c:pt>
                <c:pt idx="4">
                  <c:v>5.2600699999999998</c:v>
                </c:pt>
                <c:pt idx="5">
                  <c:v>4.49899</c:v>
                </c:pt>
                <c:pt idx="6">
                  <c:v>2.7318699999999998</c:v>
                </c:pt>
                <c:pt idx="7">
                  <c:v>1.7365999999999999</c:v>
                </c:pt>
                <c:pt idx="8">
                  <c:v>1.32908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32-48BC-9F2E-A68050062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axId val="389546368"/>
        <c:axId val="389548288"/>
      </c:barChart>
      <c:catAx>
        <c:axId val="3895463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inMax"/>
          <c:max val="5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235406343067077E-2"/>
          <c:y val="2.9909029025254275E-2"/>
          <c:w val="0.950314426356207"/>
          <c:h val="0.958502281383116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dLbl>
              <c:idx val="5"/>
              <c:layout>
                <c:manualLayout>
                  <c:x val="-1.78244613363574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B1-4796-AAE0-9F8CA03BC1F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A3DA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Taul1!$A$2:$A$10</c:f>
              <c:strCache>
                <c:ptCount val="9"/>
                <c:pt idx="0">
                  <c:v>Ei ole tarvetta työllistää</c:v>
                </c:pt>
                <c:pt idx="1">
                  <c:v>Työvoiman saatavuus</c:v>
                </c:pt>
                <c:pt idx="2">
                  <c:v>Kysynnän riittämättömyys tai epävakaisuus</c:v>
                </c:pt>
                <c:pt idx="3">
                  <c:v>Työn sivukulut</c:v>
                </c:pt>
                <c:pt idx="4">
                  <c:v>Palkkataso</c:v>
                </c:pt>
                <c:pt idx="5">
                  <c:v>Irtisanomisen vaikeus</c:v>
                </c:pt>
                <c:pt idx="6">
                  <c:v>Osa-aikaisen työntekijän palkkauksen vaikeus</c:v>
                </c:pt>
                <c:pt idx="7">
                  <c:v>Muut työlainsäädännön tai työehtosopimusten velvoitteet kuin irtisanomisenvaikeus</c:v>
                </c:pt>
                <c:pt idx="8">
                  <c:v>Verotus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32.586840000000002</c:v>
                </c:pt>
                <c:pt idx="1">
                  <c:v>24.649719999999999</c:v>
                </c:pt>
                <c:pt idx="2">
                  <c:v>22.872859999999999</c:v>
                </c:pt>
                <c:pt idx="3">
                  <c:v>7.5059899999999997</c:v>
                </c:pt>
                <c:pt idx="4">
                  <c:v>2.50814</c:v>
                </c:pt>
                <c:pt idx="5">
                  <c:v>4.3958599999999999</c:v>
                </c:pt>
                <c:pt idx="6">
                  <c:v>2.4076599999999999</c:v>
                </c:pt>
                <c:pt idx="7">
                  <c:v>0.34018999999999999</c:v>
                </c:pt>
                <c:pt idx="8">
                  <c:v>1.3843000000000001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B1-4796-AAE0-9F8CA03BC1F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3F3F3F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Taul1!$A$2:$A$10</c:f>
              <c:strCache>
                <c:ptCount val="9"/>
                <c:pt idx="0">
                  <c:v>Ei ole tarvetta työllistää</c:v>
                </c:pt>
                <c:pt idx="1">
                  <c:v>Työvoiman saatavuus</c:v>
                </c:pt>
                <c:pt idx="2">
                  <c:v>Kysynnän riittämättömyys tai epävakaisuus</c:v>
                </c:pt>
                <c:pt idx="3">
                  <c:v>Työn sivukulut</c:v>
                </c:pt>
                <c:pt idx="4">
                  <c:v>Palkkataso</c:v>
                </c:pt>
                <c:pt idx="5">
                  <c:v>Irtisanomisen vaikeus</c:v>
                </c:pt>
                <c:pt idx="6">
                  <c:v>Osa-aikaisen työntekijän palkkauksen vaikeus</c:v>
                </c:pt>
                <c:pt idx="7">
                  <c:v>Muut työlainsäädännön tai työehtosopimusten velvoitteet kuin irtisanomisenvaikeus</c:v>
                </c:pt>
                <c:pt idx="8">
                  <c:v>Verotus</c:v>
                </c:pt>
              </c:strCache>
            </c:strRef>
          </c:cat>
          <c:val>
            <c:numRef>
              <c:f>Taul1!$C$2:$C$10</c:f>
              <c:numCache>
                <c:formatCode>General</c:formatCode>
                <c:ptCount val="9"/>
                <c:pt idx="0">
                  <c:v>31.704280000000001</c:v>
                </c:pt>
                <c:pt idx="1">
                  <c:v>25.47092</c:v>
                </c:pt>
                <c:pt idx="2">
                  <c:v>16.305540000000001</c:v>
                </c:pt>
                <c:pt idx="3">
                  <c:v>9.1977399999999996</c:v>
                </c:pt>
                <c:pt idx="4">
                  <c:v>4.7914300000000001</c:v>
                </c:pt>
                <c:pt idx="5">
                  <c:v>4.23916</c:v>
                </c:pt>
                <c:pt idx="6">
                  <c:v>2.6561300000000001</c:v>
                </c:pt>
                <c:pt idx="7">
                  <c:v>1.6306400000000001</c:v>
                </c:pt>
                <c:pt idx="8">
                  <c:v>1.1313599999999999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B1-4796-AAE0-9F8CA03BC1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axId val="389546368"/>
        <c:axId val="389548288"/>
      </c:barChart>
      <c:catAx>
        <c:axId val="389546368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axMin"/>
          <c:max val="5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rgbClr val="00A3DA"/>
            </a:solidFill>
            <a:ln w="12700">
              <a:solidFill>
                <a:srgbClr val="00A3DA"/>
              </a:solidFill>
            </a:ln>
          </c:spPr>
          <c:dPt>
            <c:idx val="0"/>
            <c:bubble3D val="0"/>
            <c:spPr>
              <a:solidFill>
                <a:srgbClr val="00A3DA"/>
              </a:solidFill>
              <a:ln w="12700">
                <a:solidFill>
                  <a:srgbClr val="00A3D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A2-4DA7-862A-959ED8EBF456}"/>
              </c:ext>
            </c:extLst>
          </c:dPt>
          <c:dPt>
            <c:idx val="1"/>
            <c:bubble3D val="0"/>
            <c:spPr>
              <a:noFill/>
              <a:ln w="12700">
                <a:solidFill>
                  <a:srgbClr val="00A3DA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A2-4DA7-862A-959ED8EBF456}"/>
              </c:ext>
            </c:extLst>
          </c:dPt>
          <c:cat>
            <c:strRef>
              <c:f>Taul1!$A$2:$A$3</c:f>
              <c:strCache>
                <c:ptCount val="2"/>
                <c:pt idx="0">
                  <c:v>1. neljännes</c:v>
                </c:pt>
                <c:pt idx="1">
                  <c:v>2. neljännes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21.978020000000001</c:v>
                </c:pt>
                <c:pt idx="1">
                  <c:v>78.021979999999999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A2-4DA7-862A-959ED8EBF4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338841980520688E-2"/>
          <c:y val="2.0783903115342332E-2"/>
          <c:w val="0.94318281764989076"/>
          <c:h val="0.968504059877240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dLbl>
              <c:idx val="1"/>
              <c:layout>
                <c:manualLayout>
                  <c:x val="-3.674360256267822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2F-4C25-87A7-A2B64EBD9B62}"/>
                </c:ext>
              </c:extLst>
            </c:dLbl>
            <c:dLbl>
              <c:idx val="2"/>
              <c:layout>
                <c:manualLayout>
                  <c:x val="-1.1023080768803466E-2"/>
                  <c:y val="4.8257966160004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2F-4C25-87A7-A2B64EBD9B62}"/>
                </c:ext>
              </c:extLst>
            </c:dLbl>
            <c:dLbl>
              <c:idx val="3"/>
              <c:layout>
                <c:manualLayout>
                  <c:x val="-3.6734922971521011E-3"/>
                  <c:y val="6.217991593825993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2F-4C25-87A7-A2B64EBD9B62}"/>
                </c:ext>
              </c:extLst>
            </c:dLbl>
            <c:dLbl>
              <c:idx val="4"/>
              <c:layout>
                <c:manualLayout>
                  <c:x val="7.3490098322408623E-3"/>
                  <c:y val="2.072663865252104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2F-4C25-87A7-A2B64EBD9B62}"/>
                </c:ext>
              </c:extLst>
            </c:dLbl>
            <c:dLbl>
              <c:idx val="5"/>
              <c:layout>
                <c:manualLayout>
                  <c:x val="-1.8371511961633894E-2"/>
                  <c:y val="2.0726638642869446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2F-4C25-87A7-A2B64EBD9B62}"/>
                </c:ext>
              </c:extLst>
            </c:dLbl>
            <c:dLbl>
              <c:idx val="6"/>
              <c:layout>
                <c:manualLayout>
                  <c:x val="-1.1022502129393031E-2"/>
                  <c:y val="4.1453277305042079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2F-4C25-87A7-A2B64EBD9B6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A3DA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Taul1!$A$2:$A$8</c:f>
              <c:strCache>
                <c:ptCount val="7"/>
                <c:pt idx="0">
                  <c:v>Lomautuksia</c:v>
                </c:pt>
                <c:pt idx="1">
                  <c:v>Työaikajärjestelyitä</c:v>
                </c:pt>
                <c:pt idx="2">
                  <c:v>Liiketoiminnan karsimista ja keskittymistä yrityksen ydinalueelle</c:v>
                </c:pt>
                <c:pt idx="3">
                  <c:v>Muiden työvoimakustannusten karsimista</c:v>
                </c:pt>
                <c:pt idx="4">
                  <c:v>Tilapäisiä palkan alennuksia</c:v>
                </c:pt>
                <c:pt idx="5">
                  <c:v>Irtisanomisia</c:v>
                </c:pt>
                <c:pt idx="6">
                  <c:v>Alihankinnan siirtämistä johonkin toiseen maahan tai alihankintojen lopettamista/vähentämistä</c:v>
                </c:pt>
              </c:strCache>
            </c:strRef>
          </c:cat>
          <c:val>
            <c:numRef>
              <c:f>Taul1!$B$2:$B$8</c:f>
              <c:numCache>
                <c:formatCode>General</c:formatCode>
                <c:ptCount val="7"/>
                <c:pt idx="0">
                  <c:v>45.16722</c:v>
                </c:pt>
                <c:pt idx="1">
                  <c:v>44.537570000000002</c:v>
                </c:pt>
                <c:pt idx="2">
                  <c:v>28.838290000000001</c:v>
                </c:pt>
                <c:pt idx="3">
                  <c:v>18.670490000000001</c:v>
                </c:pt>
                <c:pt idx="4">
                  <c:v>12.44219</c:v>
                </c:pt>
                <c:pt idx="5">
                  <c:v>15.395300000000001</c:v>
                </c:pt>
                <c:pt idx="6">
                  <c:v>3.4358499999999998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2F-4C25-87A7-A2B64EBD9B6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</c:spPr>
          <c:invertIfNegative val="0"/>
          <c:dLbls>
            <c:dLbl>
              <c:idx val="4"/>
              <c:layout>
                <c:manualLayout>
                  <c:x val="-3.6740709365626041E-3"/>
                  <c:y val="2.0726638642869446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2F-4C25-87A7-A2B64EBD9B62}"/>
                </c:ext>
              </c:extLst>
            </c:dLbl>
            <c:dLbl>
              <c:idx val="5"/>
              <c:layout>
                <c:manualLayout>
                  <c:x val="-1.8371511961633894E-2"/>
                  <c:y val="2.072663865252104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2F-4C25-87A7-A2B64EBD9B6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3F3F3F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Taul1!$A$2:$A$8</c:f>
              <c:strCache>
                <c:ptCount val="7"/>
                <c:pt idx="0">
                  <c:v>Lomautuksia</c:v>
                </c:pt>
                <c:pt idx="1">
                  <c:v>Työaikajärjestelyitä</c:v>
                </c:pt>
                <c:pt idx="2">
                  <c:v>Liiketoiminnan karsimista ja keskittymistä yrityksen ydinalueelle</c:v>
                </c:pt>
                <c:pt idx="3">
                  <c:v>Muiden työvoimakustannusten karsimista</c:v>
                </c:pt>
                <c:pt idx="4">
                  <c:v>Tilapäisiä palkan alennuksia</c:v>
                </c:pt>
                <c:pt idx="5">
                  <c:v>Irtisanomisia</c:v>
                </c:pt>
                <c:pt idx="6">
                  <c:v>Alihankinnan siirtämistä johonkin toiseen maahan tai alihankintojen lopettamista/vähentämistä</c:v>
                </c:pt>
              </c:strCache>
            </c:strRef>
          </c:cat>
          <c:val>
            <c:numRef>
              <c:f>Taul1!$C$2:$C$8</c:f>
              <c:numCache>
                <c:formatCode>General</c:formatCode>
                <c:ptCount val="7"/>
                <c:pt idx="0">
                  <c:v>43.13259</c:v>
                </c:pt>
                <c:pt idx="1">
                  <c:v>40.943399999999997</c:v>
                </c:pt>
                <c:pt idx="2">
                  <c:v>29.925039999999999</c:v>
                </c:pt>
                <c:pt idx="3">
                  <c:v>16.857220000000002</c:v>
                </c:pt>
                <c:pt idx="4">
                  <c:v>14.56263</c:v>
                </c:pt>
                <c:pt idx="5">
                  <c:v>12.873379999999999</c:v>
                </c:pt>
                <c:pt idx="6">
                  <c:v>6.2172000000000001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92F-4C25-87A7-A2B64EBD9B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2"/>
        <c:axId val="389546368"/>
        <c:axId val="389548288"/>
      </c:barChart>
      <c:catAx>
        <c:axId val="389546368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axMin"/>
          <c:max val="7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>
              <a:solidFill>
                <a:srgbClr val="00A3DA"/>
              </a:solidFill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19%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AEF0-4D4F-AFBA-E761C9971F8F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F0-4D4F-AFBA-E761C9971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5000" b="1">
          <a:solidFill>
            <a:srgbClr val="23545F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/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25%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81D3-4487-B38D-FA028B2F90A3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D3-4487-B38D-FA028B2F9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b="1">
          <a:solidFill>
            <a:srgbClr val="8AD5EE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338841980520688E-2"/>
          <c:y val="2.0783903115342332E-2"/>
          <c:w val="0.94318281764989076"/>
          <c:h val="0.968504059877240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8AD5E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8AD5EE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Taul1!$A$2:$A$8</c:f>
              <c:strCache>
                <c:ptCount val="7"/>
                <c:pt idx="0">
                  <c:v>Lomautuksia</c:v>
                </c:pt>
                <c:pt idx="1">
                  <c:v>Työaikajärjestelyitä</c:v>
                </c:pt>
                <c:pt idx="2">
                  <c:v>Liiketoiminnan karsimista ja keskittymistä yrityksen ydinalueelle</c:v>
                </c:pt>
                <c:pt idx="3">
                  <c:v>Muiden työvoimakustannusten karsimista</c:v>
                </c:pt>
                <c:pt idx="4">
                  <c:v>Tilapäisiä palkan alennuksia</c:v>
                </c:pt>
                <c:pt idx="5">
                  <c:v>Irtisanomisia</c:v>
                </c:pt>
                <c:pt idx="6">
                  <c:v>Alihankinnan siirtämistä johonkin toiseen maahan tai alihankintojen lopettamista/vähentämistä</c:v>
                </c:pt>
              </c:strCache>
            </c:strRef>
          </c:cat>
          <c:val>
            <c:numRef>
              <c:f>Taul1!$B$2:$B$8</c:f>
              <c:numCache>
                <c:formatCode>General</c:formatCode>
                <c:ptCount val="7"/>
                <c:pt idx="0">
                  <c:v>61.60239</c:v>
                </c:pt>
                <c:pt idx="1">
                  <c:v>48.190980000000003</c:v>
                </c:pt>
                <c:pt idx="2">
                  <c:v>28.913329999999998</c:v>
                </c:pt>
                <c:pt idx="3">
                  <c:v>17.774809999999999</c:v>
                </c:pt>
                <c:pt idx="4">
                  <c:v>11.637130000000001</c:v>
                </c:pt>
                <c:pt idx="5">
                  <c:v>18.422640000000001</c:v>
                </c:pt>
                <c:pt idx="6">
                  <c:v>1.8645499999999999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BF-4E12-8AEC-02EE40D87F37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A7A7A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A7A7A7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Taul1!$A$2:$A$8</c:f>
              <c:strCache>
                <c:ptCount val="7"/>
                <c:pt idx="0">
                  <c:v>Lomautuksia</c:v>
                </c:pt>
                <c:pt idx="1">
                  <c:v>Työaikajärjestelyitä</c:v>
                </c:pt>
                <c:pt idx="2">
                  <c:v>Liiketoiminnan karsimista ja keskittymistä yrityksen ydinalueelle</c:v>
                </c:pt>
                <c:pt idx="3">
                  <c:v>Muiden työvoimakustannusten karsimista</c:v>
                </c:pt>
                <c:pt idx="4">
                  <c:v>Tilapäisiä palkan alennuksia</c:v>
                </c:pt>
                <c:pt idx="5">
                  <c:v>Irtisanomisia</c:v>
                </c:pt>
                <c:pt idx="6">
                  <c:v>Alihankinnan siirtämistä johonkin toiseen maahan tai alihankintojen lopettamista/vähentämistä</c:v>
                </c:pt>
              </c:strCache>
            </c:strRef>
          </c:cat>
          <c:val>
            <c:numRef>
              <c:f>Taul1!$C$2:$C$8</c:f>
              <c:numCache>
                <c:formatCode>General</c:formatCode>
                <c:ptCount val="7"/>
                <c:pt idx="0">
                  <c:v>54.854660000000003</c:v>
                </c:pt>
                <c:pt idx="1">
                  <c:v>41.874699999999997</c:v>
                </c:pt>
                <c:pt idx="2">
                  <c:v>27.018229999999999</c:v>
                </c:pt>
                <c:pt idx="3">
                  <c:v>15.91703</c:v>
                </c:pt>
                <c:pt idx="4">
                  <c:v>16.165230000000001</c:v>
                </c:pt>
                <c:pt idx="5">
                  <c:v>18.768560000000001</c:v>
                </c:pt>
                <c:pt idx="6">
                  <c:v>5.3162799999999999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BF-4E12-8AEC-02EE40D87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2"/>
        <c:axId val="389546368"/>
        <c:axId val="389548288"/>
      </c:barChart>
      <c:catAx>
        <c:axId val="3895463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inMax"/>
          <c:max val="7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>
              <a:solidFill>
                <a:srgbClr val="00A3DA"/>
              </a:solidFill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22%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AEF0-4D4F-AFBA-E761C9971F8F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F0-4D4F-AFBA-E761C9971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5000" b="1">
          <a:solidFill>
            <a:srgbClr val="23545F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/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26%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81D3-4487-B38D-FA028B2F90A3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D3-4487-B38D-FA028B2F9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b="1">
          <a:solidFill>
            <a:srgbClr val="8AD5EE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47744878877592E-2"/>
          <c:y val="3.317000016858053E-2"/>
          <c:w val="0.94804424036745649"/>
          <c:h val="0.964968031970536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8AD5EE"/>
            </a:solidFill>
          </c:spPr>
          <c:invertIfNegative val="0"/>
          <c:dLbls>
            <c:dLbl>
              <c:idx val="3"/>
              <c:layout>
                <c:manualLayout>
                  <c:x val="-8.8676406873887878E-3"/>
                  <c:y val="-4.758923056295466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05-4115-8BE9-4A288168D41A}"/>
                </c:ext>
              </c:extLst>
            </c:dLbl>
            <c:dLbl>
              <c:idx val="5"/>
              <c:layout>
                <c:manualLayout>
                  <c:x val="-8.8676406873887878E-3"/>
                  <c:y val="9.517846112590932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05-4115-8BE9-4A288168D41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8AD5EE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Taul1!$A$2:$A$9</c:f>
              <c:strCache>
                <c:ptCount val="8"/>
                <c:pt idx="0">
                  <c:v>Muihin kone- tai laiteinvestointeihin tai rakennusinvestointeihin</c:v>
                </c:pt>
                <c:pt idx="1">
                  <c:v>Käyttöpääomarahoitukseen yrityksen kasvuun tai kansainvälistymiseen</c:v>
                </c:pt>
                <c:pt idx="2">
                  <c:v>Yrityksen kehittämishankkeisiin, ml. henkilöstön osaaminen</c:v>
                </c:pt>
                <c:pt idx="3">
                  <c:v>Käyttöpääomarahoitukseen suhdanteista / kireästä taloudellisesta tilanteesta johtuen</c:v>
                </c:pt>
                <c:pt idx="4">
                  <c:v>Tieto- ja viestintätekniikkalaite-, tai ohjelmisto- tms. investointeihin</c:v>
                </c:pt>
                <c:pt idx="5">
                  <c:v>Omistusjärjestelyjen tai yrityskauppojen rahoitukseen</c:v>
                </c:pt>
                <c:pt idx="6">
                  <c:v>Vientikauppojen rahoittaminen</c:v>
                </c:pt>
                <c:pt idx="7">
                  <c:v>Muuhun tarkoitukseen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50.485979999999998</c:v>
                </c:pt>
                <c:pt idx="1">
                  <c:v>17.872640000000001</c:v>
                </c:pt>
                <c:pt idx="2">
                  <c:v>22.333549999999999</c:v>
                </c:pt>
                <c:pt idx="3">
                  <c:v>18.257739999999998</c:v>
                </c:pt>
                <c:pt idx="4">
                  <c:v>12.53816</c:v>
                </c:pt>
                <c:pt idx="5">
                  <c:v>13.272</c:v>
                </c:pt>
                <c:pt idx="6">
                  <c:v>5.3793600000000001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05-4115-8BE9-4A288168D41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A7A7A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A7A7A7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Taul1!$A$2:$A$9</c:f>
              <c:strCache>
                <c:ptCount val="8"/>
                <c:pt idx="0">
                  <c:v>Muihin kone- tai laiteinvestointeihin tai rakennusinvestointeihin</c:v>
                </c:pt>
                <c:pt idx="1">
                  <c:v>Käyttöpääomarahoitukseen yrityksen kasvuun tai kansainvälistymiseen</c:v>
                </c:pt>
                <c:pt idx="2">
                  <c:v>Yrityksen kehittämishankkeisiin, ml. henkilöstön osaaminen</c:v>
                </c:pt>
                <c:pt idx="3">
                  <c:v>Käyttöpääomarahoitukseen suhdanteista / kireästä taloudellisesta tilanteesta johtuen</c:v>
                </c:pt>
                <c:pt idx="4">
                  <c:v>Tieto- ja viestintätekniikkalaite-, tai ohjelmisto- tms. investointeihin</c:v>
                </c:pt>
                <c:pt idx="5">
                  <c:v>Omistusjärjestelyjen tai yrityskauppojen rahoitukseen</c:v>
                </c:pt>
                <c:pt idx="6">
                  <c:v>Vientikauppojen rahoittaminen</c:v>
                </c:pt>
                <c:pt idx="7">
                  <c:v>Muuhun tarkoitukseen</c:v>
                </c:pt>
              </c:strCache>
            </c:strRef>
          </c:cat>
          <c:val>
            <c:numRef>
              <c:f>Taul1!$C$2:$C$9</c:f>
              <c:numCache>
                <c:formatCode>General</c:formatCode>
                <c:ptCount val="8"/>
                <c:pt idx="0">
                  <c:v>48.70993</c:v>
                </c:pt>
                <c:pt idx="1">
                  <c:v>25.134979999999999</c:v>
                </c:pt>
                <c:pt idx="2">
                  <c:v>21.304780000000001</c:v>
                </c:pt>
                <c:pt idx="3">
                  <c:v>14.190709999999999</c:v>
                </c:pt>
                <c:pt idx="4">
                  <c:v>10.45121</c:v>
                </c:pt>
                <c:pt idx="5">
                  <c:v>7.7029800000000002</c:v>
                </c:pt>
                <c:pt idx="6">
                  <c:v>3.36761</c:v>
                </c:pt>
                <c:pt idx="7">
                  <c:v>7.1326400000000003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05-4115-8BE9-4A288168D4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axId val="389546368"/>
        <c:axId val="389548288"/>
      </c:barChart>
      <c:catAx>
        <c:axId val="3895463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inMax"/>
          <c:max val="8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47744878877592E-2"/>
          <c:y val="3.317000016858053E-2"/>
          <c:w val="0.94804424036745649"/>
          <c:h val="0.964968031970536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4.087883778253365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59-405D-B5CB-AD5829CF1DD4}"/>
                </c:ext>
              </c:extLst>
            </c:dLbl>
            <c:dLbl>
              <c:idx val="6"/>
              <c:layout>
                <c:manualLayout>
                  <c:x val="-8.8672915676767626E-3"/>
                  <c:y val="2.043941890048724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59-405D-B5CB-AD5829CF1DD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A3DA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Taul1!$A$2:$A$9</c:f>
              <c:strCache>
                <c:ptCount val="8"/>
                <c:pt idx="0">
                  <c:v>Muihin kone- tai laiteinvestointeihin tai rakennusinvestointeihin</c:v>
                </c:pt>
                <c:pt idx="1">
                  <c:v>Käyttöpääomarahoitukseen yrityksen kasvuun tai kansainvälistymiseen</c:v>
                </c:pt>
                <c:pt idx="2">
                  <c:v>Yrityksen kehittämishankkeisiin, ml. henkilöstön osaaminen</c:v>
                </c:pt>
                <c:pt idx="3">
                  <c:v>Käyttöpääomarahoitukseen suhdanteista / kireästä taloudellisesta tilanteesta johtuen</c:v>
                </c:pt>
                <c:pt idx="4">
                  <c:v>Tieto- ja viestintätekniikkalaite-, tai ohjelmisto- tms. investointeihin</c:v>
                </c:pt>
                <c:pt idx="5">
                  <c:v>Omistusjärjestelyjen tai yrityskauppojen rahoitukseen</c:v>
                </c:pt>
                <c:pt idx="6">
                  <c:v>Vientikauppojen rahoittaminen</c:v>
                </c:pt>
                <c:pt idx="7">
                  <c:v>Muuhun tarkoitukseen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65.995590000000007</c:v>
                </c:pt>
                <c:pt idx="1">
                  <c:v>18.840330000000002</c:v>
                </c:pt>
                <c:pt idx="2">
                  <c:v>10.82649</c:v>
                </c:pt>
                <c:pt idx="3">
                  <c:v>5.8971900000000002</c:v>
                </c:pt>
                <c:pt idx="4">
                  <c:v>11.36565</c:v>
                </c:pt>
                <c:pt idx="5">
                  <c:v>13.97099</c:v>
                </c:pt>
                <c:pt idx="6">
                  <c:v>0</c:v>
                </c:pt>
                <c:pt idx="7">
                  <c:v>5.2911000000000001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59-405D-B5CB-AD5829CF1DD4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3F3F3F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Taul1!$A$2:$A$9</c:f>
              <c:strCache>
                <c:ptCount val="8"/>
                <c:pt idx="0">
                  <c:v>Muihin kone- tai laiteinvestointeihin tai rakennusinvestointeihin</c:v>
                </c:pt>
                <c:pt idx="1">
                  <c:v>Käyttöpääomarahoitukseen yrityksen kasvuun tai kansainvälistymiseen</c:v>
                </c:pt>
                <c:pt idx="2">
                  <c:v>Yrityksen kehittämishankkeisiin, ml. henkilöstön osaaminen</c:v>
                </c:pt>
                <c:pt idx="3">
                  <c:v>Käyttöpääomarahoitukseen suhdanteista / kireästä taloudellisesta tilanteesta johtuen</c:v>
                </c:pt>
                <c:pt idx="4">
                  <c:v>Tieto- ja viestintätekniikkalaite-, tai ohjelmisto- tms. investointeihin</c:v>
                </c:pt>
                <c:pt idx="5">
                  <c:v>Omistusjärjestelyjen tai yrityskauppojen rahoitukseen</c:v>
                </c:pt>
                <c:pt idx="6">
                  <c:v>Vientikauppojen rahoittaminen</c:v>
                </c:pt>
                <c:pt idx="7">
                  <c:v>Muuhun tarkoitukseen</c:v>
                </c:pt>
              </c:strCache>
            </c:strRef>
          </c:cat>
          <c:val>
            <c:numRef>
              <c:f>Taul1!$C$2:$C$9</c:f>
              <c:numCache>
                <c:formatCode>General</c:formatCode>
                <c:ptCount val="8"/>
                <c:pt idx="0">
                  <c:v>52.415399999999998</c:v>
                </c:pt>
                <c:pt idx="1">
                  <c:v>20.52009</c:v>
                </c:pt>
                <c:pt idx="2">
                  <c:v>19.512170000000001</c:v>
                </c:pt>
                <c:pt idx="3">
                  <c:v>14.500220000000001</c:v>
                </c:pt>
                <c:pt idx="4">
                  <c:v>8.5592400000000008</c:v>
                </c:pt>
                <c:pt idx="5">
                  <c:v>7.7341499999999996</c:v>
                </c:pt>
                <c:pt idx="6">
                  <c:v>3.5426899999999999</c:v>
                </c:pt>
                <c:pt idx="7">
                  <c:v>9.0373000000000001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59-405D-B5CB-AD5829CF1D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axId val="389546368"/>
        <c:axId val="389548288"/>
      </c:barChart>
      <c:catAx>
        <c:axId val="389546368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axMin"/>
          <c:max val="8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>
              <a:solidFill>
                <a:srgbClr val="00A3DA"/>
              </a:solidFill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52%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AEF0-4D4F-AFBA-E761C9971F8F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F0-4D4F-AFBA-E761C9971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5000" b="1">
          <a:solidFill>
            <a:srgbClr val="23545F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/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56%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81D3-4487-B38D-FA028B2F90A3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D3-4487-B38D-FA028B2F9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b="1">
          <a:solidFill>
            <a:srgbClr val="8AD5EE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2010-</c:v>
                </c:pt>
                <c:pt idx="1">
                  <c:v>2000-2009</c:v>
                </c:pt>
                <c:pt idx="2">
                  <c:v>1990-1999</c:v>
                </c:pt>
                <c:pt idx="3">
                  <c:v>Ennen 1990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40.159469999999999</c:v>
                </c:pt>
                <c:pt idx="1">
                  <c:v>21.586929999999999</c:v>
                </c:pt>
                <c:pt idx="2">
                  <c:v>17.814080000000001</c:v>
                </c:pt>
                <c:pt idx="3">
                  <c:v>20.439520000000002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7B-41D5-A807-942E2611A30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2010-</c:v>
                </c:pt>
                <c:pt idx="1">
                  <c:v>2000-2009</c:v>
                </c:pt>
                <c:pt idx="2">
                  <c:v>1990-1999</c:v>
                </c:pt>
                <c:pt idx="3">
                  <c:v>Ennen 1990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36.585369999999998</c:v>
                </c:pt>
                <c:pt idx="1">
                  <c:v>26.016259999999999</c:v>
                </c:pt>
                <c:pt idx="2">
                  <c:v>16.260159999999999</c:v>
                </c:pt>
                <c:pt idx="3">
                  <c:v>21.138210000000001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7B-41D5-A807-942E2611A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2"/>
        <c:axId val="1989231327"/>
        <c:axId val="95919519"/>
      </c:barChart>
      <c:catAx>
        <c:axId val="1989231327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95919519"/>
        <c:crosses val="autoZero"/>
        <c:auto val="1"/>
        <c:lblAlgn val="ctr"/>
        <c:lblOffset val="100"/>
        <c:noMultiLvlLbl val="0"/>
      </c:catAx>
      <c:valAx>
        <c:axId val="95919519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1989231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016799770567874E-2"/>
          <c:y val="3.317000016858053E-2"/>
          <c:w val="0.93250490860091895"/>
          <c:h val="0.942677486695055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8AD5E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8AD5EE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0-2 vuoden aikana</c:v>
                </c:pt>
                <c:pt idx="1">
                  <c:v>3-5 vuoden aikana</c:v>
                </c:pt>
                <c:pt idx="2">
                  <c:v>6-10 vuoden aikana</c:v>
                </c:pt>
                <c:pt idx="3">
                  <c:v>10- vuoden aikana</c:v>
                </c:pt>
                <c:pt idx="4">
                  <c:v>en ole suunnitellut  lainkaan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13.55602</c:v>
                </c:pt>
                <c:pt idx="1">
                  <c:v>16.077809999999999</c:v>
                </c:pt>
                <c:pt idx="2">
                  <c:v>12.19721</c:v>
                </c:pt>
                <c:pt idx="3">
                  <c:v>6.1606800000000002</c:v>
                </c:pt>
                <c:pt idx="4">
                  <c:v>52.008290000000002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71-4341-948D-FD5338CD228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A7A7A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A7A7A7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0-2 vuoden aikana</c:v>
                </c:pt>
                <c:pt idx="1">
                  <c:v>3-5 vuoden aikana</c:v>
                </c:pt>
                <c:pt idx="2">
                  <c:v>6-10 vuoden aikana</c:v>
                </c:pt>
                <c:pt idx="3">
                  <c:v>10- vuoden aikana</c:v>
                </c:pt>
                <c:pt idx="4">
                  <c:v>en ole suunnitellut  lainkaan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11.672890000000001</c:v>
                </c:pt>
                <c:pt idx="1">
                  <c:v>16.587319999999998</c:v>
                </c:pt>
                <c:pt idx="2">
                  <c:v>11.952349999999999</c:v>
                </c:pt>
                <c:pt idx="3">
                  <c:v>8.07334</c:v>
                </c:pt>
                <c:pt idx="4">
                  <c:v>51.714089999999999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71-4341-948D-FD5338CD22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9"/>
        <c:axId val="389546368"/>
        <c:axId val="389548288"/>
      </c:barChart>
      <c:catAx>
        <c:axId val="3895463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inMax"/>
          <c:max val="7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1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016875304986927E-2"/>
          <c:y val="3.0575479307309927E-2"/>
          <c:w val="0.93250490860091895"/>
          <c:h val="0.942677486695055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A3DA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0-2 vuoden aikana</c:v>
                </c:pt>
                <c:pt idx="1">
                  <c:v>3-5 vuoden aikana</c:v>
                </c:pt>
                <c:pt idx="2">
                  <c:v>6-10 vuoden aikana</c:v>
                </c:pt>
                <c:pt idx="3">
                  <c:v>10- vuoden aikana</c:v>
                </c:pt>
                <c:pt idx="4">
                  <c:v>en ole suunnitellut  lainkaan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19.12276</c:v>
                </c:pt>
                <c:pt idx="1">
                  <c:v>11.04541</c:v>
                </c:pt>
                <c:pt idx="2">
                  <c:v>12.060359999999999</c:v>
                </c:pt>
                <c:pt idx="3">
                  <c:v>10.498810000000001</c:v>
                </c:pt>
                <c:pt idx="4">
                  <c:v>47.272660000000002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8E-4205-84BA-20342491ADB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3F3F3F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0-2 vuoden aikana</c:v>
                </c:pt>
                <c:pt idx="1">
                  <c:v>3-5 vuoden aikana</c:v>
                </c:pt>
                <c:pt idx="2">
                  <c:v>6-10 vuoden aikana</c:v>
                </c:pt>
                <c:pt idx="3">
                  <c:v>10- vuoden aikana</c:v>
                </c:pt>
                <c:pt idx="4">
                  <c:v>en ole suunnitellut  lainkaan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14.88266</c:v>
                </c:pt>
                <c:pt idx="1">
                  <c:v>16.523289999999999</c:v>
                </c:pt>
                <c:pt idx="2">
                  <c:v>12.54866</c:v>
                </c:pt>
                <c:pt idx="3">
                  <c:v>7.9703499999999998</c:v>
                </c:pt>
                <c:pt idx="4">
                  <c:v>48.075040000000001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8E-4205-84BA-20342491AD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9"/>
        <c:axId val="389546368"/>
        <c:axId val="389548288"/>
      </c:barChart>
      <c:catAx>
        <c:axId val="389546368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axMin"/>
          <c:max val="7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1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>
              <a:solidFill>
                <a:srgbClr val="00A3DA"/>
              </a:solidFill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14%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AEF0-4D4F-AFBA-E761C9971F8F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F0-4D4F-AFBA-E761C9971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5000" b="1">
          <a:solidFill>
            <a:srgbClr val="23545F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/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20%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81D3-4487-B38D-FA028B2F90A3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D3-4487-B38D-FA028B2F9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b="1">
          <a:solidFill>
            <a:srgbClr val="8AD5EE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016799770567874E-2"/>
          <c:y val="3.317000016858053E-2"/>
          <c:w val="0.93250490860091895"/>
          <c:h val="0.942677486695055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Pohjois-Savo</c:v>
                </c:pt>
              </c:strCache>
            </c:strRef>
          </c:tx>
          <c:spPr>
            <a:solidFill>
              <a:srgbClr val="8AD5E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8AD5EE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5 Luo merkittävästi lisää mahdollisuuksia liiketoiminnallemme</c:v>
                </c:pt>
                <c:pt idx="1">
                  <c:v>4 Luo jonkin verran lisää mahdollisuuksia liiketoiminnallemme</c:v>
                </c:pt>
                <c:pt idx="2">
                  <c:v>3 Ei merkitystä liiketoiminnallemme</c:v>
                </c:pt>
                <c:pt idx="3">
                  <c:v>2 Luo jonkin verran haasteita liiketoiminnallemme</c:v>
                </c:pt>
                <c:pt idx="4">
                  <c:v>1 Luo merkittäviä haasteita liiketoiminnallemme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4.0867399999999998</c:v>
                </c:pt>
                <c:pt idx="1">
                  <c:v>18.245090000000001</c:v>
                </c:pt>
                <c:pt idx="2">
                  <c:v>52.600580000000001</c:v>
                </c:pt>
                <c:pt idx="3">
                  <c:v>19.78162</c:v>
                </c:pt>
                <c:pt idx="4">
                  <c:v>5.2859800000000003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71-4341-948D-FD5338CD228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A7A7A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A7A7A7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5 Luo merkittävästi lisää mahdollisuuksia liiketoiminnallemme</c:v>
                </c:pt>
                <c:pt idx="1">
                  <c:v>4 Luo jonkin verran lisää mahdollisuuksia liiketoiminnallemme</c:v>
                </c:pt>
                <c:pt idx="2">
                  <c:v>3 Ei merkitystä liiketoiminnallemme</c:v>
                </c:pt>
                <c:pt idx="3">
                  <c:v>2 Luo jonkin verran haasteita liiketoiminnallemme</c:v>
                </c:pt>
                <c:pt idx="4">
                  <c:v>1 Luo merkittäviä haasteita liiketoiminnallemme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5.7227100000000002</c:v>
                </c:pt>
                <c:pt idx="1">
                  <c:v>18.294589999999999</c:v>
                </c:pt>
                <c:pt idx="2">
                  <c:v>51.75647</c:v>
                </c:pt>
                <c:pt idx="3">
                  <c:v>18.087910000000001</c:v>
                </c:pt>
                <c:pt idx="4">
                  <c:v>6.1383200000000002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71-4341-948D-FD5338CD22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9"/>
        <c:axId val="389546368"/>
        <c:axId val="389548288"/>
      </c:barChart>
      <c:catAx>
        <c:axId val="3895463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inMax"/>
          <c:max val="7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1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016875304986927E-2"/>
          <c:y val="3.0575479307309927E-2"/>
          <c:w val="0.93250490860091895"/>
          <c:h val="0.942677486695055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A3DA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Luo merkittävästi lisää mahdollisuuksia liiketoiminnallemme</c:v>
                </c:pt>
                <c:pt idx="1">
                  <c:v>Luo jonkin verran lisää mahdollisuuksia liiketoiminnallemme</c:v>
                </c:pt>
                <c:pt idx="2">
                  <c:v>Ei merkitystä liiketoiminnallemme</c:v>
                </c:pt>
                <c:pt idx="3">
                  <c:v>Luo jonkin verran haasteita liiketoiminnallemme</c:v>
                </c:pt>
                <c:pt idx="4">
                  <c:v>Luo merkittäviä haasteita liiketoiminnallemme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5.6192000000000002</c:v>
                </c:pt>
                <c:pt idx="1">
                  <c:v>13.4666</c:v>
                </c:pt>
                <c:pt idx="2">
                  <c:v>49.441000000000003</c:v>
                </c:pt>
                <c:pt idx="3">
                  <c:v>24.328769999999999</c:v>
                </c:pt>
                <c:pt idx="4">
                  <c:v>7.1444299999999998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8E-4205-84BA-20342491ADB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3F3F3F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Luo merkittävästi lisää mahdollisuuksia liiketoiminnallemme</c:v>
                </c:pt>
                <c:pt idx="1">
                  <c:v>Luo jonkin verran lisää mahdollisuuksia liiketoiminnallemme</c:v>
                </c:pt>
                <c:pt idx="2">
                  <c:v>Ei merkitystä liiketoiminnallemme</c:v>
                </c:pt>
                <c:pt idx="3">
                  <c:v>Luo jonkin verran haasteita liiketoiminnallemme</c:v>
                </c:pt>
                <c:pt idx="4">
                  <c:v>Luo merkittäviä haasteita liiketoiminnallemme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5.2635800000000001</c:v>
                </c:pt>
                <c:pt idx="1">
                  <c:v>18.660070000000001</c:v>
                </c:pt>
                <c:pt idx="2">
                  <c:v>47.808300000000003</c:v>
                </c:pt>
                <c:pt idx="3">
                  <c:v>19.671209999999999</c:v>
                </c:pt>
                <c:pt idx="4">
                  <c:v>8.5968400000000003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8E-4205-84BA-20342491AD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9"/>
        <c:axId val="389546368"/>
        <c:axId val="389548288"/>
      </c:barChart>
      <c:catAx>
        <c:axId val="389546368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axMin"/>
          <c:max val="7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1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47744878877592E-2"/>
          <c:y val="3.317000016858053E-2"/>
          <c:w val="0.94804424036745649"/>
          <c:h val="0.964968031970536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dLbl>
              <c:idx val="0"/>
              <c:layout>
                <c:manualLayout>
                  <c:x val="-4.433471223982249E-3"/>
                  <c:y val="2.043941889096939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FB-4DEB-A5DD-67A4533AB5FB}"/>
                </c:ext>
              </c:extLst>
            </c:dLbl>
            <c:dLbl>
              <c:idx val="6"/>
              <c:layout>
                <c:manualLayout>
                  <c:x val="1.7735979614201852E-2"/>
                  <c:y val="4.0878837781938789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6C-48C8-BFBD-4EB1979680F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A3DA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Taul1!$A$2:$A$11</c:f>
              <c:strCache>
                <c:ptCount val="10"/>
                <c:pt idx="0">
                  <c:v>Tehostanut kierrätystä, materiaalien käyttöä tai siirtynyt ympäristöystävällisempiin materiaaleihin</c:v>
                </c:pt>
                <c:pt idx="1">
                  <c:v>Tehostanut yrityksen energian käyttöä</c:v>
                </c:pt>
                <c:pt idx="2">
                  <c:v>Lisännyt päästövähennyksiä mahdollistavia työnteon tapoja (esim. etätyö)</c:v>
                </c:pt>
                <c:pt idx="3">
                  <c:v>Käyttänyt vähäpäästöisiä vaihtoehtoja liikenteessä ja logistiikassa</c:v>
                </c:pt>
                <c:pt idx="4">
                  <c:v>Käyttänyt fossiilitonta energiaa sähkön- ja/tai lämmöntuotannossa</c:v>
                </c:pt>
                <c:pt idx="5">
                  <c:v>Käyttänyt ympäristöystävällisiä hankintoja toimitusketjuissa, vaikka vähemmän kestävä vaihtoehto olisi ollut halvempi</c:v>
                </c:pt>
                <c:pt idx="6">
                  <c:v>Uusinut tai ottanut käyttöön uutta ympäristö- tai ilmastoystävällisempää tuotantoteknologiaa tai –prosesseja</c:v>
                </c:pt>
                <c:pt idx="7">
                  <c:v>Kompensoinut toiminnassa syntyvää hiilijalanjälkeä</c:v>
                </c:pt>
                <c:pt idx="8">
                  <c:v>Muu toimi</c:v>
                </c:pt>
                <c:pt idx="9">
                  <c:v>Ei ole toteuttanut.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43.144120000000001</c:v>
                </c:pt>
                <c:pt idx="1">
                  <c:v>21.886469999999999</c:v>
                </c:pt>
                <c:pt idx="2">
                  <c:v>14.77595</c:v>
                </c:pt>
                <c:pt idx="3">
                  <c:v>16.419879999999999</c:v>
                </c:pt>
                <c:pt idx="4">
                  <c:v>9.9968599999999999</c:v>
                </c:pt>
                <c:pt idx="5">
                  <c:v>5.5845799999999999</c:v>
                </c:pt>
                <c:pt idx="6">
                  <c:v>8.4419699999999995</c:v>
                </c:pt>
                <c:pt idx="7">
                  <c:v>2.1033300000000001</c:v>
                </c:pt>
                <c:pt idx="8">
                  <c:v>5.1096599999999999</c:v>
                </c:pt>
                <c:pt idx="9">
                  <c:v>34.007069999999999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FB-4DEB-A5DD-67A4533AB5F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3F3F3F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Taul1!$A$2:$A$11</c:f>
              <c:strCache>
                <c:ptCount val="10"/>
                <c:pt idx="0">
                  <c:v>Tehostanut kierrätystä, materiaalien käyttöä tai siirtynyt ympäristöystävällisempiin materiaaleihin</c:v>
                </c:pt>
                <c:pt idx="1">
                  <c:v>Tehostanut yrityksen energian käyttöä</c:v>
                </c:pt>
                <c:pt idx="2">
                  <c:v>Lisännyt päästövähennyksiä mahdollistavia työnteon tapoja (esim. etätyö)</c:v>
                </c:pt>
                <c:pt idx="3">
                  <c:v>Käyttänyt vähäpäästöisiä vaihtoehtoja liikenteessä ja logistiikassa</c:v>
                </c:pt>
                <c:pt idx="4">
                  <c:v>Käyttänyt fossiilitonta energiaa sähkön- ja/tai lämmöntuotannossa</c:v>
                </c:pt>
                <c:pt idx="5">
                  <c:v>Käyttänyt ympäristöystävällisiä hankintoja toimitusketjuissa, vaikka vähemmän kestävä vaihtoehto olisi ollut halvempi</c:v>
                </c:pt>
                <c:pt idx="6">
                  <c:v>Uusinut tai ottanut käyttöön uutta ympäristö- tai ilmastoystävällisempää tuotantoteknologiaa tai –prosesseja</c:v>
                </c:pt>
                <c:pt idx="7">
                  <c:v>Kompensoinut toiminnassa syntyvää hiilijalanjälkeä</c:v>
                </c:pt>
                <c:pt idx="8">
                  <c:v>Muu toimi</c:v>
                </c:pt>
                <c:pt idx="9">
                  <c:v>Ei ole toteuttanut.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  <c:pt idx="0">
                  <c:v>40.057879999999997</c:v>
                </c:pt>
                <c:pt idx="1">
                  <c:v>21.178239999999999</c:v>
                </c:pt>
                <c:pt idx="2">
                  <c:v>20.52007</c:v>
                </c:pt>
                <c:pt idx="3">
                  <c:v>17.134820000000001</c:v>
                </c:pt>
                <c:pt idx="4">
                  <c:v>16.576789999999999</c:v>
                </c:pt>
                <c:pt idx="5">
                  <c:v>10.46598</c:v>
                </c:pt>
                <c:pt idx="6">
                  <c:v>8.4651200000000006</c:v>
                </c:pt>
                <c:pt idx="7">
                  <c:v>3.9522900000000001</c:v>
                </c:pt>
                <c:pt idx="8">
                  <c:v>3.6459100000000002</c:v>
                </c:pt>
                <c:pt idx="9">
                  <c:v>32.828789999999998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FB-4DEB-A5DD-67A4533AB5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axId val="389546368"/>
        <c:axId val="389548288"/>
      </c:barChart>
      <c:catAx>
        <c:axId val="3895463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47744878877592E-2"/>
          <c:y val="3.317000016858053E-2"/>
          <c:w val="0.94804424036745649"/>
          <c:h val="0.964968031970536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dLbl>
              <c:idx val="0"/>
              <c:layout>
                <c:manualLayout>
                  <c:x val="-4.433471223982249E-3"/>
                  <c:y val="2.043941889096939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94-442A-B29A-78F4AF8C5FC3}"/>
                </c:ext>
              </c:extLst>
            </c:dLbl>
            <c:dLbl>
              <c:idx val="6"/>
              <c:layout>
                <c:manualLayout>
                  <c:x val="7.701148199200294E-3"/>
                  <c:y val="8.1757675573395423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94-442A-B29A-78F4AF8C5FC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A3DA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Taul1!$A$2:$A$11</c:f>
              <c:strCache>
                <c:ptCount val="10"/>
                <c:pt idx="0">
                  <c:v>Tehostamme kierrätystä, materiaalien käyttöä tai siirrymme ympäristöystävällisempiin materiaaleihin</c:v>
                </c:pt>
                <c:pt idx="1">
                  <c:v>Tehostamme yrityksen energian käyttöä</c:v>
                </c:pt>
                <c:pt idx="2">
                  <c:v>Käytämme vähäpäästöisiä vaihtoehtoja liikenteessä ja logistiikassa</c:v>
                </c:pt>
                <c:pt idx="3">
                  <c:v>Lisäämme päästövähennyksiä mahdollistavia työnteon tapoja (esim. etätyö)</c:v>
                </c:pt>
                <c:pt idx="4">
                  <c:v>Käytämme fossiilitonta energiaa sähkön- ja/tai lämmöntuotannossa</c:v>
                </c:pt>
                <c:pt idx="5">
                  <c:v>Käytämme ympäristöystävällisiä hankintoja toimitusketjuissa, vaikka vähemmän kestävä vaihtoehto olisi halvempi</c:v>
                </c:pt>
                <c:pt idx="6">
                  <c:v>Uusimme tai otamme käyttöön uutta ympäristö- tai ilmastoystävällisempää tuotantoteknologiaa tai –prosesseja</c:v>
                </c:pt>
                <c:pt idx="7">
                  <c:v>Kompensoimme toiminnassa syntyvää hiilijalanjälkeä</c:v>
                </c:pt>
                <c:pt idx="8">
                  <c:v>Muu toimi</c:v>
                </c:pt>
                <c:pt idx="9">
                  <c:v>Emme aio toteuttaa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38.360410000000002</c:v>
                </c:pt>
                <c:pt idx="1">
                  <c:v>26.587019999999999</c:v>
                </c:pt>
                <c:pt idx="2">
                  <c:v>16.414269999999998</c:v>
                </c:pt>
                <c:pt idx="3">
                  <c:v>14.71246</c:v>
                </c:pt>
                <c:pt idx="4">
                  <c:v>11.90706</c:v>
                </c:pt>
                <c:pt idx="5">
                  <c:v>6.35663</c:v>
                </c:pt>
                <c:pt idx="6">
                  <c:v>10.30763</c:v>
                </c:pt>
                <c:pt idx="7">
                  <c:v>3.0473300000000001</c:v>
                </c:pt>
                <c:pt idx="8">
                  <c:v>4.2016400000000003</c:v>
                </c:pt>
                <c:pt idx="9">
                  <c:v>33.514490000000002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94-442A-B29A-78F4AF8C5FC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3F3F3F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Taul1!$A$2:$A$11</c:f>
              <c:strCache>
                <c:ptCount val="10"/>
                <c:pt idx="0">
                  <c:v>Tehostamme kierrätystä, materiaalien käyttöä tai siirrymme ympäristöystävällisempiin materiaaleihin</c:v>
                </c:pt>
                <c:pt idx="1">
                  <c:v>Tehostamme yrityksen energian käyttöä</c:v>
                </c:pt>
                <c:pt idx="2">
                  <c:v>Käytämme vähäpäästöisiä vaihtoehtoja liikenteessä ja logistiikassa</c:v>
                </c:pt>
                <c:pt idx="3">
                  <c:v>Lisäämme päästövähennyksiä mahdollistavia työnteon tapoja (esim. etätyö)</c:v>
                </c:pt>
                <c:pt idx="4">
                  <c:v>Käytämme fossiilitonta energiaa sähkön- ja/tai lämmöntuotannossa</c:v>
                </c:pt>
                <c:pt idx="5">
                  <c:v>Käytämme ympäristöystävällisiä hankintoja toimitusketjuissa, vaikka vähemmän kestävä vaihtoehto olisi halvempi</c:v>
                </c:pt>
                <c:pt idx="6">
                  <c:v>Uusimme tai otamme käyttöön uutta ympäristö- tai ilmastoystävällisempää tuotantoteknologiaa tai –prosesseja</c:v>
                </c:pt>
                <c:pt idx="7">
                  <c:v>Kompensoimme toiminnassa syntyvää hiilijalanjälkeä</c:v>
                </c:pt>
                <c:pt idx="8">
                  <c:v>Muu toimi</c:v>
                </c:pt>
                <c:pt idx="9">
                  <c:v>Emme aio toteuttaa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  <c:pt idx="0">
                  <c:v>39.15907</c:v>
                </c:pt>
                <c:pt idx="1">
                  <c:v>24.919270000000001</c:v>
                </c:pt>
                <c:pt idx="2">
                  <c:v>18.18882</c:v>
                </c:pt>
                <c:pt idx="3">
                  <c:v>17.645379999999999</c:v>
                </c:pt>
                <c:pt idx="4">
                  <c:v>15.48298</c:v>
                </c:pt>
                <c:pt idx="5">
                  <c:v>11.973420000000001</c:v>
                </c:pt>
                <c:pt idx="6">
                  <c:v>11.05147</c:v>
                </c:pt>
                <c:pt idx="7">
                  <c:v>5.1116799999999998</c:v>
                </c:pt>
                <c:pt idx="8">
                  <c:v>3.6413199999999999</c:v>
                </c:pt>
                <c:pt idx="9">
                  <c:v>32.344200000000001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94-442A-B29A-78F4AF8C5F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axId val="389546368"/>
        <c:axId val="389548288"/>
      </c:barChart>
      <c:catAx>
        <c:axId val="3895463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47744878877592E-2"/>
          <c:y val="3.317000016858053E-2"/>
          <c:w val="0.94804424036745649"/>
          <c:h val="0.964968031970536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dLbl>
              <c:idx val="0"/>
              <c:layout>
                <c:manualLayout>
                  <c:x val="-4.433471223982249E-3"/>
                  <c:y val="2.043941889096939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FB-4DEB-A5DD-67A4533AB5FB}"/>
                </c:ext>
              </c:extLst>
            </c:dLbl>
            <c:dLbl>
              <c:idx val="6"/>
              <c:layout>
                <c:manualLayout>
                  <c:x val="1.7735979614201852E-2"/>
                  <c:y val="4.0878837781938789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6C-48C8-BFBD-4EB1979680F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A3DA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Taul1!$A$2:$A$11</c:f>
              <c:strCache>
                <c:ptCount val="9"/>
                <c:pt idx="0">
                  <c:v>Yrityksen arvot ja strategia</c:v>
                </c:pt>
                <c:pt idx="1">
                  <c:v>Kustannussäästöt/tehokkuuden lisääminen</c:v>
                </c:pt>
                <c:pt idx="2">
                  <c:v>Yrityskuvan rakentaminen</c:v>
                </c:pt>
                <c:pt idx="3">
                  <c:v>Varautuminen tulevaan sääntelyyn</c:v>
                </c:pt>
                <c:pt idx="4">
                  <c:v>Toimitusketjun/asiakaskohderyhmän paine/vaatimus</c:v>
                </c:pt>
                <c:pt idx="5">
                  <c:v>Nykyisen lainsäädännön velvoitteet ml. päästöoikeuksien/verotuksen kustannukset</c:v>
                </c:pt>
                <c:pt idx="6">
                  <c:v>Toive yrityksen työntekijöiltä</c:v>
                </c:pt>
                <c:pt idx="7">
                  <c:v>Rahoittajien tai sijoittajien paine/vaatimus</c:v>
                </c:pt>
                <c:pt idx="8">
                  <c:v>Muu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44.651449999999997</c:v>
                </c:pt>
                <c:pt idx="1">
                  <c:v>47.214370000000002</c:v>
                </c:pt>
                <c:pt idx="2">
                  <c:v>34.200879999999998</c:v>
                </c:pt>
                <c:pt idx="3">
                  <c:v>23.316559999999999</c:v>
                </c:pt>
                <c:pt idx="4">
                  <c:v>14.02511</c:v>
                </c:pt>
                <c:pt idx="5">
                  <c:v>13.46899</c:v>
                </c:pt>
                <c:pt idx="6">
                  <c:v>5.1394599999999997</c:v>
                </c:pt>
                <c:pt idx="7">
                  <c:v>0.61831999999999998</c:v>
                </c:pt>
                <c:pt idx="8">
                  <c:v>13.427680000000001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FB-4DEB-A5DD-67A4533AB5F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3F3F3F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Taul1!$A$2:$A$11</c:f>
              <c:strCache>
                <c:ptCount val="9"/>
                <c:pt idx="0">
                  <c:v>Yrityksen arvot ja strategia</c:v>
                </c:pt>
                <c:pt idx="1">
                  <c:v>Kustannussäästöt/tehokkuuden lisääminen</c:v>
                </c:pt>
                <c:pt idx="2">
                  <c:v>Yrityskuvan rakentaminen</c:v>
                </c:pt>
                <c:pt idx="3">
                  <c:v>Varautuminen tulevaan sääntelyyn</c:v>
                </c:pt>
                <c:pt idx="4">
                  <c:v>Toimitusketjun/asiakaskohderyhmän paine/vaatimus</c:v>
                </c:pt>
                <c:pt idx="5">
                  <c:v>Nykyisen lainsäädännön velvoitteet ml. päästöoikeuksien/verotuksen kustannukset</c:v>
                </c:pt>
                <c:pt idx="6">
                  <c:v>Toive yrityksen työntekijöiltä</c:v>
                </c:pt>
                <c:pt idx="7">
                  <c:v>Rahoittajien tai sijoittajien paine/vaatimus</c:v>
                </c:pt>
                <c:pt idx="8">
                  <c:v>Muu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  <c:pt idx="0">
                  <c:v>52.57432</c:v>
                </c:pt>
                <c:pt idx="1">
                  <c:v>39.090110000000003</c:v>
                </c:pt>
                <c:pt idx="2">
                  <c:v>33.65943</c:v>
                </c:pt>
                <c:pt idx="3">
                  <c:v>21.648440000000001</c:v>
                </c:pt>
                <c:pt idx="4">
                  <c:v>15.229039999999999</c:v>
                </c:pt>
                <c:pt idx="5">
                  <c:v>12.240209999999999</c:v>
                </c:pt>
                <c:pt idx="6">
                  <c:v>7.4990199999999998</c:v>
                </c:pt>
                <c:pt idx="7">
                  <c:v>1.83484</c:v>
                </c:pt>
                <c:pt idx="8">
                  <c:v>10.655379999999999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FB-4DEB-A5DD-67A4533AB5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axId val="389546368"/>
        <c:axId val="389548288"/>
      </c:barChart>
      <c:catAx>
        <c:axId val="389546368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axMin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47744878877592E-2"/>
          <c:y val="3.317000016858053E-2"/>
          <c:w val="0.94804424036745649"/>
          <c:h val="0.964968031970536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Pohjois-Savo</c:v>
                </c:pt>
              </c:strCache>
            </c:strRef>
          </c:tx>
          <c:spPr>
            <a:solidFill>
              <a:srgbClr val="8AD5EE"/>
            </a:solidFill>
          </c:spPr>
          <c:invertIfNegative val="0"/>
          <c:dLbls>
            <c:dLbl>
              <c:idx val="0"/>
              <c:layout>
                <c:manualLayout>
                  <c:x val="-4.433471223982249E-3"/>
                  <c:y val="2.043941889096939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FB-4687-870B-63CA83B24A3C}"/>
                </c:ext>
              </c:extLst>
            </c:dLbl>
            <c:dLbl>
              <c:idx val="6"/>
              <c:layout>
                <c:manualLayout>
                  <c:x val="4.4345185831185753E-3"/>
                  <c:y val="6.1318256672908179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FB-4687-870B-63CA83B24A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8AD5EE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Taul1!$A$2:$A$11</c:f>
              <c:strCache>
                <c:ptCount val="9"/>
                <c:pt idx="0">
                  <c:v>Yrityksen arvot ja strategia</c:v>
                </c:pt>
                <c:pt idx="1">
                  <c:v>Kustannussäästöt/tehokkuuden lisääminen</c:v>
                </c:pt>
                <c:pt idx="2">
                  <c:v>Yrityskuvan rakentaminen</c:v>
                </c:pt>
                <c:pt idx="4">
                  <c:v>Toimitusketjun/asiakaskohderyhmän paine</c:v>
                </c:pt>
                <c:pt idx="5">
                  <c:v>Lainsäädännön velvoitteet</c:v>
                </c:pt>
                <c:pt idx="6">
                  <c:v>Toive yrityksen työntekijöiltä</c:v>
                </c:pt>
                <c:pt idx="8">
                  <c:v>Muu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50.201030000000003</c:v>
                </c:pt>
                <c:pt idx="1">
                  <c:v>49.60136</c:v>
                </c:pt>
                <c:pt idx="2">
                  <c:v>39.329749999999997</c:v>
                </c:pt>
                <c:pt idx="4">
                  <c:v>9.6018799999999995</c:v>
                </c:pt>
                <c:pt idx="5">
                  <c:v>18.62557</c:v>
                </c:pt>
                <c:pt idx="6">
                  <c:v>4.4479199999999999</c:v>
                </c:pt>
                <c:pt idx="8">
                  <c:v>6.9375499999999999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FB-4687-870B-63CA83B24A3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A7A7A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A7A7A7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Taul1!$A$2:$A$11</c:f>
              <c:strCache>
                <c:ptCount val="9"/>
                <c:pt idx="0">
                  <c:v>Yrityksen arvot ja strategia</c:v>
                </c:pt>
                <c:pt idx="1">
                  <c:v>Kustannussäästöt/tehokkuuden lisääminen</c:v>
                </c:pt>
                <c:pt idx="2">
                  <c:v>Yrityskuvan rakentaminen</c:v>
                </c:pt>
                <c:pt idx="4">
                  <c:v>Toimitusketjun/asiakaskohderyhmän paine</c:v>
                </c:pt>
                <c:pt idx="5">
                  <c:v>Lainsäädännön velvoitteet</c:v>
                </c:pt>
                <c:pt idx="6">
                  <c:v>Toive yrityksen työntekijöiltä</c:v>
                </c:pt>
                <c:pt idx="8">
                  <c:v>Muu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  <c:pt idx="0">
                  <c:v>51.410870000000003</c:v>
                </c:pt>
                <c:pt idx="1">
                  <c:v>43.783149999999999</c:v>
                </c:pt>
                <c:pt idx="2">
                  <c:v>33.149369999999998</c:v>
                </c:pt>
                <c:pt idx="4">
                  <c:v>10.03969</c:v>
                </c:pt>
                <c:pt idx="5">
                  <c:v>18.27533</c:v>
                </c:pt>
                <c:pt idx="6">
                  <c:v>7.36911</c:v>
                </c:pt>
                <c:pt idx="8">
                  <c:v>10.771000000000001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FB-4687-870B-63CA83B24A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axId val="389546368"/>
        <c:axId val="389548288"/>
      </c:barChart>
      <c:catAx>
        <c:axId val="3895463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Teollisuus</c:v>
                </c:pt>
                <c:pt idx="1">
                  <c:v>Rakentaminen</c:v>
                </c:pt>
                <c:pt idx="2">
                  <c:v>Kauppa</c:v>
                </c:pt>
                <c:pt idx="3">
                  <c:v>Palvelut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9.1905400000000004</c:v>
                </c:pt>
                <c:pt idx="1">
                  <c:v>11.80542</c:v>
                </c:pt>
                <c:pt idx="2">
                  <c:v>16.996729999999999</c:v>
                </c:pt>
                <c:pt idx="3">
                  <c:v>62.007309999999997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3E-459C-A34B-4C4D2720E8D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Teollisuus</c:v>
                </c:pt>
                <c:pt idx="1">
                  <c:v>Rakentaminen</c:v>
                </c:pt>
                <c:pt idx="2">
                  <c:v>Kauppa</c:v>
                </c:pt>
                <c:pt idx="3">
                  <c:v>Palvelut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9.6</c:v>
                </c:pt>
                <c:pt idx="1">
                  <c:v>14.8</c:v>
                </c:pt>
                <c:pt idx="2">
                  <c:v>16.8</c:v>
                </c:pt>
                <c:pt idx="3">
                  <c:v>58.8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3E-459C-A34B-4C4D2720E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axId val="1989231327"/>
        <c:axId val="95919519"/>
      </c:barChart>
      <c:catAx>
        <c:axId val="1989231327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A3DA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5919519"/>
        <c:crosses val="autoZero"/>
        <c:auto val="1"/>
        <c:lblAlgn val="ctr"/>
        <c:lblOffset val="100"/>
        <c:noMultiLvlLbl val="0"/>
      </c:catAx>
      <c:valAx>
        <c:axId val="95919519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1989231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43761214375296E-2"/>
          <c:y val="9.7054681529608666E-2"/>
          <c:w val="0.97611247757124942"/>
          <c:h val="0.87895380911947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Päästövähennystavoite ilman hiilineutraalisuustavoitetta tietylle vuodelle</c:v>
                </c:pt>
                <c:pt idx="1">
                  <c:v>Hiilineutraalisuustavoite 2035 tai aiemmin</c:v>
                </c:pt>
                <c:pt idx="2">
                  <c:v>Hiilineutraalisuustavoite 2050 tai aiemmin</c:v>
                </c:pt>
                <c:pt idx="3">
                  <c:v>Ei ole asettanut, mutta aikoo lähitulevaisuudessa asettaa</c:v>
                </c:pt>
                <c:pt idx="4">
                  <c:v>Ei ole asettanut, eikä näe tarvetta lähitulevaisuudessa asettaa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3.1707399999999999</c:v>
                </c:pt>
                <c:pt idx="1">
                  <c:v>1.3233999999999999</c:v>
                </c:pt>
                <c:pt idx="2">
                  <c:v>0.36081000000000002</c:v>
                </c:pt>
                <c:pt idx="3">
                  <c:v>16.825859999999999</c:v>
                </c:pt>
                <c:pt idx="4">
                  <c:v>78.319180000000003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A4-45E1-A3DA-86C1ADF309A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53535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535353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Päästövähennystavoite ilman hiilineutraalisuustavoitetta tietylle vuodelle</c:v>
                </c:pt>
                <c:pt idx="1">
                  <c:v>Hiilineutraalisuustavoite 2035 tai aiemmin</c:v>
                </c:pt>
                <c:pt idx="2">
                  <c:v>Hiilineutraalisuustavoite 2050 tai aiemmin</c:v>
                </c:pt>
                <c:pt idx="3">
                  <c:v>Ei ole asettanut, mutta aikoo lähitulevaisuudessa asettaa</c:v>
                </c:pt>
                <c:pt idx="4">
                  <c:v>Ei ole asettanut, eikä näe tarvetta lähitulevaisuudessa asettaa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3.6331600000000002</c:v>
                </c:pt>
                <c:pt idx="1">
                  <c:v>3.5238499999999999</c:v>
                </c:pt>
                <c:pt idx="2">
                  <c:v>1.0528599999999999</c:v>
                </c:pt>
                <c:pt idx="3">
                  <c:v>20.114719999999998</c:v>
                </c:pt>
                <c:pt idx="4">
                  <c:v>71.675409999999999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A4-45E1-A3DA-86C1ADF309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3801344"/>
        <c:axId val="605024384"/>
      </c:barChart>
      <c:catAx>
        <c:axId val="2003801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5024384"/>
        <c:crosses val="autoZero"/>
        <c:auto val="1"/>
        <c:lblAlgn val="ctr"/>
        <c:lblOffset val="100"/>
        <c:noMultiLvlLbl val="0"/>
      </c:catAx>
      <c:valAx>
        <c:axId val="605024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0380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27888631090485"/>
          <c:y val="7.1239744944374864E-2"/>
          <c:w val="0.64976725960299042"/>
          <c:h val="0.85752051011125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3F3F3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85-4E13-9D4B-D54F2D98059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alle 0,2 miljoonaa euroa</c:v>
                </c:pt>
                <c:pt idx="1">
                  <c:v>0,2-0,99 miljoonaa euroa</c:v>
                </c:pt>
                <c:pt idx="2">
                  <c:v>1,0-1,99 miljoonaa euroa</c:v>
                </c:pt>
                <c:pt idx="3">
                  <c:v>2+ miljoonaa euroa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44.813600000000001</c:v>
                </c:pt>
                <c:pt idx="1">
                  <c:v>31.871739999999999</c:v>
                </c:pt>
                <c:pt idx="2">
                  <c:v>9.1365599999999993</c:v>
                </c:pt>
                <c:pt idx="3">
                  <c:v>14.178100000000001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85-4E13-9D4B-D54F2D980591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alle 0,2 miljoonaa euroa</c:v>
                </c:pt>
                <c:pt idx="1">
                  <c:v>0,2-0,99 miljoonaa euroa</c:v>
                </c:pt>
                <c:pt idx="2">
                  <c:v>1,0-1,99 miljoonaa euroa</c:v>
                </c:pt>
                <c:pt idx="3">
                  <c:v>2+ miljoonaa euroa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51.012149999999998</c:v>
                </c:pt>
                <c:pt idx="1">
                  <c:v>27.935220000000001</c:v>
                </c:pt>
                <c:pt idx="2">
                  <c:v>6.4777399999999998</c:v>
                </c:pt>
                <c:pt idx="3">
                  <c:v>14.57489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85-4E13-9D4B-D54F2D980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1989231327"/>
        <c:axId val="95919519"/>
      </c:barChart>
      <c:catAx>
        <c:axId val="19892313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A3DA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5919519"/>
        <c:crosses val="autoZero"/>
        <c:auto val="1"/>
        <c:lblAlgn val="ctr"/>
        <c:lblOffset val="100"/>
        <c:noMultiLvlLbl val="0"/>
      </c:catAx>
      <c:valAx>
        <c:axId val="9591951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89231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/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11 %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AF95-419E-B875-F08FFE16AAC8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95-419E-B875-F08FFE16A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 b="1">
          <a:solidFill>
            <a:srgbClr val="00A3DA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758215513140597E-2"/>
          <c:y val="0.18924447270483746"/>
          <c:w val="0.89538133350972349"/>
          <c:h val="0.71408384318134044"/>
        </c:manualLayout>
      </c:layout>
      <c:lineChart>
        <c:grouping val="standard"/>
        <c:varyColors val="0"/>
        <c:ser>
          <c:idx val="0"/>
          <c:order val="0"/>
          <c:tx>
            <c:strRef>
              <c:f>Taul1!$B$1:$B$2</c:f>
              <c:strCache>
                <c:ptCount val="2"/>
                <c:pt idx="0">
                  <c:v>Savon Yrittäjät</c:v>
                </c:pt>
                <c:pt idx="1">
                  <c:v>25</c:v>
                </c:pt>
              </c:strCache>
            </c:strRef>
          </c:tx>
          <c:spPr>
            <a:ln w="28575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Taul1!$A$2:$A$36</c:f>
              <c:strCache>
                <c:ptCount val="35"/>
                <c:pt idx="0">
                  <c:v>1/05</c:v>
                </c:pt>
                <c:pt idx="2">
                  <c:v>1/06</c:v>
                </c:pt>
                <c:pt idx="4">
                  <c:v>1/07</c:v>
                </c:pt>
                <c:pt idx="6">
                  <c:v>1/08</c:v>
                </c:pt>
                <c:pt idx="8">
                  <c:v>1/09</c:v>
                </c:pt>
                <c:pt idx="10">
                  <c:v>1/10</c:v>
                </c:pt>
                <c:pt idx="12">
                  <c:v>1/11</c:v>
                </c:pt>
                <c:pt idx="14">
                  <c:v>1/12</c:v>
                </c:pt>
                <c:pt idx="16">
                  <c:v>1/13</c:v>
                </c:pt>
                <c:pt idx="18">
                  <c:v>1/14</c:v>
                </c:pt>
                <c:pt idx="20">
                  <c:v>1/15</c:v>
                </c:pt>
                <c:pt idx="22">
                  <c:v>1/16</c:v>
                </c:pt>
                <c:pt idx="24">
                  <c:v>1/17</c:v>
                </c:pt>
                <c:pt idx="26">
                  <c:v>1/18</c:v>
                </c:pt>
                <c:pt idx="28">
                  <c:v>1/19</c:v>
                </c:pt>
                <c:pt idx="30">
                  <c:v>1/20</c:v>
                </c:pt>
                <c:pt idx="32">
                  <c:v>1/21</c:v>
                </c:pt>
                <c:pt idx="34">
                  <c:v>1/22</c:v>
                </c:pt>
              </c:strCache>
            </c:strRef>
          </c:cat>
          <c:val>
            <c:numRef>
              <c:f>Taul1!$B$2:$B$36</c:f>
              <c:numCache>
                <c:formatCode>General</c:formatCode>
                <c:ptCount val="35"/>
                <c:pt idx="0">
                  <c:v>25</c:v>
                </c:pt>
                <c:pt idx="1">
                  <c:v>34</c:v>
                </c:pt>
                <c:pt idx="2">
                  <c:v>33</c:v>
                </c:pt>
                <c:pt idx="3">
                  <c:v>21</c:v>
                </c:pt>
                <c:pt idx="4">
                  <c:v>27</c:v>
                </c:pt>
                <c:pt idx="5">
                  <c:v>31</c:v>
                </c:pt>
                <c:pt idx="6">
                  <c:v>19</c:v>
                </c:pt>
                <c:pt idx="7">
                  <c:v>4</c:v>
                </c:pt>
                <c:pt idx="8">
                  <c:v>-26</c:v>
                </c:pt>
                <c:pt idx="9">
                  <c:v>-15</c:v>
                </c:pt>
                <c:pt idx="10">
                  <c:v>20</c:v>
                </c:pt>
                <c:pt idx="11">
                  <c:v>37</c:v>
                </c:pt>
                <c:pt idx="12">
                  <c:v>27</c:v>
                </c:pt>
                <c:pt idx="13">
                  <c:v>22.751322999999999</c:v>
                </c:pt>
                <c:pt idx="14">
                  <c:v>-2.2000000000000002</c:v>
                </c:pt>
                <c:pt idx="15">
                  <c:v>1.6</c:v>
                </c:pt>
                <c:pt idx="16">
                  <c:v>0</c:v>
                </c:pt>
                <c:pt idx="17">
                  <c:v>4.7744297889348744</c:v>
                </c:pt>
                <c:pt idx="18">
                  <c:v>14.62983459242208</c:v>
                </c:pt>
                <c:pt idx="19">
                  <c:v>2.7545413038515534</c:v>
                </c:pt>
                <c:pt idx="20">
                  <c:v>-5</c:v>
                </c:pt>
                <c:pt idx="21">
                  <c:v>-6</c:v>
                </c:pt>
                <c:pt idx="22">
                  <c:v>4</c:v>
                </c:pt>
                <c:pt idx="23">
                  <c:v>28</c:v>
                </c:pt>
                <c:pt idx="24">
                  <c:v>21</c:v>
                </c:pt>
                <c:pt idx="25">
                  <c:v>29</c:v>
                </c:pt>
                <c:pt idx="26">
                  <c:v>27</c:v>
                </c:pt>
                <c:pt idx="27">
                  <c:v>25</c:v>
                </c:pt>
                <c:pt idx="28">
                  <c:v>11</c:v>
                </c:pt>
                <c:pt idx="29">
                  <c:v>3</c:v>
                </c:pt>
                <c:pt idx="30">
                  <c:v>7</c:v>
                </c:pt>
                <c:pt idx="31">
                  <c:v>-11</c:v>
                </c:pt>
                <c:pt idx="32">
                  <c:v>-1</c:v>
                </c:pt>
                <c:pt idx="33">
                  <c:v>17.295200000000001</c:v>
                </c:pt>
                <c:pt idx="34">
                  <c:v>7.4273999999999996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00-4015-9357-8297120AD75F}"/>
            </c:ext>
          </c:extLst>
        </c:ser>
        <c:ser>
          <c:idx val="1"/>
          <c:order val="1"/>
          <c:tx>
            <c:strRef>
              <c:f>Taul1!$C$1:$C$2</c:f>
              <c:strCache>
                <c:ptCount val="2"/>
                <c:pt idx="0">
                  <c:v>Koko maa</c:v>
                </c:pt>
                <c:pt idx="1">
                  <c:v>31,598832</c:v>
                </c:pt>
              </c:strCache>
            </c:strRef>
          </c:tx>
          <c:spPr>
            <a:ln w="28575">
              <a:solidFill>
                <a:srgbClr val="3F3F3F"/>
              </a:solidFill>
            </a:ln>
          </c:spPr>
          <c:marker>
            <c:symbol val="none"/>
          </c:marker>
          <c:cat>
            <c:strRef>
              <c:f>Taul1!$A$2:$A$36</c:f>
              <c:strCache>
                <c:ptCount val="35"/>
                <c:pt idx="0">
                  <c:v>1/05</c:v>
                </c:pt>
                <c:pt idx="2">
                  <c:v>1/06</c:v>
                </c:pt>
                <c:pt idx="4">
                  <c:v>1/07</c:v>
                </c:pt>
                <c:pt idx="6">
                  <c:v>1/08</c:v>
                </c:pt>
                <c:pt idx="8">
                  <c:v>1/09</c:v>
                </c:pt>
                <c:pt idx="10">
                  <c:v>1/10</c:v>
                </c:pt>
                <c:pt idx="12">
                  <c:v>1/11</c:v>
                </c:pt>
                <c:pt idx="14">
                  <c:v>1/12</c:v>
                </c:pt>
                <c:pt idx="16">
                  <c:v>1/13</c:v>
                </c:pt>
                <c:pt idx="18">
                  <c:v>1/14</c:v>
                </c:pt>
                <c:pt idx="20">
                  <c:v>1/15</c:v>
                </c:pt>
                <c:pt idx="22">
                  <c:v>1/16</c:v>
                </c:pt>
                <c:pt idx="24">
                  <c:v>1/17</c:v>
                </c:pt>
                <c:pt idx="26">
                  <c:v>1/18</c:v>
                </c:pt>
                <c:pt idx="28">
                  <c:v>1/19</c:v>
                </c:pt>
                <c:pt idx="30">
                  <c:v>1/20</c:v>
                </c:pt>
                <c:pt idx="32">
                  <c:v>1/21</c:v>
                </c:pt>
                <c:pt idx="34">
                  <c:v>1/22</c:v>
                </c:pt>
              </c:strCache>
            </c:strRef>
          </c:cat>
          <c:val>
            <c:numRef>
              <c:f>Taul1!$C$2:$C$36</c:f>
              <c:numCache>
                <c:formatCode>General</c:formatCode>
                <c:ptCount val="35"/>
                <c:pt idx="0">
                  <c:v>31.598832000000002</c:v>
                </c:pt>
                <c:pt idx="1">
                  <c:v>33</c:v>
                </c:pt>
                <c:pt idx="2">
                  <c:v>35</c:v>
                </c:pt>
                <c:pt idx="3">
                  <c:v>34</c:v>
                </c:pt>
                <c:pt idx="4">
                  <c:v>34</c:v>
                </c:pt>
                <c:pt idx="5">
                  <c:v>31</c:v>
                </c:pt>
                <c:pt idx="6">
                  <c:v>24</c:v>
                </c:pt>
                <c:pt idx="7">
                  <c:v>6</c:v>
                </c:pt>
                <c:pt idx="8">
                  <c:v>-25</c:v>
                </c:pt>
                <c:pt idx="9">
                  <c:v>-8</c:v>
                </c:pt>
                <c:pt idx="10">
                  <c:v>25</c:v>
                </c:pt>
                <c:pt idx="11">
                  <c:v>40</c:v>
                </c:pt>
                <c:pt idx="12">
                  <c:v>34</c:v>
                </c:pt>
                <c:pt idx="13">
                  <c:v>24.312784000000001</c:v>
                </c:pt>
                <c:pt idx="14">
                  <c:v>-0.3</c:v>
                </c:pt>
                <c:pt idx="15">
                  <c:v>0.3</c:v>
                </c:pt>
                <c:pt idx="16">
                  <c:v>5</c:v>
                </c:pt>
                <c:pt idx="17">
                  <c:v>3.8149381485914837</c:v>
                </c:pt>
                <c:pt idx="18">
                  <c:v>15.565566246754951</c:v>
                </c:pt>
                <c:pt idx="19">
                  <c:v>8.9602754146906953</c:v>
                </c:pt>
                <c:pt idx="20">
                  <c:v>-6</c:v>
                </c:pt>
                <c:pt idx="21">
                  <c:v>9</c:v>
                </c:pt>
                <c:pt idx="22">
                  <c:v>15</c:v>
                </c:pt>
                <c:pt idx="23">
                  <c:v>32</c:v>
                </c:pt>
                <c:pt idx="24">
                  <c:v>35</c:v>
                </c:pt>
                <c:pt idx="25">
                  <c:v>38</c:v>
                </c:pt>
                <c:pt idx="26">
                  <c:v>35</c:v>
                </c:pt>
                <c:pt idx="27">
                  <c:v>27</c:v>
                </c:pt>
                <c:pt idx="28">
                  <c:v>14</c:v>
                </c:pt>
                <c:pt idx="29">
                  <c:v>10</c:v>
                </c:pt>
                <c:pt idx="30">
                  <c:v>9</c:v>
                </c:pt>
                <c:pt idx="31">
                  <c:v>-10</c:v>
                </c:pt>
                <c:pt idx="32">
                  <c:v>3</c:v>
                </c:pt>
                <c:pt idx="33">
                  <c:v>21.775300000000001</c:v>
                </c:pt>
                <c:pt idx="34">
                  <c:v>10.7972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00-4015-9357-8297120AD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3712000"/>
        <c:axId val="393713536"/>
      </c:lineChart>
      <c:catAx>
        <c:axId val="3937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800">
                <a:solidFill>
                  <a:srgbClr val="00A3DA"/>
                </a:solidFill>
              </a:defRPr>
            </a:pPr>
            <a:endParaRPr lang="fi-FI"/>
          </a:p>
        </c:txPr>
        <c:crossAx val="393713536"/>
        <c:crosses val="autoZero"/>
        <c:auto val="1"/>
        <c:lblAlgn val="ctr"/>
        <c:lblOffset val="100"/>
        <c:tickLblSkip val="1"/>
        <c:noMultiLvlLbl val="0"/>
      </c:catAx>
      <c:valAx>
        <c:axId val="393713536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rgbClr val="00A3DA"/>
                </a:solidFill>
              </a:defRPr>
            </a:pPr>
            <a:endParaRPr lang="fi-FI"/>
          </a:p>
        </c:txPr>
        <c:crossAx val="3937120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940659545701251E-2"/>
          <c:y val="0.12731356623032455"/>
          <c:w val="0.89538133350972349"/>
          <c:h val="0.70720252968059039"/>
        </c:manualLayout>
      </c:layout>
      <c:lineChart>
        <c:grouping val="standard"/>
        <c:varyColors val="0"/>
        <c:ser>
          <c:idx val="0"/>
          <c:order val="0"/>
          <c:tx>
            <c:strRef>
              <c:f>Taul1!$B$1:$B$2</c:f>
              <c:strCache>
                <c:ptCount val="2"/>
                <c:pt idx="0">
                  <c:v>Savon Yrittäjät</c:v>
                </c:pt>
                <c:pt idx="1">
                  <c:v>17,33564</c:v>
                </c:pt>
              </c:strCache>
            </c:strRef>
          </c:tx>
          <c:spPr>
            <a:ln w="28575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Taul1!$A$2:$A$36</c:f>
              <c:strCache>
                <c:ptCount val="35"/>
                <c:pt idx="0">
                  <c:v>1/05</c:v>
                </c:pt>
                <c:pt idx="2">
                  <c:v>1/06</c:v>
                </c:pt>
                <c:pt idx="4">
                  <c:v>1/07</c:v>
                </c:pt>
                <c:pt idx="6">
                  <c:v>1/08</c:v>
                </c:pt>
                <c:pt idx="8">
                  <c:v>1/09</c:v>
                </c:pt>
                <c:pt idx="10">
                  <c:v>1/10</c:v>
                </c:pt>
                <c:pt idx="12">
                  <c:v>1/11</c:v>
                </c:pt>
                <c:pt idx="14">
                  <c:v>1/12</c:v>
                </c:pt>
                <c:pt idx="16">
                  <c:v>1/13</c:v>
                </c:pt>
                <c:pt idx="18">
                  <c:v>1/14</c:v>
                </c:pt>
                <c:pt idx="20">
                  <c:v>1/15</c:v>
                </c:pt>
                <c:pt idx="22">
                  <c:v>1/16</c:v>
                </c:pt>
                <c:pt idx="24">
                  <c:v>1/17</c:v>
                </c:pt>
                <c:pt idx="26">
                  <c:v>1/18</c:v>
                </c:pt>
                <c:pt idx="28">
                  <c:v>1/19</c:v>
                </c:pt>
                <c:pt idx="30">
                  <c:v>1/20</c:v>
                </c:pt>
                <c:pt idx="32">
                  <c:v>1/21</c:v>
                </c:pt>
                <c:pt idx="34">
                  <c:v>1/22</c:v>
                </c:pt>
              </c:strCache>
            </c:strRef>
          </c:cat>
          <c:val>
            <c:numRef>
              <c:f>Taul1!$B$2:$B$36</c:f>
              <c:numCache>
                <c:formatCode>General</c:formatCode>
                <c:ptCount val="35"/>
                <c:pt idx="0">
                  <c:v>17.335640000000001</c:v>
                </c:pt>
                <c:pt idx="1">
                  <c:v>20</c:v>
                </c:pt>
                <c:pt idx="2">
                  <c:v>22</c:v>
                </c:pt>
                <c:pt idx="3">
                  <c:v>17</c:v>
                </c:pt>
                <c:pt idx="4">
                  <c:v>18</c:v>
                </c:pt>
                <c:pt idx="5">
                  <c:v>20</c:v>
                </c:pt>
                <c:pt idx="6">
                  <c:v>20</c:v>
                </c:pt>
                <c:pt idx="7">
                  <c:v>9</c:v>
                </c:pt>
                <c:pt idx="8">
                  <c:v>-8</c:v>
                </c:pt>
                <c:pt idx="9">
                  <c:v>-12</c:v>
                </c:pt>
                <c:pt idx="10">
                  <c:v>6</c:v>
                </c:pt>
                <c:pt idx="11">
                  <c:v>18</c:v>
                </c:pt>
                <c:pt idx="12">
                  <c:v>15</c:v>
                </c:pt>
                <c:pt idx="13">
                  <c:v>12.631579</c:v>
                </c:pt>
                <c:pt idx="14">
                  <c:v>10.3</c:v>
                </c:pt>
                <c:pt idx="15">
                  <c:v>3.1</c:v>
                </c:pt>
                <c:pt idx="16">
                  <c:v>5</c:v>
                </c:pt>
                <c:pt idx="17">
                  <c:v>4.3055877680872747</c:v>
                </c:pt>
                <c:pt idx="18">
                  <c:v>10.845319796215605</c:v>
                </c:pt>
                <c:pt idx="19">
                  <c:v>-0.9013259968969507</c:v>
                </c:pt>
                <c:pt idx="20">
                  <c:v>-2</c:v>
                </c:pt>
                <c:pt idx="21">
                  <c:v>-3</c:v>
                </c:pt>
                <c:pt idx="22">
                  <c:v>4</c:v>
                </c:pt>
                <c:pt idx="23">
                  <c:v>12</c:v>
                </c:pt>
                <c:pt idx="24">
                  <c:v>11</c:v>
                </c:pt>
                <c:pt idx="25">
                  <c:v>11</c:v>
                </c:pt>
                <c:pt idx="26">
                  <c:v>11</c:v>
                </c:pt>
                <c:pt idx="27">
                  <c:v>10</c:v>
                </c:pt>
                <c:pt idx="28">
                  <c:v>7</c:v>
                </c:pt>
                <c:pt idx="29">
                  <c:v>3</c:v>
                </c:pt>
                <c:pt idx="30">
                  <c:v>6</c:v>
                </c:pt>
                <c:pt idx="31">
                  <c:v>-8</c:v>
                </c:pt>
                <c:pt idx="32">
                  <c:v>-1</c:v>
                </c:pt>
                <c:pt idx="33">
                  <c:v>9.8513000000000002</c:v>
                </c:pt>
                <c:pt idx="34">
                  <c:v>8.9818999999999996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1C-41F2-826E-9282CFCDD549}"/>
            </c:ext>
          </c:extLst>
        </c:ser>
        <c:ser>
          <c:idx val="1"/>
          <c:order val="1"/>
          <c:tx>
            <c:strRef>
              <c:f>Taul1!$C$1:$C$2</c:f>
              <c:strCache>
                <c:ptCount val="2"/>
                <c:pt idx="0">
                  <c:v>Koko maa</c:v>
                </c:pt>
                <c:pt idx="1">
                  <c:v>17</c:v>
                </c:pt>
              </c:strCache>
            </c:strRef>
          </c:tx>
          <c:spPr>
            <a:ln w="28575">
              <a:solidFill>
                <a:srgbClr val="3F3F3F"/>
              </a:solidFill>
            </a:ln>
          </c:spPr>
          <c:marker>
            <c:symbol val="none"/>
          </c:marker>
          <c:cat>
            <c:strRef>
              <c:f>Taul1!$A$2:$A$36</c:f>
              <c:strCache>
                <c:ptCount val="35"/>
                <c:pt idx="0">
                  <c:v>1/05</c:v>
                </c:pt>
                <c:pt idx="2">
                  <c:v>1/06</c:v>
                </c:pt>
                <c:pt idx="4">
                  <c:v>1/07</c:v>
                </c:pt>
                <c:pt idx="6">
                  <c:v>1/08</c:v>
                </c:pt>
                <c:pt idx="8">
                  <c:v>1/09</c:v>
                </c:pt>
                <c:pt idx="10">
                  <c:v>1/10</c:v>
                </c:pt>
                <c:pt idx="12">
                  <c:v>1/11</c:v>
                </c:pt>
                <c:pt idx="14">
                  <c:v>1/12</c:v>
                </c:pt>
                <c:pt idx="16">
                  <c:v>1/13</c:v>
                </c:pt>
                <c:pt idx="18">
                  <c:v>1/14</c:v>
                </c:pt>
                <c:pt idx="20">
                  <c:v>1/15</c:v>
                </c:pt>
                <c:pt idx="22">
                  <c:v>1/16</c:v>
                </c:pt>
                <c:pt idx="24">
                  <c:v>1/17</c:v>
                </c:pt>
                <c:pt idx="26">
                  <c:v>1/18</c:v>
                </c:pt>
                <c:pt idx="28">
                  <c:v>1/19</c:v>
                </c:pt>
                <c:pt idx="30">
                  <c:v>1/20</c:v>
                </c:pt>
                <c:pt idx="32">
                  <c:v>1/21</c:v>
                </c:pt>
                <c:pt idx="34">
                  <c:v>1/22</c:v>
                </c:pt>
              </c:strCache>
            </c:strRef>
          </c:cat>
          <c:val>
            <c:numRef>
              <c:f>Taul1!$C$2:$C$36</c:f>
              <c:numCache>
                <c:formatCode>General</c:formatCode>
                <c:ptCount val="35"/>
                <c:pt idx="0">
                  <c:v>17</c:v>
                </c:pt>
                <c:pt idx="1">
                  <c:v>19</c:v>
                </c:pt>
                <c:pt idx="2">
                  <c:v>20</c:v>
                </c:pt>
                <c:pt idx="3">
                  <c:v>20</c:v>
                </c:pt>
                <c:pt idx="4">
                  <c:v>18</c:v>
                </c:pt>
                <c:pt idx="5">
                  <c:v>19</c:v>
                </c:pt>
                <c:pt idx="6">
                  <c:v>24</c:v>
                </c:pt>
                <c:pt idx="7">
                  <c:v>14</c:v>
                </c:pt>
                <c:pt idx="8">
                  <c:v>-8</c:v>
                </c:pt>
                <c:pt idx="9">
                  <c:v>-4</c:v>
                </c:pt>
                <c:pt idx="10">
                  <c:v>12</c:v>
                </c:pt>
                <c:pt idx="11">
                  <c:v>17</c:v>
                </c:pt>
                <c:pt idx="12">
                  <c:v>18</c:v>
                </c:pt>
                <c:pt idx="13">
                  <c:v>13.15301</c:v>
                </c:pt>
                <c:pt idx="14">
                  <c:v>9.4</c:v>
                </c:pt>
                <c:pt idx="15">
                  <c:v>5.8</c:v>
                </c:pt>
                <c:pt idx="16">
                  <c:v>8</c:v>
                </c:pt>
                <c:pt idx="17">
                  <c:v>5.2550082642391907</c:v>
                </c:pt>
                <c:pt idx="18">
                  <c:v>8.221178569498008</c:v>
                </c:pt>
                <c:pt idx="19">
                  <c:v>5.5045647046496793</c:v>
                </c:pt>
                <c:pt idx="20">
                  <c:v>0</c:v>
                </c:pt>
                <c:pt idx="21">
                  <c:v>4</c:v>
                </c:pt>
                <c:pt idx="22">
                  <c:v>9</c:v>
                </c:pt>
                <c:pt idx="23">
                  <c:v>14</c:v>
                </c:pt>
                <c:pt idx="24">
                  <c:v>16</c:v>
                </c:pt>
                <c:pt idx="25">
                  <c:v>16</c:v>
                </c:pt>
                <c:pt idx="26">
                  <c:v>17</c:v>
                </c:pt>
                <c:pt idx="27">
                  <c:v>14</c:v>
                </c:pt>
                <c:pt idx="28">
                  <c:v>12</c:v>
                </c:pt>
                <c:pt idx="29">
                  <c:v>10</c:v>
                </c:pt>
                <c:pt idx="30">
                  <c:v>9</c:v>
                </c:pt>
                <c:pt idx="31">
                  <c:v>-2</c:v>
                </c:pt>
                <c:pt idx="32">
                  <c:v>3</c:v>
                </c:pt>
                <c:pt idx="33">
                  <c:v>11.600300000000001</c:v>
                </c:pt>
                <c:pt idx="34">
                  <c:v>12.649699999999999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1C-41F2-826E-9282CFCDD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3712000"/>
        <c:axId val="393713536"/>
      </c:lineChart>
      <c:catAx>
        <c:axId val="3937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800">
                <a:solidFill>
                  <a:srgbClr val="00A3DA"/>
                </a:solidFill>
              </a:defRPr>
            </a:pPr>
            <a:endParaRPr lang="fi-FI"/>
          </a:p>
        </c:txPr>
        <c:crossAx val="393713536"/>
        <c:crosses val="autoZero"/>
        <c:auto val="1"/>
        <c:lblAlgn val="ctr"/>
        <c:lblOffset val="100"/>
        <c:tickLblSkip val="1"/>
        <c:noMultiLvlLbl val="0"/>
      </c:catAx>
      <c:valAx>
        <c:axId val="393713536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rgbClr val="00A3DA"/>
                </a:solidFill>
              </a:defRPr>
            </a:pPr>
            <a:endParaRPr lang="fi-FI"/>
          </a:p>
        </c:txPr>
        <c:crossAx val="3937120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421212766339843E-2"/>
          <c:y val="0.23565037557311483"/>
          <c:w val="0.9256439347118659"/>
          <c:h val="0.53568159203980104"/>
        </c:manualLayout>
      </c:layout>
      <c:lineChart>
        <c:grouping val="standard"/>
        <c:varyColors val="0"/>
        <c:ser>
          <c:idx val="0"/>
          <c:order val="0"/>
          <c:tx>
            <c:strRef>
              <c:f>Taul1!$B$1:$B$2</c:f>
              <c:strCache>
                <c:ptCount val="2"/>
                <c:pt idx="0">
                  <c:v>Savon Yrittäjät</c:v>
                </c:pt>
                <c:pt idx="1">
                  <c:v>37,089745</c:v>
                </c:pt>
              </c:strCache>
            </c:strRef>
          </c:tx>
          <c:spPr>
            <a:ln w="28575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Taul1!$A$2:$A$36</c:f>
              <c:strCache>
                <c:ptCount val="35"/>
                <c:pt idx="0">
                  <c:v>1/05</c:v>
                </c:pt>
                <c:pt idx="2">
                  <c:v>1/06</c:v>
                </c:pt>
                <c:pt idx="4">
                  <c:v>1/07</c:v>
                </c:pt>
                <c:pt idx="6">
                  <c:v>1/08</c:v>
                </c:pt>
                <c:pt idx="8">
                  <c:v>1/09</c:v>
                </c:pt>
                <c:pt idx="10">
                  <c:v>1/10</c:v>
                </c:pt>
                <c:pt idx="12">
                  <c:v>1/11</c:v>
                </c:pt>
                <c:pt idx="14">
                  <c:v>1/12</c:v>
                </c:pt>
                <c:pt idx="16">
                  <c:v>1/13</c:v>
                </c:pt>
                <c:pt idx="18">
                  <c:v>1/14</c:v>
                </c:pt>
                <c:pt idx="20">
                  <c:v>1/15</c:v>
                </c:pt>
                <c:pt idx="22">
                  <c:v>1/16</c:v>
                </c:pt>
                <c:pt idx="24">
                  <c:v>1/17</c:v>
                </c:pt>
                <c:pt idx="26">
                  <c:v>1/18</c:v>
                </c:pt>
                <c:pt idx="28">
                  <c:v>1/19</c:v>
                </c:pt>
                <c:pt idx="30">
                  <c:v>1/20</c:v>
                </c:pt>
                <c:pt idx="32">
                  <c:v>1/21</c:v>
                </c:pt>
                <c:pt idx="34">
                  <c:v>1/22</c:v>
                </c:pt>
              </c:strCache>
            </c:strRef>
          </c:cat>
          <c:val>
            <c:numRef>
              <c:f>Taul1!$B$2:$B$36</c:f>
              <c:numCache>
                <c:formatCode>General</c:formatCode>
                <c:ptCount val="35"/>
                <c:pt idx="0">
                  <c:v>37.089745000000001</c:v>
                </c:pt>
                <c:pt idx="1">
                  <c:v>45</c:v>
                </c:pt>
                <c:pt idx="2">
                  <c:v>42</c:v>
                </c:pt>
                <c:pt idx="3">
                  <c:v>40</c:v>
                </c:pt>
                <c:pt idx="4">
                  <c:v>46</c:v>
                </c:pt>
                <c:pt idx="5">
                  <c:v>54</c:v>
                </c:pt>
                <c:pt idx="6">
                  <c:v>54</c:v>
                </c:pt>
                <c:pt idx="7">
                  <c:v>25</c:v>
                </c:pt>
                <c:pt idx="8">
                  <c:v>-11</c:v>
                </c:pt>
                <c:pt idx="9">
                  <c:v>-9</c:v>
                </c:pt>
                <c:pt idx="10">
                  <c:v>25</c:v>
                </c:pt>
                <c:pt idx="11">
                  <c:v>42</c:v>
                </c:pt>
                <c:pt idx="12">
                  <c:v>39</c:v>
                </c:pt>
                <c:pt idx="13">
                  <c:v>40.526316000000001</c:v>
                </c:pt>
                <c:pt idx="14">
                  <c:v>25.4</c:v>
                </c:pt>
                <c:pt idx="15">
                  <c:v>19.8</c:v>
                </c:pt>
                <c:pt idx="16">
                  <c:v>19</c:v>
                </c:pt>
                <c:pt idx="17">
                  <c:v>22.86938418099286</c:v>
                </c:pt>
                <c:pt idx="18">
                  <c:v>36.733376396078853</c:v>
                </c:pt>
                <c:pt idx="19">
                  <c:v>14.566221816811737</c:v>
                </c:pt>
                <c:pt idx="20">
                  <c:v>5</c:v>
                </c:pt>
                <c:pt idx="21">
                  <c:v>6</c:v>
                </c:pt>
                <c:pt idx="22">
                  <c:v>21</c:v>
                </c:pt>
                <c:pt idx="23">
                  <c:v>33</c:v>
                </c:pt>
                <c:pt idx="24">
                  <c:v>27</c:v>
                </c:pt>
                <c:pt idx="25">
                  <c:v>36</c:v>
                </c:pt>
                <c:pt idx="26">
                  <c:v>36</c:v>
                </c:pt>
                <c:pt idx="27">
                  <c:v>36</c:v>
                </c:pt>
                <c:pt idx="28">
                  <c:v>23</c:v>
                </c:pt>
                <c:pt idx="29">
                  <c:v>17</c:v>
                </c:pt>
                <c:pt idx="30">
                  <c:v>27</c:v>
                </c:pt>
                <c:pt idx="31">
                  <c:v>-6</c:v>
                </c:pt>
                <c:pt idx="32">
                  <c:v>10</c:v>
                </c:pt>
                <c:pt idx="33">
                  <c:v>27.2818</c:v>
                </c:pt>
                <c:pt idx="34">
                  <c:v>21.714500000000001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05-4528-BBE4-A6DD267E726F}"/>
            </c:ext>
          </c:extLst>
        </c:ser>
        <c:ser>
          <c:idx val="1"/>
          <c:order val="1"/>
          <c:tx>
            <c:strRef>
              <c:f>Taul1!$C$1:$C$2</c:f>
              <c:strCache>
                <c:ptCount val="2"/>
                <c:pt idx="0">
                  <c:v>Koko maa</c:v>
                </c:pt>
                <c:pt idx="1">
                  <c:v>44,665585</c:v>
                </c:pt>
              </c:strCache>
            </c:strRef>
          </c:tx>
          <c:spPr>
            <a:ln w="28575">
              <a:solidFill>
                <a:srgbClr val="3F3F3F"/>
              </a:solidFill>
              <a:prstDash val="solid"/>
            </a:ln>
          </c:spPr>
          <c:marker>
            <c:symbol val="none"/>
          </c:marker>
          <c:cat>
            <c:strRef>
              <c:f>Taul1!$A$2:$A$36</c:f>
              <c:strCache>
                <c:ptCount val="35"/>
                <c:pt idx="0">
                  <c:v>1/05</c:v>
                </c:pt>
                <c:pt idx="2">
                  <c:v>1/06</c:v>
                </c:pt>
                <c:pt idx="4">
                  <c:v>1/07</c:v>
                </c:pt>
                <c:pt idx="6">
                  <c:v>1/08</c:v>
                </c:pt>
                <c:pt idx="8">
                  <c:v>1/09</c:v>
                </c:pt>
                <c:pt idx="10">
                  <c:v>1/10</c:v>
                </c:pt>
                <c:pt idx="12">
                  <c:v>1/11</c:v>
                </c:pt>
                <c:pt idx="14">
                  <c:v>1/12</c:v>
                </c:pt>
                <c:pt idx="16">
                  <c:v>1/13</c:v>
                </c:pt>
                <c:pt idx="18">
                  <c:v>1/14</c:v>
                </c:pt>
                <c:pt idx="20">
                  <c:v>1/15</c:v>
                </c:pt>
                <c:pt idx="22">
                  <c:v>1/16</c:v>
                </c:pt>
                <c:pt idx="24">
                  <c:v>1/17</c:v>
                </c:pt>
                <c:pt idx="26">
                  <c:v>1/18</c:v>
                </c:pt>
                <c:pt idx="28">
                  <c:v>1/19</c:v>
                </c:pt>
                <c:pt idx="30">
                  <c:v>1/20</c:v>
                </c:pt>
                <c:pt idx="32">
                  <c:v>1/21</c:v>
                </c:pt>
                <c:pt idx="34">
                  <c:v>1/22</c:v>
                </c:pt>
              </c:strCache>
            </c:strRef>
          </c:cat>
          <c:val>
            <c:numRef>
              <c:f>Taul1!$C$2:$C$36</c:f>
              <c:numCache>
                <c:formatCode>General</c:formatCode>
                <c:ptCount val="35"/>
                <c:pt idx="0">
                  <c:v>44.665585</c:v>
                </c:pt>
                <c:pt idx="1">
                  <c:v>47</c:v>
                </c:pt>
                <c:pt idx="2">
                  <c:v>52</c:v>
                </c:pt>
                <c:pt idx="3">
                  <c:v>52</c:v>
                </c:pt>
                <c:pt idx="4">
                  <c:v>50</c:v>
                </c:pt>
                <c:pt idx="5">
                  <c:v>50</c:v>
                </c:pt>
                <c:pt idx="6">
                  <c:v>52</c:v>
                </c:pt>
                <c:pt idx="7">
                  <c:v>35</c:v>
                </c:pt>
                <c:pt idx="8">
                  <c:v>-9</c:v>
                </c:pt>
                <c:pt idx="9">
                  <c:v>1</c:v>
                </c:pt>
                <c:pt idx="10">
                  <c:v>33</c:v>
                </c:pt>
                <c:pt idx="11">
                  <c:v>46</c:v>
                </c:pt>
                <c:pt idx="12">
                  <c:v>44</c:v>
                </c:pt>
                <c:pt idx="13">
                  <c:v>39.262990000000002</c:v>
                </c:pt>
                <c:pt idx="14">
                  <c:v>23.6</c:v>
                </c:pt>
                <c:pt idx="15">
                  <c:v>21.4</c:v>
                </c:pt>
                <c:pt idx="16">
                  <c:v>25</c:v>
                </c:pt>
                <c:pt idx="17">
                  <c:v>23.332681808717499</c:v>
                </c:pt>
                <c:pt idx="18">
                  <c:v>30.879075314559067</c:v>
                </c:pt>
                <c:pt idx="19">
                  <c:v>22.041738580789723</c:v>
                </c:pt>
                <c:pt idx="20">
                  <c:v>11</c:v>
                </c:pt>
                <c:pt idx="21">
                  <c:v>20</c:v>
                </c:pt>
                <c:pt idx="22">
                  <c:v>28</c:v>
                </c:pt>
                <c:pt idx="23">
                  <c:v>36</c:v>
                </c:pt>
                <c:pt idx="24">
                  <c:v>39</c:v>
                </c:pt>
                <c:pt idx="25">
                  <c:v>40</c:v>
                </c:pt>
                <c:pt idx="26">
                  <c:v>39</c:v>
                </c:pt>
                <c:pt idx="27">
                  <c:v>34</c:v>
                </c:pt>
                <c:pt idx="28">
                  <c:v>26</c:v>
                </c:pt>
                <c:pt idx="29">
                  <c:v>25</c:v>
                </c:pt>
                <c:pt idx="30">
                  <c:v>22</c:v>
                </c:pt>
                <c:pt idx="31">
                  <c:v>-2</c:v>
                </c:pt>
                <c:pt idx="32">
                  <c:v>13</c:v>
                </c:pt>
                <c:pt idx="33">
                  <c:v>28.864899999999999</c:v>
                </c:pt>
                <c:pt idx="34">
                  <c:v>25.355599999999999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05-4528-BBE4-A6DD267E7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3712000"/>
        <c:axId val="393713536"/>
      </c:lineChart>
      <c:catAx>
        <c:axId val="3937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800" b="1">
                <a:solidFill>
                  <a:srgbClr val="00A3DA"/>
                </a:solidFill>
              </a:defRPr>
            </a:pPr>
            <a:endParaRPr lang="fi-FI"/>
          </a:p>
        </c:txPr>
        <c:crossAx val="393713536"/>
        <c:crosses val="autoZero"/>
        <c:auto val="1"/>
        <c:lblAlgn val="ctr"/>
        <c:lblOffset val="100"/>
        <c:tickLblSkip val="1"/>
        <c:noMultiLvlLbl val="0"/>
      </c:catAx>
      <c:valAx>
        <c:axId val="393713536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800" b="1">
                <a:solidFill>
                  <a:srgbClr val="00A3DA"/>
                </a:solidFill>
              </a:defRPr>
            </a:pPr>
            <a:endParaRPr lang="fi-FI"/>
          </a:p>
        </c:txPr>
        <c:crossAx val="3937120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0.65665</cdr:x>
      <cdr:y>0.09301</cdr:y>
    </cdr:from>
    <cdr:to>
      <cdr:x>0.72082</cdr:x>
      <cdr:y>0.24157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140CD3C4-9751-4B7D-B751-EFFF5F61EE53}"/>
            </a:ext>
          </a:extLst>
        </cdr:cNvPr>
        <cdr:cNvCxnSpPr/>
      </cdr:nvCxnSpPr>
      <cdr:spPr>
        <a:xfrm xmlns:a="http://schemas.openxmlformats.org/drawingml/2006/main" flipV="1">
          <a:off x="1562366" y="161354"/>
          <a:ext cx="152676" cy="257737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00A3DA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6AF8D-FC22-4752-A3B9-6DA469188AAA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D93A1-36CC-4246-897B-3343C27AA0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864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7481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7235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862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7015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505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9909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1405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01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0280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9213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3519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3983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5052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038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486000"/>
            <a:ext cx="7963200" cy="1850400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502000"/>
            <a:ext cx="7963200" cy="208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1" y="6309320"/>
            <a:ext cx="1001480" cy="386608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44752" y="6309320"/>
            <a:ext cx="4111088" cy="386608"/>
          </a:xfrm>
        </p:spPr>
        <p:txBody>
          <a:bodyPr anchor="b"/>
          <a:lstStyle/>
          <a:p>
            <a:r>
              <a:rPr lang="fi-FI"/>
              <a:t>Pk-yritysbarometri, kevät 2022 alueraportti, 14.2.2022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9336" y="6309320"/>
            <a:ext cx="425416" cy="386608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348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5840" y="6392119"/>
            <a:ext cx="1268634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839416" y="6392119"/>
            <a:ext cx="3816424" cy="324000"/>
          </a:xfrm>
        </p:spPr>
        <p:txBody>
          <a:bodyPr anchor="b"/>
          <a:lstStyle/>
          <a:p>
            <a:r>
              <a:rPr lang="fi-FI"/>
              <a:t>Pk-yritysbarometri, kevät 2022 alueraportti, 14.2.2022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92119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14000" y="5841312"/>
            <a:ext cx="5511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535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tähän.</a:t>
            </a:r>
          </a:p>
        </p:txBody>
      </p:sp>
      <p:cxnSp>
        <p:nvCxnSpPr>
          <p:cNvPr id="11" name="Suora yhdysviiva 10"/>
          <p:cNvCxnSpPr/>
          <p:nvPr/>
        </p:nvCxnSpPr>
        <p:spPr>
          <a:xfrm>
            <a:off x="6153600" y="5841600"/>
            <a:ext cx="5511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512000"/>
            <a:ext cx="7656235" cy="458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28000" y="1512000"/>
            <a:ext cx="3334354" cy="4584000"/>
          </a:xfrm>
        </p:spPr>
        <p:txBody>
          <a:bodyPr>
            <a:noAutofit/>
          </a:bodyPr>
          <a:lstStyle>
            <a:lvl1pPr marL="179996" indent="-179996">
              <a:spcBef>
                <a:spcPts val="0"/>
              </a:spcBef>
              <a:defRPr sz="2400"/>
            </a:lvl1pPr>
            <a:lvl2pPr marL="359991" indent="-179996">
              <a:spcBef>
                <a:spcPts val="0"/>
              </a:spcBef>
              <a:defRPr sz="2200"/>
            </a:lvl2pPr>
            <a:lvl3pPr marL="539987" indent="-179996">
              <a:spcBef>
                <a:spcPts val="0"/>
              </a:spcBef>
              <a:defRPr sz="2200"/>
            </a:lvl3pPr>
            <a:lvl4pPr marL="719982" indent="-179996">
              <a:spcBef>
                <a:spcPts val="0"/>
              </a:spcBef>
              <a:defRPr sz="2200"/>
            </a:lvl4pPr>
            <a:lvl5pPr marL="899978" indent="-179996">
              <a:spcBef>
                <a:spcPts val="0"/>
              </a:spcBef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5840" y="6381328"/>
            <a:ext cx="1080120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736461" y="6381328"/>
            <a:ext cx="3919379" cy="324000"/>
          </a:xfrm>
        </p:spPr>
        <p:txBody>
          <a:bodyPr anchor="b"/>
          <a:lstStyle/>
          <a:p>
            <a:r>
              <a:rPr lang="fi-FI"/>
              <a:t>Pk-yritysbarometri, kevät 2022 alueraportti, 14.2.2022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132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7089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14000" y="1416000"/>
            <a:ext cx="3314852" cy="432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08000" y="1416000"/>
            <a:ext cx="7680000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5840" y="6388793"/>
            <a:ext cx="115212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839416" y="6388793"/>
            <a:ext cx="3816424" cy="324000"/>
          </a:xfrm>
        </p:spPr>
        <p:txBody>
          <a:bodyPr anchor="b"/>
          <a:lstStyle/>
          <a:p>
            <a:r>
              <a:rPr lang="fi-FI"/>
              <a:t>Pk-yritysbarometri, kevät 2022 alueraportti, 14.2.2022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8793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82055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must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1091" y="3456000"/>
            <a:ext cx="11169818" cy="2847818"/>
          </a:xfrm>
        </p:spPr>
        <p:txBody>
          <a:bodyPr anchor="t" anchorCtr="0"/>
          <a:lstStyle>
            <a:lvl1pPr algn="ctr"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881DAB8D-13F6-43CF-AF21-8EDDA0983AF6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197348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1091" y="3456000"/>
            <a:ext cx="11169818" cy="2847818"/>
          </a:xfrm>
        </p:spPr>
        <p:txBody>
          <a:bodyPr anchor="t" anchorCtr="0"/>
          <a:lstStyle>
            <a:lvl1pPr algn="ctr">
              <a:defRPr sz="6000" b="1" cap="all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A86A8CFD-37ED-4749-956D-776FBCC0BB39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2564056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576000" cy="1008000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4" hasCustomPrompt="1"/>
          </p:nvPr>
        </p:nvSpPr>
        <p:spPr bwMode="hidden">
          <a:xfrm>
            <a:off x="0" y="0"/>
            <a:ext cx="12192000" cy="580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Vedä kuva paikkamerkkiin tai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2CA83F02-F75C-41E6-8063-D1CDE2812214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3255732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29"/>
            <a:ext cx="7008000" cy="4424895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6000" y="6381328"/>
            <a:ext cx="1079960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839416" y="6381328"/>
            <a:ext cx="3816584" cy="324000"/>
          </a:xfrm>
        </p:spPr>
        <p:txBody>
          <a:bodyPr anchor="b"/>
          <a:lstStyle/>
          <a:p>
            <a:r>
              <a:rPr lang="fi-FI"/>
              <a:t>Pk-yritysbarometri, kevät 2022 alueraportti, 14.2.2022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132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29"/>
            <a:ext cx="7008000" cy="960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4910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-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31"/>
            <a:ext cx="7008000" cy="2472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6000" y="6381328"/>
            <a:ext cx="115196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839416" y="6381328"/>
            <a:ext cx="3816584" cy="324000"/>
          </a:xfrm>
        </p:spPr>
        <p:txBody>
          <a:bodyPr anchor="b"/>
          <a:lstStyle/>
          <a:p>
            <a:r>
              <a:rPr lang="fi-FI"/>
              <a:t>Pk-yritysbarometri, kevät 2022 alueraportti, 14.2.2022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132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31"/>
            <a:ext cx="7008000" cy="9600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67" y="4460331"/>
            <a:ext cx="7008000" cy="18974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65991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2pPr>
            <a:lvl3pPr marL="81598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3pPr>
            <a:lvl4pPr marL="119997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4pPr>
            <a:lvl5pPr marL="158396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671935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115212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kevät 2022 alueraportti, 14.2.2022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414000" y="640037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9085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655840" y="6398318"/>
            <a:ext cx="115212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39416" y="6398318"/>
            <a:ext cx="3816424" cy="324000"/>
          </a:xfrm>
        </p:spPr>
        <p:txBody>
          <a:bodyPr anchor="b"/>
          <a:lstStyle/>
          <a:p>
            <a:r>
              <a:rPr lang="fi-FI"/>
              <a:t>Pk-yritysbarometri, kevät 2022 alueraportti, 14.2.2022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414000" y="639831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344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79208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kevät 2022 alueraportti, 14.2.2022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40037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46BE63EC-6095-471C-AE85-15611494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153121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600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yntikor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115212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kevät 2022 alueraportti, 14.2.2022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414000" y="640037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1097280"/>
            <a:ext cx="5544000" cy="47315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tehtävänimike</a:t>
            </a:r>
            <a:br>
              <a:rPr lang="fi-FI" dirty="0"/>
            </a:br>
            <a:br>
              <a:rPr lang="fi-FI" dirty="0"/>
            </a:br>
            <a:r>
              <a:rPr lang="fi-FI" dirty="0"/>
              <a:t>p. 00 0000 000, 000 000 000</a:t>
            </a:r>
            <a:br>
              <a:rPr lang="fi-FI" dirty="0"/>
            </a:br>
            <a:r>
              <a:rPr lang="fi-FI" dirty="0" err="1"/>
              <a:t>etunimi.sukunimi@yrittajat.fi</a:t>
            </a:r>
            <a:br>
              <a:rPr lang="fi-FI" dirty="0"/>
            </a:br>
            <a:br>
              <a:rPr lang="fi-FI" dirty="0"/>
            </a:br>
            <a:r>
              <a:rPr lang="fi-FI" dirty="0"/>
              <a:t>Twitter:</a:t>
            </a:r>
            <a:br>
              <a:rPr lang="fi-FI" dirty="0"/>
            </a:br>
            <a:r>
              <a:rPr lang="fi-FI" dirty="0"/>
              <a:t>Instagram:</a:t>
            </a:r>
            <a:br>
              <a:rPr lang="fi-FI" dirty="0"/>
            </a:br>
            <a:r>
              <a:rPr lang="fi-FI" dirty="0"/>
              <a:t>Facebook: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yrittajat.fi</a:t>
            </a:r>
            <a:endParaRPr lang="fi-FI" dirty="0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097280"/>
            <a:ext cx="6096000" cy="4731552"/>
          </a:xfrm>
          <a:noFill/>
        </p:spPr>
        <p:txBody>
          <a:bodyPr anchor="ctr"/>
          <a:lstStyle>
            <a:lvl1pPr marL="239994" indent="0" algn="ctr">
              <a:spcBef>
                <a:spcPts val="0"/>
              </a:spcBef>
              <a:buNone/>
              <a:defRPr sz="2667"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999879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46" y="2237780"/>
            <a:ext cx="6132909" cy="23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89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14000" y="2024532"/>
            <a:ext cx="11778000" cy="67546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Alueraportti, XXX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459038" y="4690463"/>
            <a:ext cx="2346257" cy="911447"/>
          </a:xfrm>
          <a:prstGeom prst="rect">
            <a:avLst/>
          </a:prstGeom>
        </p:spPr>
      </p:pic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58BF3A17-CBF0-4A75-A58C-DF4A63495EE0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2708920"/>
            <a:ext cx="12240000" cy="3321288"/>
          </a:xfrm>
          <a:custGeom>
            <a:avLst/>
            <a:gdLst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8475776 w 9139203"/>
              <a:gd name="connsiteY3" fmla="*/ 993655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8988" h="3429000">
                <a:moveTo>
                  <a:pt x="0" y="0"/>
                </a:moveTo>
                <a:lnTo>
                  <a:pt x="9139203" y="0"/>
                </a:lnTo>
                <a:lnTo>
                  <a:pt x="9139203" y="593776"/>
                </a:lnTo>
                <a:cubicBezTo>
                  <a:pt x="9152176" y="770920"/>
                  <a:pt x="9145726" y="895819"/>
                  <a:pt x="9148988" y="1046840"/>
                </a:cubicBezTo>
                <a:lnTo>
                  <a:pt x="9139203" y="1432952"/>
                </a:lnTo>
                <a:lnTo>
                  <a:pt x="9139203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lvl1pPr marL="10584" indent="0" algn="ctr">
              <a:buNone/>
              <a:tabLst/>
              <a:defRPr baseline="0"/>
            </a:lvl1pPr>
          </a:lstStyle>
          <a:p>
            <a:r>
              <a:rPr lang="fi-FI" dirty="0"/>
              <a:t>Vedä kuva </a:t>
            </a:r>
            <a:r>
              <a:rPr lang="fi-FI" dirty="0" err="1"/>
              <a:t>painapsauttaallakkamerkkiin</a:t>
            </a:r>
            <a:r>
              <a:rPr lang="fi-FI" dirty="0"/>
              <a:t> tai </a:t>
            </a:r>
            <a:br>
              <a:rPr lang="fi-FI" dirty="0"/>
            </a:br>
            <a:r>
              <a:rPr lang="fi-FI" dirty="0"/>
              <a:t>lisää kuvaketta</a:t>
            </a:r>
          </a:p>
        </p:txBody>
      </p:sp>
    </p:spTree>
    <p:extLst>
      <p:ext uri="{BB962C8B-B14F-4D97-AF65-F5344CB8AC3E}">
        <p14:creationId xmlns:p14="http://schemas.microsoft.com/office/powerpoint/2010/main" val="216334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379268"/>
            <a:ext cx="936104" cy="324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39416" y="6379268"/>
            <a:ext cx="4248472" cy="3240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Pk-yritysbarometri, kevät 2022 alueraportti, 14.2.2022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37926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46BE63EC-6095-471C-AE85-15611494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43280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vaih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417368"/>
            <a:ext cx="1008112" cy="324000"/>
          </a:xfrm>
          <a:prstGeom prst="rect">
            <a:avLst/>
          </a:prstGeom>
        </p:spPr>
        <p:txBody>
          <a:bodyPr anchor="b"/>
          <a:lstStyle>
            <a:lvl1pPr>
              <a:defRPr>
                <a:noFill/>
              </a:defRPr>
            </a:lvl1pPr>
          </a:lstStyle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90000" y="6417368"/>
            <a:ext cx="3665840" cy="324000"/>
          </a:xfrm>
        </p:spPr>
        <p:txBody>
          <a:bodyPr anchor="b"/>
          <a:lstStyle>
            <a:lvl1pPr>
              <a:defRPr>
                <a:noFill/>
              </a:defRPr>
            </a:lvl1pPr>
          </a:lstStyle>
          <a:p>
            <a:r>
              <a:rPr lang="fi-FI"/>
              <a:t>Pk-yritysbarometri, kevät 2022 alueraportti, 14.2.2022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417368"/>
            <a:ext cx="576000" cy="324000"/>
          </a:xfrm>
          <a:prstGeom prst="rect">
            <a:avLst/>
          </a:prstGeom>
        </p:spPr>
        <p:txBody>
          <a:bodyPr anchor="b"/>
          <a:lstStyle>
            <a:lvl1pPr>
              <a:defRPr>
                <a:noFill/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402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vaiht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388793"/>
            <a:ext cx="1944216" cy="324001"/>
          </a:xfrm>
          <a:prstGeom prst="rect">
            <a:avLst/>
          </a:prstGeom>
        </p:spPr>
        <p:txBody>
          <a:bodyPr anchor="b"/>
          <a:lstStyle>
            <a:lvl1pPr>
              <a:defRPr>
                <a:noFill/>
              </a:defRPr>
            </a:lvl1pPr>
          </a:lstStyle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90000" y="6388793"/>
            <a:ext cx="3665840" cy="324000"/>
          </a:xfrm>
        </p:spPr>
        <p:txBody>
          <a:bodyPr anchor="b"/>
          <a:lstStyle>
            <a:lvl1pPr>
              <a:defRPr>
                <a:noFill/>
              </a:defRPr>
            </a:lvl1pPr>
          </a:lstStyle>
          <a:p>
            <a:r>
              <a:rPr lang="fi-FI"/>
              <a:t>Pk-yritysbarometri, kevät 2022 alueraportti, 14.2.2022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388794"/>
            <a:ext cx="576000" cy="324000"/>
          </a:xfrm>
          <a:prstGeom prst="rect">
            <a:avLst/>
          </a:prstGeom>
        </p:spPr>
        <p:txBody>
          <a:bodyPr anchor="b"/>
          <a:lstStyle>
            <a:lvl1pPr>
              <a:defRPr>
                <a:noFill/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244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14000" y="776532"/>
            <a:ext cx="11778000" cy="12000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Pk-yritysbarometri, 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14000" y="2024532"/>
            <a:ext cx="11778000" cy="67546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Alueraportti, XXX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459038" y="4690463"/>
            <a:ext cx="2346257" cy="911447"/>
          </a:xfrm>
          <a:prstGeom prst="rect">
            <a:avLst/>
          </a:prstGeom>
        </p:spPr>
      </p:pic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58BF3A17-CBF0-4A75-A58C-DF4A63495EE0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2708920"/>
            <a:ext cx="12240000" cy="3321288"/>
          </a:xfrm>
          <a:custGeom>
            <a:avLst/>
            <a:gdLst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8475776 w 9139203"/>
              <a:gd name="connsiteY3" fmla="*/ 993655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8988" h="3429000">
                <a:moveTo>
                  <a:pt x="0" y="0"/>
                </a:moveTo>
                <a:lnTo>
                  <a:pt x="9139203" y="0"/>
                </a:lnTo>
                <a:lnTo>
                  <a:pt x="9139203" y="593776"/>
                </a:lnTo>
                <a:cubicBezTo>
                  <a:pt x="9152176" y="770920"/>
                  <a:pt x="9145726" y="895819"/>
                  <a:pt x="9148988" y="1046840"/>
                </a:cubicBezTo>
                <a:lnTo>
                  <a:pt x="9139203" y="1432952"/>
                </a:lnTo>
                <a:lnTo>
                  <a:pt x="9139203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lvl1pPr marL="10584" indent="0" algn="ctr">
              <a:buNone/>
              <a:tabLst/>
              <a:defRPr baseline="0"/>
            </a:lvl1pPr>
          </a:lstStyle>
          <a:p>
            <a:r>
              <a:rPr lang="fi-FI" dirty="0"/>
              <a:t>Vedä kuva </a:t>
            </a:r>
            <a:r>
              <a:rPr lang="fi-FI" dirty="0" err="1"/>
              <a:t>painapsauttaallakkamerkkiin</a:t>
            </a:r>
            <a:r>
              <a:rPr lang="fi-FI" dirty="0"/>
              <a:t> tai </a:t>
            </a:r>
            <a:br>
              <a:rPr lang="fi-FI" dirty="0"/>
            </a:br>
            <a:r>
              <a:rPr lang="fi-FI" dirty="0"/>
              <a:t>lisää kuvaketta</a:t>
            </a:r>
          </a:p>
        </p:txBody>
      </p:sp>
    </p:spTree>
    <p:extLst>
      <p:ext uri="{BB962C8B-B14F-4D97-AF65-F5344CB8AC3E}">
        <p14:creationId xmlns:p14="http://schemas.microsoft.com/office/powerpoint/2010/main" val="222637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diagrammi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1080120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kevät 2022 alueraportti, 14.2.2022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40037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8" name="Suora yhdysviiva 7"/>
          <p:cNvCxnSpPr/>
          <p:nvPr/>
        </p:nvCxnSpPr>
        <p:spPr>
          <a:xfrm>
            <a:off x="414000" y="5841312"/>
            <a:ext cx="11258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8">
            <a:extLst>
              <a:ext uri="{FF2B5EF4-FFF2-40B4-BE49-F238E27FC236}">
                <a16:creationId xmlns:a16="http://schemas.microsoft.com/office/drawing/2014/main" id="{09AE56AE-2C12-4176-879E-9B5423F7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0411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1152127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kevät 2022 alueraportti, 14.2.2022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20200" y="6400378"/>
            <a:ext cx="4192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9862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5840" y="6381328"/>
            <a:ext cx="1080120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767408" y="6381328"/>
            <a:ext cx="3888432" cy="324000"/>
          </a:xfrm>
        </p:spPr>
        <p:txBody>
          <a:bodyPr anchor="b"/>
          <a:lstStyle/>
          <a:p>
            <a:r>
              <a:rPr lang="fi-FI"/>
              <a:t>Pk-yritysbarometri, kevät 2022 alueraportti, 14.2.2022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1328"/>
            <a:ext cx="353408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0381782D-255F-4853-838D-BA013CF6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3776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3999" y="0"/>
            <a:ext cx="11248353" cy="111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416000"/>
            <a:ext cx="11248354" cy="4680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655840" y="6388793"/>
            <a:ext cx="902013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3999" y="6388793"/>
            <a:ext cx="4241841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Pk-yritysbarometri, kevät 2022 alueraportti, 14.2.2022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2C7EF01-53DD-4B87-9D01-F43C9F92A23F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53" y="6221644"/>
            <a:ext cx="4812176" cy="609859"/>
          </a:xfrm>
          <a:prstGeom prst="rect">
            <a:avLst/>
          </a:prstGeom>
        </p:spPr>
      </p:pic>
      <p:pic>
        <p:nvPicPr>
          <p:cNvPr id="9" name="Picture 4" descr="Logo_R230 G15 B40">
            <a:extLst>
              <a:ext uri="{FF2B5EF4-FFF2-40B4-BE49-F238E27FC236}">
                <a16:creationId xmlns:a16="http://schemas.microsoft.com/office/drawing/2014/main" id="{2837CB1B-C011-4BC9-BC4F-D34DE2A764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029" y="6453336"/>
            <a:ext cx="1292325" cy="23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F1D5E132-BB92-4920-9858-09F682693116}"/>
              </a:ext>
            </a:extLst>
          </p:cNvPr>
          <p:cNvSpPr txBox="1">
            <a:spLocks/>
          </p:cNvSpPr>
          <p:nvPr userDrawn="1"/>
        </p:nvSpPr>
        <p:spPr>
          <a:xfrm>
            <a:off x="10200456" y="6234642"/>
            <a:ext cx="1577545" cy="2360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Tutkimuksen toteuttaja</a:t>
            </a:r>
          </a:p>
        </p:txBody>
      </p:sp>
    </p:spTree>
    <p:extLst>
      <p:ext uri="{BB962C8B-B14F-4D97-AF65-F5344CB8AC3E}">
        <p14:creationId xmlns:p14="http://schemas.microsoft.com/office/powerpoint/2010/main" val="39484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  <p:sldLayoutId id="2147484460" r:id="rId12"/>
    <p:sldLayoutId id="2147484461" r:id="rId13"/>
    <p:sldLayoutId id="2147484462" r:id="rId14"/>
    <p:sldLayoutId id="2147484463" r:id="rId15"/>
    <p:sldLayoutId id="2147484464" r:id="rId16"/>
    <p:sldLayoutId id="2147484465" r:id="rId17"/>
    <p:sldLayoutId id="2147484466" r:id="rId18"/>
    <p:sldLayoutId id="2147484467" r:id="rId19"/>
    <p:sldLayoutId id="2147484468" r:id="rId20"/>
    <p:sldLayoutId id="2147484469" r:id="rId21"/>
    <p:sldLayoutId id="2147484470" r:id="rId22"/>
    <p:sldLayoutId id="2147484471" r:id="rId23"/>
  </p:sldLayoutIdLst>
  <p:hf sldNum="0" hdr="0" dt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84" indent="-263993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97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5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4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93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92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91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tags" Target="../tags/tag9.xml"/><Relationship Id="rId7" Type="http://schemas.openxmlformats.org/officeDocument/2006/relationships/chart" Target="../charts/chart16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10" Type="http://schemas.openxmlformats.org/officeDocument/2006/relationships/chart" Target="../charts/chart19.xml"/><Relationship Id="rId4" Type="http://schemas.openxmlformats.org/officeDocument/2006/relationships/tags" Target="../tags/tag10.xml"/><Relationship Id="rId9" Type="http://schemas.openxmlformats.org/officeDocument/2006/relationships/chart" Target="../charts/char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tags" Target="../tags/tag13.xml"/><Relationship Id="rId7" Type="http://schemas.openxmlformats.org/officeDocument/2006/relationships/chart" Target="../charts/chart20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10" Type="http://schemas.openxmlformats.org/officeDocument/2006/relationships/chart" Target="../charts/chart23.xml"/><Relationship Id="rId4" Type="http://schemas.openxmlformats.org/officeDocument/2006/relationships/tags" Target="../tags/tag14.xml"/><Relationship Id="rId9" Type="http://schemas.openxmlformats.org/officeDocument/2006/relationships/chart" Target="../charts/chart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tags" Target="../tags/tag17.xml"/><Relationship Id="rId7" Type="http://schemas.openxmlformats.org/officeDocument/2006/relationships/chart" Target="../charts/chart2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10" Type="http://schemas.openxmlformats.org/officeDocument/2006/relationships/chart" Target="../charts/chart27.xml"/><Relationship Id="rId4" Type="http://schemas.openxmlformats.org/officeDocument/2006/relationships/tags" Target="../tags/tag18.xml"/><Relationship Id="rId9" Type="http://schemas.openxmlformats.org/officeDocument/2006/relationships/chart" Target="../charts/chart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tags" Target="../tags/tag21.xml"/><Relationship Id="rId7" Type="http://schemas.openxmlformats.org/officeDocument/2006/relationships/chart" Target="../charts/chart28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10" Type="http://schemas.openxmlformats.org/officeDocument/2006/relationships/chart" Target="../charts/chart31.xml"/><Relationship Id="rId4" Type="http://schemas.openxmlformats.org/officeDocument/2006/relationships/tags" Target="../tags/tag22.xml"/><Relationship Id="rId9" Type="http://schemas.openxmlformats.org/officeDocument/2006/relationships/chart" Target="../charts/chart3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3.xml"/><Relationship Id="rId3" Type="http://schemas.openxmlformats.org/officeDocument/2006/relationships/tags" Target="../tags/tag25.xml"/><Relationship Id="rId7" Type="http://schemas.openxmlformats.org/officeDocument/2006/relationships/chart" Target="../charts/chart3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10" Type="http://schemas.openxmlformats.org/officeDocument/2006/relationships/chart" Target="../charts/chart35.xml"/><Relationship Id="rId4" Type="http://schemas.openxmlformats.org/officeDocument/2006/relationships/tags" Target="../tags/tag26.xml"/><Relationship Id="rId9" Type="http://schemas.openxmlformats.org/officeDocument/2006/relationships/chart" Target="../charts/char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chart" Target="../charts/char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chart" Target="../charts/char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chart" Target="../charts/chart39.xml"/><Relationship Id="rId5" Type="http://schemas.openxmlformats.org/officeDocument/2006/relationships/chart" Target="../charts/chart38.xml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hart" Target="../charts/chart7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hart" Target="../charts/chart8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chart" Target="../charts/chart10.xml"/><Relationship Id="rId11" Type="http://schemas.microsoft.com/office/2007/relationships/hdphoto" Target="../media/hdphoto2.wdp"/><Relationship Id="rId5" Type="http://schemas.openxmlformats.org/officeDocument/2006/relationships/chart" Target="../charts/chart9.xml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2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>
            <a:extLst>
              <a:ext uri="{FF2B5EF4-FFF2-40B4-BE49-F238E27FC236}">
                <a16:creationId xmlns:a16="http://schemas.microsoft.com/office/drawing/2014/main" id="{CD551501-FBF5-4E76-9E0B-4E3C791831F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14000" y="776532"/>
            <a:ext cx="11778000" cy="1200000"/>
          </a:xfrm>
        </p:spPr>
        <p:txBody>
          <a:bodyPr/>
          <a:lstStyle/>
          <a:p>
            <a:r>
              <a:rPr lang="fi-FI" dirty="0"/>
              <a:t>Pk-yritysbarometri, kevät 2022</a:t>
            </a:r>
          </a:p>
        </p:txBody>
      </p:sp>
      <p:sp>
        <p:nvSpPr>
          <p:cNvPr id="15" name="Alaotsikko 14">
            <a:extLst>
              <a:ext uri="{FF2B5EF4-FFF2-40B4-BE49-F238E27FC236}">
                <a16:creationId xmlns:a16="http://schemas.microsoft.com/office/drawing/2014/main" id="{C7925593-E295-48D9-B23B-E435F51AEA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Alueraportti, Savon Yrittäjät</a:t>
            </a:r>
          </a:p>
        </p:txBody>
      </p:sp>
      <p:pic>
        <p:nvPicPr>
          <p:cNvPr id="24" name="Kuvan paikkamerkki 23">
            <a:extLst>
              <a:ext uri="{FF2B5EF4-FFF2-40B4-BE49-F238E27FC236}">
                <a16:creationId xmlns:a16="http://schemas.microsoft.com/office/drawing/2014/main" id="{98B048B7-FB46-4AB4-BBAD-AA2638BCE07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/>
        </p:blipFill>
        <p:spPr>
          <a:xfrm>
            <a:off x="0" y="2708920"/>
            <a:ext cx="12240000" cy="3321288"/>
          </a:xfrm>
        </p:spPr>
      </p:pic>
    </p:spTree>
    <p:extLst>
      <p:ext uri="{BB962C8B-B14F-4D97-AF65-F5344CB8AC3E}">
        <p14:creationId xmlns:p14="http://schemas.microsoft.com/office/powerpoint/2010/main" val="327771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PK-YRITYSTEN KASVUHAKUISUUS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alueraportti, 14.2.2022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Sisällön paikkamerkki 2">
            <a:extLst>
              <a:ext uri="{FF2B5EF4-FFF2-40B4-BE49-F238E27FC236}">
                <a16:creationId xmlns:a16="http://schemas.microsoft.com/office/drawing/2014/main" id="{E5059C00-E2E7-43FF-9F1D-05E05A324A0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9054882"/>
              </p:ext>
            </p:extLst>
          </p:nvPr>
        </p:nvGraphicFramePr>
        <p:xfrm>
          <a:off x="6301634" y="2404022"/>
          <a:ext cx="5530898" cy="340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9" name="Suorakulmio 68">
            <a:extLst>
              <a:ext uri="{FF2B5EF4-FFF2-40B4-BE49-F238E27FC236}">
                <a16:creationId xmlns:a16="http://schemas.microsoft.com/office/drawing/2014/main" id="{ACACECC9-2337-4C11-820C-407146F9D02F}"/>
              </a:ext>
            </a:extLst>
          </p:cNvPr>
          <p:cNvSpPr/>
          <p:nvPr/>
        </p:nvSpPr>
        <p:spPr>
          <a:xfrm>
            <a:off x="6539151" y="1636646"/>
            <a:ext cx="44485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Kasvuhakuisuuden kehitys</a:t>
            </a:r>
          </a:p>
          <a:p>
            <a:pPr lvl="0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(Voimakkaasti kasvuhakuiset ja kasvuhakuiset yhteensä) </a:t>
            </a:r>
            <a:b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1/2005–1/2022</a:t>
            </a:r>
            <a:endParaRPr lang="fi-FI" sz="1000" b="1" dirty="0">
              <a:solidFill>
                <a:srgbClr val="00A3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26AFC111-E110-40C1-B02D-071E858B26D2}"/>
              </a:ext>
            </a:extLst>
          </p:cNvPr>
          <p:cNvSpPr/>
          <p:nvPr/>
        </p:nvSpPr>
        <p:spPr>
          <a:xfrm>
            <a:off x="11603674" y="2397699"/>
            <a:ext cx="2760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8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fi-FI" sz="800" dirty="0">
              <a:solidFill>
                <a:srgbClr val="00A3DA"/>
              </a:solidFill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321F1E3F-94C0-4BD8-AC4C-8D46D56E1ECF}"/>
              </a:ext>
            </a:extLst>
          </p:cNvPr>
          <p:cNvSpPr/>
          <p:nvPr/>
        </p:nvSpPr>
        <p:spPr>
          <a:xfrm>
            <a:off x="345009" y="5305957"/>
            <a:ext cx="2984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fi-FI" sz="1000" dirty="0"/>
          </a:p>
        </p:txBody>
      </p: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63F1A979-8273-4B02-AC89-550A5D1D5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5428568"/>
              </p:ext>
            </p:extLst>
          </p:nvPr>
        </p:nvGraphicFramePr>
        <p:xfrm>
          <a:off x="475320" y="1552043"/>
          <a:ext cx="5696003" cy="476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21321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PK-YRITYSTEN TOIMINTA ULKOMAILLA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alueraportti, 14.2.2022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Suorakulmio 67">
            <a:extLst>
              <a:ext uri="{FF2B5EF4-FFF2-40B4-BE49-F238E27FC236}">
                <a16:creationId xmlns:a16="http://schemas.microsoft.com/office/drawing/2014/main" id="{C7C8C397-9804-47AB-804A-4052F6178812}"/>
              </a:ext>
            </a:extLst>
          </p:cNvPr>
          <p:cNvSpPr/>
          <p:nvPr/>
        </p:nvSpPr>
        <p:spPr>
          <a:xfrm>
            <a:off x="6583943" y="3736393"/>
            <a:ext cx="87051" cy="220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5CDA9EBC-8DED-440F-B0FD-37ACCABEF45B}"/>
              </a:ext>
            </a:extLst>
          </p:cNvPr>
          <p:cNvSpPr/>
          <p:nvPr/>
        </p:nvSpPr>
        <p:spPr>
          <a:xfrm>
            <a:off x="9112072" y="1540681"/>
            <a:ext cx="9419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1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2BC23327-DFDB-42D2-9B00-3EB250ECDFE8}"/>
              </a:ext>
            </a:extLst>
          </p:cNvPr>
          <p:cNvSpPr/>
          <p:nvPr/>
        </p:nvSpPr>
        <p:spPr>
          <a:xfrm>
            <a:off x="4810522" y="1244384"/>
            <a:ext cx="20123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6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Liiketoiminnan </a:t>
            </a:r>
          </a:p>
          <a:p>
            <a:pPr lvl="0" algn="r">
              <a:defRPr/>
            </a:pPr>
            <a:r>
              <a:rPr lang="fi-FI" sz="16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muodot ulkomailla</a:t>
            </a:r>
            <a:br>
              <a:rPr lang="fi-FI" sz="16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EABA185C-F286-4F3D-9443-6189C99A365E}"/>
              </a:ext>
            </a:extLst>
          </p:cNvPr>
          <p:cNvGrpSpPr/>
          <p:nvPr/>
        </p:nvGrpSpPr>
        <p:grpSpPr>
          <a:xfrm>
            <a:off x="4204256" y="2135905"/>
            <a:ext cx="2674218" cy="3731186"/>
            <a:chOff x="5169368" y="2091030"/>
            <a:chExt cx="2674218" cy="3731186"/>
          </a:xfrm>
        </p:grpSpPr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B642164E-222C-431B-B599-1D1A4D949C60}"/>
                </a:ext>
              </a:extLst>
            </p:cNvPr>
            <p:cNvSpPr/>
            <p:nvPr/>
          </p:nvSpPr>
          <p:spPr>
            <a:xfrm>
              <a:off x="5716065" y="2797560"/>
              <a:ext cx="2115247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Suora </a:t>
              </a:r>
              <a:b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palvelujen vienti</a:t>
              </a:r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266129C-F79E-4F16-B455-AF25BDDE1FFB}"/>
                </a:ext>
              </a:extLst>
            </p:cNvPr>
            <p:cNvSpPr/>
            <p:nvPr/>
          </p:nvSpPr>
          <p:spPr>
            <a:xfrm>
              <a:off x="5716065" y="2091030"/>
              <a:ext cx="2115247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Suora </a:t>
              </a:r>
              <a:b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tavaroiden vienti</a:t>
              </a:r>
            </a:p>
          </p:txBody>
        </p:sp>
        <p:sp>
          <p:nvSpPr>
            <p:cNvPr id="24" name="Suorakulmio 23">
              <a:extLst>
                <a:ext uri="{FF2B5EF4-FFF2-40B4-BE49-F238E27FC236}">
                  <a16:creationId xmlns:a16="http://schemas.microsoft.com/office/drawing/2014/main" id="{5D2F2243-9A13-4D85-84C5-A68795838B51}"/>
                </a:ext>
              </a:extLst>
            </p:cNvPr>
            <p:cNvSpPr/>
            <p:nvPr/>
          </p:nvSpPr>
          <p:spPr>
            <a:xfrm>
              <a:off x="5189463" y="4867606"/>
              <a:ext cx="2634173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Ulkomainen yhteisyritys (joint venture) tai tytäryritys</a:t>
              </a:r>
            </a:p>
          </p:txBody>
        </p:sp>
        <p:sp>
          <p:nvSpPr>
            <p:cNvPr id="26" name="Suorakulmio 25">
              <a:extLst>
                <a:ext uri="{FF2B5EF4-FFF2-40B4-BE49-F238E27FC236}">
                  <a16:creationId xmlns:a16="http://schemas.microsoft.com/office/drawing/2014/main" id="{021FC163-720B-480C-9273-C5AF5BEB5BDC}"/>
                </a:ext>
              </a:extLst>
            </p:cNvPr>
            <p:cNvSpPr/>
            <p:nvPr/>
          </p:nvSpPr>
          <p:spPr>
            <a:xfrm>
              <a:off x="5169368" y="3993544"/>
              <a:ext cx="2655501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Palkka- tai sopimusvalmistus (tuotteiden teettäminen ulkomailla yrityksenne omalla merkillä)</a:t>
              </a:r>
            </a:p>
          </p:txBody>
        </p:sp>
        <p:sp>
          <p:nvSpPr>
            <p:cNvPr id="28" name="Suorakulmio 27">
              <a:extLst>
                <a:ext uri="{FF2B5EF4-FFF2-40B4-BE49-F238E27FC236}">
                  <a16:creationId xmlns:a16="http://schemas.microsoft.com/office/drawing/2014/main" id="{C6D79E42-6355-45F3-8217-398C27C85A87}"/>
                </a:ext>
              </a:extLst>
            </p:cNvPr>
            <p:cNvSpPr/>
            <p:nvPr/>
          </p:nvSpPr>
          <p:spPr>
            <a:xfrm>
              <a:off x="5716065" y="3531192"/>
              <a:ext cx="2115247" cy="24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Lisensointi tai franchising</a:t>
              </a:r>
            </a:p>
          </p:txBody>
        </p:sp>
        <p:sp>
          <p:nvSpPr>
            <p:cNvPr id="29" name="Suorakulmio 28">
              <a:extLst>
                <a:ext uri="{FF2B5EF4-FFF2-40B4-BE49-F238E27FC236}">
                  <a16:creationId xmlns:a16="http://schemas.microsoft.com/office/drawing/2014/main" id="{23EC89B1-33F3-4ACA-86C5-BB6587772B79}"/>
                </a:ext>
              </a:extLst>
            </p:cNvPr>
            <p:cNvSpPr/>
            <p:nvPr/>
          </p:nvSpPr>
          <p:spPr>
            <a:xfrm>
              <a:off x="6407791" y="5582150"/>
              <a:ext cx="1435795" cy="24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Muu</a:t>
              </a:r>
            </a:p>
          </p:txBody>
        </p:sp>
      </p:grpSp>
      <p:sp>
        <p:nvSpPr>
          <p:cNvPr id="44" name="Suorakulmio 43">
            <a:extLst>
              <a:ext uri="{FF2B5EF4-FFF2-40B4-BE49-F238E27FC236}">
                <a16:creationId xmlns:a16="http://schemas.microsoft.com/office/drawing/2014/main" id="{FEF4E559-5772-45A2-9943-D4A9B11AF9E5}"/>
              </a:ext>
            </a:extLst>
          </p:cNvPr>
          <p:cNvSpPr/>
          <p:nvPr/>
        </p:nvSpPr>
        <p:spPr>
          <a:xfrm>
            <a:off x="6873736" y="1530811"/>
            <a:ext cx="22383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1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</a:t>
            </a:r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01AADCBC-3246-4B9C-82AD-DFCD881EE0E9}"/>
              </a:ext>
            </a:extLst>
          </p:cNvPr>
          <p:cNvGrpSpPr/>
          <p:nvPr/>
        </p:nvGrpSpPr>
        <p:grpSpPr>
          <a:xfrm>
            <a:off x="6901407" y="1548543"/>
            <a:ext cx="2228023" cy="4640937"/>
            <a:chOff x="6901407" y="1344229"/>
            <a:chExt cx="2228023" cy="4845251"/>
          </a:xfrm>
        </p:grpSpPr>
        <p:cxnSp>
          <p:nvCxnSpPr>
            <p:cNvPr id="30" name="Suora yhdysviiva 29">
              <a:extLst>
                <a:ext uri="{FF2B5EF4-FFF2-40B4-BE49-F238E27FC236}">
                  <a16:creationId xmlns:a16="http://schemas.microsoft.com/office/drawing/2014/main" id="{7D17711E-C1D7-4B2B-87A3-0DF2748ACC0F}"/>
                </a:ext>
              </a:extLst>
            </p:cNvPr>
            <p:cNvCxnSpPr>
              <a:cxnSpLocks/>
            </p:cNvCxnSpPr>
            <p:nvPr/>
          </p:nvCxnSpPr>
          <p:spPr>
            <a:xfrm>
              <a:off x="9129430" y="1344229"/>
              <a:ext cx="0" cy="484525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uora yhdysviiva 62">
              <a:extLst>
                <a:ext uri="{FF2B5EF4-FFF2-40B4-BE49-F238E27FC236}">
                  <a16:creationId xmlns:a16="http://schemas.microsoft.com/office/drawing/2014/main" id="{8A38CFA3-7156-4088-AA66-ABCA012999CA}"/>
                </a:ext>
              </a:extLst>
            </p:cNvPr>
            <p:cNvCxnSpPr>
              <a:cxnSpLocks/>
            </p:cNvCxnSpPr>
            <p:nvPr/>
          </p:nvCxnSpPr>
          <p:spPr>
            <a:xfrm>
              <a:off x="6901407" y="1344229"/>
              <a:ext cx="0" cy="484525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Kaavio 16">
            <a:extLst>
              <a:ext uri="{FF2B5EF4-FFF2-40B4-BE49-F238E27FC236}">
                <a16:creationId xmlns:a16="http://schemas.microsoft.com/office/drawing/2014/main" id="{6754B7A0-6CA3-4DB5-B153-E285685275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0109884"/>
              </p:ext>
            </p:extLst>
          </p:nvPr>
        </p:nvGraphicFramePr>
        <p:xfrm>
          <a:off x="907990" y="1957271"/>
          <a:ext cx="3127598" cy="407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Ryhmä 1">
            <a:extLst>
              <a:ext uri="{FF2B5EF4-FFF2-40B4-BE49-F238E27FC236}">
                <a16:creationId xmlns:a16="http://schemas.microsoft.com/office/drawing/2014/main" id="{F40FB4AB-127C-4AEB-A606-DF156833BD6E}"/>
              </a:ext>
            </a:extLst>
          </p:cNvPr>
          <p:cNvGrpSpPr/>
          <p:nvPr/>
        </p:nvGrpSpPr>
        <p:grpSpPr>
          <a:xfrm>
            <a:off x="1382317" y="4595199"/>
            <a:ext cx="732313" cy="941956"/>
            <a:chOff x="1109815" y="4992235"/>
            <a:chExt cx="732313" cy="941956"/>
          </a:xfrm>
        </p:grpSpPr>
        <p:sp>
          <p:nvSpPr>
            <p:cNvPr id="58" name="Suorakulmio 57">
              <a:extLst>
                <a:ext uri="{FF2B5EF4-FFF2-40B4-BE49-F238E27FC236}">
                  <a16:creationId xmlns:a16="http://schemas.microsoft.com/office/drawing/2014/main" id="{7BB4F94D-6200-4C77-9891-8D5A84DB3974}"/>
                </a:ext>
              </a:extLst>
            </p:cNvPr>
            <p:cNvSpPr/>
            <p:nvPr/>
          </p:nvSpPr>
          <p:spPr>
            <a:xfrm rot="16200000">
              <a:off x="1201873" y="5293936"/>
              <a:ext cx="9419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1/2022</a:t>
              </a:r>
            </a:p>
          </p:txBody>
        </p:sp>
        <p:sp>
          <p:nvSpPr>
            <p:cNvPr id="60" name="Suorakulmio 59">
              <a:extLst>
                <a:ext uri="{FF2B5EF4-FFF2-40B4-BE49-F238E27FC236}">
                  <a16:creationId xmlns:a16="http://schemas.microsoft.com/office/drawing/2014/main" id="{5CC82F16-2E4F-480C-BBD7-5F80B398103A}"/>
                </a:ext>
              </a:extLst>
            </p:cNvPr>
            <p:cNvSpPr/>
            <p:nvPr/>
          </p:nvSpPr>
          <p:spPr>
            <a:xfrm rot="16200000">
              <a:off x="808114" y="5293936"/>
              <a:ext cx="9419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2/2021</a:t>
              </a:r>
            </a:p>
          </p:txBody>
        </p:sp>
      </p:grpSp>
      <p:grpSp>
        <p:nvGrpSpPr>
          <p:cNvPr id="61" name="Ryhmä 60">
            <a:extLst>
              <a:ext uri="{FF2B5EF4-FFF2-40B4-BE49-F238E27FC236}">
                <a16:creationId xmlns:a16="http://schemas.microsoft.com/office/drawing/2014/main" id="{46F15360-4587-43AA-B004-00E347DBE878}"/>
              </a:ext>
            </a:extLst>
          </p:cNvPr>
          <p:cNvGrpSpPr/>
          <p:nvPr/>
        </p:nvGrpSpPr>
        <p:grpSpPr>
          <a:xfrm>
            <a:off x="2809647" y="4604567"/>
            <a:ext cx="732313" cy="941956"/>
            <a:chOff x="1109815" y="4992235"/>
            <a:chExt cx="732313" cy="941956"/>
          </a:xfrm>
        </p:grpSpPr>
        <p:sp>
          <p:nvSpPr>
            <p:cNvPr id="62" name="Suorakulmio 61">
              <a:extLst>
                <a:ext uri="{FF2B5EF4-FFF2-40B4-BE49-F238E27FC236}">
                  <a16:creationId xmlns:a16="http://schemas.microsoft.com/office/drawing/2014/main" id="{A392BC4F-CD36-44AC-948B-CAF5B4C3B837}"/>
                </a:ext>
              </a:extLst>
            </p:cNvPr>
            <p:cNvSpPr/>
            <p:nvPr/>
          </p:nvSpPr>
          <p:spPr>
            <a:xfrm rot="16200000">
              <a:off x="1201873" y="5293936"/>
              <a:ext cx="9419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1/2022</a:t>
              </a:r>
            </a:p>
          </p:txBody>
        </p:sp>
        <p:sp>
          <p:nvSpPr>
            <p:cNvPr id="64" name="Suorakulmio 63">
              <a:extLst>
                <a:ext uri="{FF2B5EF4-FFF2-40B4-BE49-F238E27FC236}">
                  <a16:creationId xmlns:a16="http://schemas.microsoft.com/office/drawing/2014/main" id="{DCFAF196-F335-46F6-8056-06DA7EACDA62}"/>
                </a:ext>
              </a:extLst>
            </p:cNvPr>
            <p:cNvSpPr/>
            <p:nvPr/>
          </p:nvSpPr>
          <p:spPr>
            <a:xfrm rot="16200000">
              <a:off x="808114" y="5293936"/>
              <a:ext cx="9419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2/2021</a:t>
              </a:r>
            </a:p>
          </p:txBody>
        </p:sp>
      </p:grpSp>
      <p:graphicFrame>
        <p:nvGraphicFramePr>
          <p:cNvPr id="10" name="Kaavio 9">
            <a:extLst>
              <a:ext uri="{FF2B5EF4-FFF2-40B4-BE49-F238E27FC236}">
                <a16:creationId xmlns:a16="http://schemas.microsoft.com/office/drawing/2014/main" id="{CA8FDBD6-0500-4B0A-93B0-E0476C70F4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7681339"/>
              </p:ext>
            </p:extLst>
          </p:nvPr>
        </p:nvGraphicFramePr>
        <p:xfrm>
          <a:off x="7003065" y="1548543"/>
          <a:ext cx="2082919" cy="4565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1" name="Kaavio 70">
            <a:extLst>
              <a:ext uri="{FF2B5EF4-FFF2-40B4-BE49-F238E27FC236}">
                <a16:creationId xmlns:a16="http://schemas.microsoft.com/office/drawing/2014/main" id="{B13464E8-94C2-4A31-B54D-EEAADC8C43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5661011"/>
              </p:ext>
            </p:extLst>
          </p:nvPr>
        </p:nvGraphicFramePr>
        <p:xfrm>
          <a:off x="9238066" y="1565985"/>
          <a:ext cx="2082919" cy="4565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Suorakulmio 17">
            <a:extLst>
              <a:ext uri="{FF2B5EF4-FFF2-40B4-BE49-F238E27FC236}">
                <a16:creationId xmlns:a16="http://schemas.microsoft.com/office/drawing/2014/main" id="{F8B4E101-DE3F-491A-87D6-E912104E2831}"/>
              </a:ext>
            </a:extLst>
          </p:cNvPr>
          <p:cNvSpPr/>
          <p:nvPr/>
        </p:nvSpPr>
        <p:spPr>
          <a:xfrm>
            <a:off x="395599" y="1470783"/>
            <a:ext cx="4448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Niiden yritysten osuus, joilla </a:t>
            </a:r>
            <a:b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vientiä tai liiketoimintaa </a:t>
            </a:r>
            <a:b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ulkomailla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</p:spTree>
    <p:extLst>
      <p:ext uri="{BB962C8B-B14F-4D97-AF65-F5344CB8AC3E}">
        <p14:creationId xmlns:p14="http://schemas.microsoft.com/office/powerpoint/2010/main" val="1193360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TYÖLLISTÄMINEN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alueraportti, 14.2.2022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Suorakulmio 67">
            <a:extLst>
              <a:ext uri="{FF2B5EF4-FFF2-40B4-BE49-F238E27FC236}">
                <a16:creationId xmlns:a16="http://schemas.microsoft.com/office/drawing/2014/main" id="{C7C8C397-9804-47AB-804A-4052F6178812}"/>
              </a:ext>
            </a:extLst>
          </p:cNvPr>
          <p:cNvSpPr/>
          <p:nvPr/>
        </p:nvSpPr>
        <p:spPr>
          <a:xfrm>
            <a:off x="6583943" y="3736393"/>
            <a:ext cx="87051" cy="220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46" name="Sisällön paikkamerkki 2">
            <a:extLst>
              <a:ext uri="{FF2B5EF4-FFF2-40B4-BE49-F238E27FC236}">
                <a16:creationId xmlns:a16="http://schemas.microsoft.com/office/drawing/2014/main" id="{2A4E0E71-8452-4C09-9332-955A54335DB6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5642947"/>
              </p:ext>
            </p:extLst>
          </p:nvPr>
        </p:nvGraphicFramePr>
        <p:xfrm>
          <a:off x="7065971" y="1449610"/>
          <a:ext cx="2612473" cy="477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8" name="Sisällön paikkamerkki 2">
            <a:extLst>
              <a:ext uri="{FF2B5EF4-FFF2-40B4-BE49-F238E27FC236}">
                <a16:creationId xmlns:a16="http://schemas.microsoft.com/office/drawing/2014/main" id="{5BE74504-DB30-42A1-B9C6-FA3DDFFF8CAC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8992133"/>
              </p:ext>
            </p:extLst>
          </p:nvPr>
        </p:nvGraphicFramePr>
        <p:xfrm>
          <a:off x="9351174" y="1455080"/>
          <a:ext cx="2612473" cy="477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0" name="Sisällön paikkamerkki 2">
            <a:extLst>
              <a:ext uri="{FF2B5EF4-FFF2-40B4-BE49-F238E27FC236}">
                <a16:creationId xmlns:a16="http://schemas.microsoft.com/office/drawing/2014/main" id="{D80943BA-FE38-4112-9925-2E9B20542888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23820760"/>
              </p:ext>
            </p:extLst>
          </p:nvPr>
        </p:nvGraphicFramePr>
        <p:xfrm>
          <a:off x="4540815" y="1235243"/>
          <a:ext cx="2850016" cy="4941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61" name="Sisällön paikkamerkki 2">
            <a:extLst>
              <a:ext uri="{FF2B5EF4-FFF2-40B4-BE49-F238E27FC236}">
                <a16:creationId xmlns:a16="http://schemas.microsoft.com/office/drawing/2014/main" id="{AB96A726-CED6-4AE1-8BD8-7FDBDCAC11C0}"/>
              </a:ext>
            </a:extLst>
          </p:cNvPr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9994910"/>
              </p:ext>
            </p:extLst>
          </p:nvPr>
        </p:nvGraphicFramePr>
        <p:xfrm>
          <a:off x="1755297" y="1231605"/>
          <a:ext cx="2850016" cy="4941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62" name="Suora yhdysviiva 61">
            <a:extLst>
              <a:ext uri="{FF2B5EF4-FFF2-40B4-BE49-F238E27FC236}">
                <a16:creationId xmlns:a16="http://schemas.microsoft.com/office/drawing/2014/main" id="{80412CDB-F6D3-481B-8F96-4BB24E36DFE6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uora yhdysviiva 62">
            <a:extLst>
              <a:ext uri="{FF2B5EF4-FFF2-40B4-BE49-F238E27FC236}">
                <a16:creationId xmlns:a16="http://schemas.microsoft.com/office/drawing/2014/main" id="{86BDBFF3-E31E-41E7-949D-F42745014865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uora yhdysviiva 66">
            <a:extLst>
              <a:ext uri="{FF2B5EF4-FFF2-40B4-BE49-F238E27FC236}">
                <a16:creationId xmlns:a16="http://schemas.microsoft.com/office/drawing/2014/main" id="{C9C07B19-C638-48B9-9491-7BF118D82F3D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9" name="Ryhmä 68">
            <a:extLst>
              <a:ext uri="{FF2B5EF4-FFF2-40B4-BE49-F238E27FC236}">
                <a16:creationId xmlns:a16="http://schemas.microsoft.com/office/drawing/2014/main" id="{9DDC1178-23F1-4548-8DA8-B41D6BBF4F5E}"/>
              </a:ext>
            </a:extLst>
          </p:cNvPr>
          <p:cNvGrpSpPr/>
          <p:nvPr/>
        </p:nvGrpSpPr>
        <p:grpSpPr>
          <a:xfrm>
            <a:off x="690866" y="1444189"/>
            <a:ext cx="2927448" cy="4432391"/>
            <a:chOff x="5639834" y="1622194"/>
            <a:chExt cx="2927448" cy="4432391"/>
          </a:xfrm>
        </p:grpSpPr>
        <p:sp>
          <p:nvSpPr>
            <p:cNvPr id="70" name="Suorakulmio 69">
              <a:extLst>
                <a:ext uri="{FF2B5EF4-FFF2-40B4-BE49-F238E27FC236}">
                  <a16:creationId xmlns:a16="http://schemas.microsoft.com/office/drawing/2014/main" id="{4FBC348B-9BC2-4B7C-A817-3C1DB97EF685}"/>
                </a:ext>
              </a:extLst>
            </p:cNvPr>
            <p:cNvSpPr/>
            <p:nvPr/>
          </p:nvSpPr>
          <p:spPr>
            <a:xfrm>
              <a:off x="5646661" y="1622194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 ole tarvetta työllistää</a:t>
              </a:r>
            </a:p>
          </p:txBody>
        </p:sp>
        <p:sp>
          <p:nvSpPr>
            <p:cNvPr id="71" name="Suorakulmio 70">
              <a:extLst>
                <a:ext uri="{FF2B5EF4-FFF2-40B4-BE49-F238E27FC236}">
                  <a16:creationId xmlns:a16="http://schemas.microsoft.com/office/drawing/2014/main" id="{3A9E0525-62F8-4DCE-93CD-AC11AE646BE2}"/>
                </a:ext>
              </a:extLst>
            </p:cNvPr>
            <p:cNvSpPr/>
            <p:nvPr/>
          </p:nvSpPr>
          <p:spPr>
            <a:xfrm>
              <a:off x="5646661" y="2127144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Työvoiman saatavuus</a:t>
              </a:r>
            </a:p>
          </p:txBody>
        </p:sp>
        <p:sp>
          <p:nvSpPr>
            <p:cNvPr id="72" name="Suorakulmio 71">
              <a:extLst>
                <a:ext uri="{FF2B5EF4-FFF2-40B4-BE49-F238E27FC236}">
                  <a16:creationId xmlns:a16="http://schemas.microsoft.com/office/drawing/2014/main" id="{295E200D-3E00-430A-B279-6D343342EECC}"/>
                </a:ext>
              </a:extLst>
            </p:cNvPr>
            <p:cNvSpPr/>
            <p:nvPr/>
          </p:nvSpPr>
          <p:spPr>
            <a:xfrm>
              <a:off x="5639837" y="2653959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Kysynnän riittämättömyys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tai epävakaisuus</a:t>
              </a:r>
            </a:p>
          </p:txBody>
        </p:sp>
        <p:sp>
          <p:nvSpPr>
            <p:cNvPr id="73" name="Suorakulmio 72">
              <a:extLst>
                <a:ext uri="{FF2B5EF4-FFF2-40B4-BE49-F238E27FC236}">
                  <a16:creationId xmlns:a16="http://schemas.microsoft.com/office/drawing/2014/main" id="{A844CD8B-3FC6-45F5-ABF2-5FB342C63849}"/>
                </a:ext>
              </a:extLst>
            </p:cNvPr>
            <p:cNvSpPr/>
            <p:nvPr/>
          </p:nvSpPr>
          <p:spPr>
            <a:xfrm>
              <a:off x="5646661" y="3211279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Työn sivukulut</a:t>
              </a:r>
              <a:endPara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Suorakulmio 73">
              <a:extLst>
                <a:ext uri="{FF2B5EF4-FFF2-40B4-BE49-F238E27FC236}">
                  <a16:creationId xmlns:a16="http://schemas.microsoft.com/office/drawing/2014/main" id="{0C7D8222-8555-4C90-A852-746F7FAF4D2C}"/>
                </a:ext>
              </a:extLst>
            </p:cNvPr>
            <p:cNvSpPr/>
            <p:nvPr/>
          </p:nvSpPr>
          <p:spPr>
            <a:xfrm>
              <a:off x="5639836" y="3711392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Palkkataso</a:t>
              </a:r>
            </a:p>
          </p:txBody>
        </p:sp>
        <p:sp>
          <p:nvSpPr>
            <p:cNvPr id="81" name="Suorakulmio 80">
              <a:extLst>
                <a:ext uri="{FF2B5EF4-FFF2-40B4-BE49-F238E27FC236}">
                  <a16:creationId xmlns:a16="http://schemas.microsoft.com/office/drawing/2014/main" id="{66E60E5A-35F7-4F6E-B5B0-976B77595613}"/>
                </a:ext>
              </a:extLst>
            </p:cNvPr>
            <p:cNvSpPr/>
            <p:nvPr/>
          </p:nvSpPr>
          <p:spPr>
            <a:xfrm>
              <a:off x="5646661" y="4238829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Irtisanomisen vaikeus</a:t>
              </a:r>
            </a:p>
          </p:txBody>
        </p:sp>
        <p:sp>
          <p:nvSpPr>
            <p:cNvPr id="82" name="Suorakulmio 81">
              <a:extLst>
                <a:ext uri="{FF2B5EF4-FFF2-40B4-BE49-F238E27FC236}">
                  <a16:creationId xmlns:a16="http://schemas.microsoft.com/office/drawing/2014/main" id="{2B000979-9906-4612-A6B4-6FC7568E973C}"/>
                </a:ext>
              </a:extLst>
            </p:cNvPr>
            <p:cNvSpPr/>
            <p:nvPr/>
          </p:nvSpPr>
          <p:spPr>
            <a:xfrm>
              <a:off x="5639834" y="5314906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Muut työlainsäädännön tai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työehtosopimusten velvoitteet</a:t>
              </a:r>
            </a:p>
          </p:txBody>
        </p:sp>
        <p:sp>
          <p:nvSpPr>
            <p:cNvPr id="83" name="Suorakulmio 82">
              <a:extLst>
                <a:ext uri="{FF2B5EF4-FFF2-40B4-BE49-F238E27FC236}">
                  <a16:creationId xmlns:a16="http://schemas.microsoft.com/office/drawing/2014/main" id="{2DCEFB2B-B8FB-4BEA-BF87-2D94730CDBFC}"/>
                </a:ext>
              </a:extLst>
            </p:cNvPr>
            <p:cNvSpPr/>
            <p:nvPr/>
          </p:nvSpPr>
          <p:spPr>
            <a:xfrm>
              <a:off x="5646661" y="4768266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Osa-aikaisen työntekijän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palkkaamisen vaikeus</a:t>
              </a:r>
            </a:p>
          </p:txBody>
        </p:sp>
        <p:sp>
          <p:nvSpPr>
            <p:cNvPr id="84" name="Suorakulmio 83">
              <a:extLst>
                <a:ext uri="{FF2B5EF4-FFF2-40B4-BE49-F238E27FC236}">
                  <a16:creationId xmlns:a16="http://schemas.microsoft.com/office/drawing/2014/main" id="{3303556F-BAF1-488F-BB9F-97C1A41C616A}"/>
                </a:ext>
              </a:extLst>
            </p:cNvPr>
            <p:cNvSpPr/>
            <p:nvPr/>
          </p:nvSpPr>
          <p:spPr>
            <a:xfrm>
              <a:off x="5642868" y="5839141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Verotus</a:t>
              </a:r>
            </a:p>
          </p:txBody>
        </p:sp>
      </p:grpSp>
      <p:sp>
        <p:nvSpPr>
          <p:cNvPr id="85" name="Suorakulmio 84">
            <a:extLst>
              <a:ext uri="{FF2B5EF4-FFF2-40B4-BE49-F238E27FC236}">
                <a16:creationId xmlns:a16="http://schemas.microsoft.com/office/drawing/2014/main" id="{7BCA726D-44D2-4E1D-9DB1-FE43E335CD48}"/>
              </a:ext>
            </a:extLst>
          </p:cNvPr>
          <p:cNvSpPr/>
          <p:nvPr/>
        </p:nvSpPr>
        <p:spPr>
          <a:xfrm>
            <a:off x="4548386" y="1208859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2021</a:t>
            </a:r>
          </a:p>
        </p:txBody>
      </p:sp>
      <p:sp>
        <p:nvSpPr>
          <p:cNvPr id="87" name="Suorakulmio 86">
            <a:extLst>
              <a:ext uri="{FF2B5EF4-FFF2-40B4-BE49-F238E27FC236}">
                <a16:creationId xmlns:a16="http://schemas.microsoft.com/office/drawing/2014/main" id="{E24D3E86-A44F-42D8-9520-6746E8312AE6}"/>
              </a:ext>
            </a:extLst>
          </p:cNvPr>
          <p:cNvSpPr/>
          <p:nvPr/>
        </p:nvSpPr>
        <p:spPr>
          <a:xfrm>
            <a:off x="3689180" y="1208860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2022</a:t>
            </a:r>
          </a:p>
        </p:txBody>
      </p:sp>
      <p:grpSp>
        <p:nvGrpSpPr>
          <p:cNvPr id="88" name="Ryhmä 87">
            <a:extLst>
              <a:ext uri="{FF2B5EF4-FFF2-40B4-BE49-F238E27FC236}">
                <a16:creationId xmlns:a16="http://schemas.microsoft.com/office/drawing/2014/main" id="{6A3EE624-88BD-4792-A2FC-B0A630CF35C6}"/>
              </a:ext>
            </a:extLst>
          </p:cNvPr>
          <p:cNvGrpSpPr/>
          <p:nvPr/>
        </p:nvGrpSpPr>
        <p:grpSpPr>
          <a:xfrm>
            <a:off x="786339" y="1433725"/>
            <a:ext cx="3754477" cy="4214996"/>
            <a:chOff x="4386676" y="1617363"/>
            <a:chExt cx="5103528" cy="4214996"/>
          </a:xfrm>
        </p:grpSpPr>
        <p:cxnSp>
          <p:nvCxnSpPr>
            <p:cNvPr id="89" name="Suora yhdysviiva 88">
              <a:extLst>
                <a:ext uri="{FF2B5EF4-FFF2-40B4-BE49-F238E27FC236}">
                  <a16:creationId xmlns:a16="http://schemas.microsoft.com/office/drawing/2014/main" id="{0C67B52F-A915-489B-9002-15CCAB1D3E4C}"/>
                </a:ext>
              </a:extLst>
            </p:cNvPr>
            <p:cNvCxnSpPr>
              <a:cxnSpLocks/>
            </p:cNvCxnSpPr>
            <p:nvPr/>
          </p:nvCxnSpPr>
          <p:spPr>
            <a:xfrm>
              <a:off x="4386678" y="1617363"/>
              <a:ext cx="5103526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uora yhdysviiva 89">
              <a:extLst>
                <a:ext uri="{FF2B5EF4-FFF2-40B4-BE49-F238E27FC236}">
                  <a16:creationId xmlns:a16="http://schemas.microsoft.com/office/drawing/2014/main" id="{6A9F692D-AD9D-4B66-9F01-571E77E9D517}"/>
                </a:ext>
              </a:extLst>
            </p:cNvPr>
            <p:cNvCxnSpPr>
              <a:cxnSpLocks/>
            </p:cNvCxnSpPr>
            <p:nvPr/>
          </p:nvCxnSpPr>
          <p:spPr>
            <a:xfrm>
              <a:off x="4386678" y="2138267"/>
              <a:ext cx="5103526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uora yhdysviiva 90">
              <a:extLst>
                <a:ext uri="{FF2B5EF4-FFF2-40B4-BE49-F238E27FC236}">
                  <a16:creationId xmlns:a16="http://schemas.microsoft.com/office/drawing/2014/main" id="{27679BE1-F292-4AB2-A3B6-0579ED7724C3}"/>
                </a:ext>
              </a:extLst>
            </p:cNvPr>
            <p:cNvCxnSpPr>
              <a:cxnSpLocks/>
            </p:cNvCxnSpPr>
            <p:nvPr/>
          </p:nvCxnSpPr>
          <p:spPr>
            <a:xfrm>
              <a:off x="4386678" y="2665995"/>
              <a:ext cx="5103526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uora yhdysviiva 91">
              <a:extLst>
                <a:ext uri="{FF2B5EF4-FFF2-40B4-BE49-F238E27FC236}">
                  <a16:creationId xmlns:a16="http://schemas.microsoft.com/office/drawing/2014/main" id="{8BAA21EC-1D84-496D-8683-04A3966AA737}"/>
                </a:ext>
              </a:extLst>
            </p:cNvPr>
            <p:cNvCxnSpPr>
              <a:cxnSpLocks/>
            </p:cNvCxnSpPr>
            <p:nvPr/>
          </p:nvCxnSpPr>
          <p:spPr>
            <a:xfrm>
              <a:off x="4386678" y="3193723"/>
              <a:ext cx="5103526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uora yhdysviiva 92">
              <a:extLst>
                <a:ext uri="{FF2B5EF4-FFF2-40B4-BE49-F238E27FC236}">
                  <a16:creationId xmlns:a16="http://schemas.microsoft.com/office/drawing/2014/main" id="{5E2562BC-86E8-49EA-BF0E-3B43962CDA26}"/>
                </a:ext>
              </a:extLst>
            </p:cNvPr>
            <p:cNvCxnSpPr>
              <a:cxnSpLocks/>
            </p:cNvCxnSpPr>
            <p:nvPr/>
          </p:nvCxnSpPr>
          <p:spPr>
            <a:xfrm>
              <a:off x="4386678" y="3721451"/>
              <a:ext cx="5103526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uora yhdysviiva 93">
              <a:extLst>
                <a:ext uri="{FF2B5EF4-FFF2-40B4-BE49-F238E27FC236}">
                  <a16:creationId xmlns:a16="http://schemas.microsoft.com/office/drawing/2014/main" id="{B4CB4D3B-D825-49DD-AA2F-16FA5A595335}"/>
                </a:ext>
              </a:extLst>
            </p:cNvPr>
            <p:cNvCxnSpPr>
              <a:cxnSpLocks/>
            </p:cNvCxnSpPr>
            <p:nvPr/>
          </p:nvCxnSpPr>
          <p:spPr>
            <a:xfrm>
              <a:off x="4386678" y="4249179"/>
              <a:ext cx="5103526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uora yhdysviiva 94">
              <a:extLst>
                <a:ext uri="{FF2B5EF4-FFF2-40B4-BE49-F238E27FC236}">
                  <a16:creationId xmlns:a16="http://schemas.microsoft.com/office/drawing/2014/main" id="{BF1D663C-068A-4F6E-B885-DFFEA4CB764E}"/>
                </a:ext>
              </a:extLst>
            </p:cNvPr>
            <p:cNvCxnSpPr>
              <a:cxnSpLocks/>
            </p:cNvCxnSpPr>
            <p:nvPr/>
          </p:nvCxnSpPr>
          <p:spPr>
            <a:xfrm>
              <a:off x="4386678" y="4776907"/>
              <a:ext cx="5103526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uora yhdysviiva 95">
              <a:extLst>
                <a:ext uri="{FF2B5EF4-FFF2-40B4-BE49-F238E27FC236}">
                  <a16:creationId xmlns:a16="http://schemas.microsoft.com/office/drawing/2014/main" id="{DD508695-B273-44F2-948E-F7276EB255B8}"/>
                </a:ext>
              </a:extLst>
            </p:cNvPr>
            <p:cNvCxnSpPr>
              <a:cxnSpLocks/>
            </p:cNvCxnSpPr>
            <p:nvPr/>
          </p:nvCxnSpPr>
          <p:spPr>
            <a:xfrm>
              <a:off x="4386676" y="5304635"/>
              <a:ext cx="5103526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uora yhdysviiva 96">
              <a:extLst>
                <a:ext uri="{FF2B5EF4-FFF2-40B4-BE49-F238E27FC236}">
                  <a16:creationId xmlns:a16="http://schemas.microsoft.com/office/drawing/2014/main" id="{21FD7EB5-C299-46D9-BC28-ECEDC231C467}"/>
                </a:ext>
              </a:extLst>
            </p:cNvPr>
            <p:cNvCxnSpPr>
              <a:cxnSpLocks/>
            </p:cNvCxnSpPr>
            <p:nvPr/>
          </p:nvCxnSpPr>
          <p:spPr>
            <a:xfrm>
              <a:off x="4386678" y="5832359"/>
              <a:ext cx="5103526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Suorakulmio 97">
            <a:extLst>
              <a:ext uri="{FF2B5EF4-FFF2-40B4-BE49-F238E27FC236}">
                <a16:creationId xmlns:a16="http://schemas.microsoft.com/office/drawing/2014/main" id="{498C3B53-2F25-401F-B6DC-1B248F913D51}"/>
              </a:ext>
            </a:extLst>
          </p:cNvPr>
          <p:cNvSpPr/>
          <p:nvPr/>
        </p:nvSpPr>
        <p:spPr>
          <a:xfrm rot="16200000">
            <a:off x="-1671027" y="3244334"/>
            <a:ext cx="4448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Työllistämisen esteet </a:t>
            </a:r>
            <a:r>
              <a:rPr lang="fi-FI" sz="8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99" name="Suorakulmio 98">
            <a:extLst>
              <a:ext uri="{FF2B5EF4-FFF2-40B4-BE49-F238E27FC236}">
                <a16:creationId xmlns:a16="http://schemas.microsoft.com/office/drawing/2014/main" id="{88E1BC76-3ACF-4ED3-83EF-BA4A747DC37A}"/>
              </a:ext>
            </a:extLst>
          </p:cNvPr>
          <p:cNvSpPr/>
          <p:nvPr/>
        </p:nvSpPr>
        <p:spPr>
          <a:xfrm>
            <a:off x="9456721" y="1210877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2021</a:t>
            </a:r>
          </a:p>
        </p:txBody>
      </p:sp>
      <p:cxnSp>
        <p:nvCxnSpPr>
          <p:cNvPr id="100" name="Suora yhdysviiva 99">
            <a:extLst>
              <a:ext uri="{FF2B5EF4-FFF2-40B4-BE49-F238E27FC236}">
                <a16:creationId xmlns:a16="http://schemas.microsoft.com/office/drawing/2014/main" id="{87BE41F3-CC10-43D6-BBCA-E72B7E13EFDD}"/>
              </a:ext>
            </a:extLst>
          </p:cNvPr>
          <p:cNvCxnSpPr>
            <a:cxnSpLocks/>
          </p:cNvCxnSpPr>
          <p:nvPr/>
        </p:nvCxnSpPr>
        <p:spPr>
          <a:xfrm>
            <a:off x="9467569" y="1231605"/>
            <a:ext cx="4879" cy="488022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Suorakulmio 100">
            <a:extLst>
              <a:ext uri="{FF2B5EF4-FFF2-40B4-BE49-F238E27FC236}">
                <a16:creationId xmlns:a16="http://schemas.microsoft.com/office/drawing/2014/main" id="{7E95B5C8-04CE-4DDE-AB5F-FBFE935AD5BC}"/>
              </a:ext>
            </a:extLst>
          </p:cNvPr>
          <p:cNvSpPr/>
          <p:nvPr/>
        </p:nvSpPr>
        <p:spPr>
          <a:xfrm>
            <a:off x="7202178" y="1196491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2022</a:t>
            </a:r>
          </a:p>
        </p:txBody>
      </p:sp>
      <p:cxnSp>
        <p:nvCxnSpPr>
          <p:cNvPr id="102" name="Suora yhdysviiva 101">
            <a:extLst>
              <a:ext uri="{FF2B5EF4-FFF2-40B4-BE49-F238E27FC236}">
                <a16:creationId xmlns:a16="http://schemas.microsoft.com/office/drawing/2014/main" id="{D0C8DF97-A3A4-4AAC-8B59-F26D4413A248}"/>
              </a:ext>
            </a:extLst>
          </p:cNvPr>
          <p:cNvCxnSpPr>
            <a:cxnSpLocks/>
          </p:cNvCxnSpPr>
          <p:nvPr/>
        </p:nvCxnSpPr>
        <p:spPr>
          <a:xfrm>
            <a:off x="7223547" y="1231605"/>
            <a:ext cx="0" cy="489453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Ryhmä 102">
            <a:extLst>
              <a:ext uri="{FF2B5EF4-FFF2-40B4-BE49-F238E27FC236}">
                <a16:creationId xmlns:a16="http://schemas.microsoft.com/office/drawing/2014/main" id="{193F293B-272D-4017-AD13-F7FE14A0E323}"/>
              </a:ext>
            </a:extLst>
          </p:cNvPr>
          <p:cNvGrpSpPr/>
          <p:nvPr/>
        </p:nvGrpSpPr>
        <p:grpSpPr>
          <a:xfrm>
            <a:off x="7220503" y="5674515"/>
            <a:ext cx="2247066" cy="486287"/>
            <a:chOff x="7664070" y="5942460"/>
            <a:chExt cx="2247066" cy="486287"/>
          </a:xfrm>
        </p:grpSpPr>
        <p:sp>
          <p:nvSpPr>
            <p:cNvPr id="104" name="Suorakulmio 103">
              <a:extLst>
                <a:ext uri="{FF2B5EF4-FFF2-40B4-BE49-F238E27FC236}">
                  <a16:creationId xmlns:a16="http://schemas.microsoft.com/office/drawing/2014/main" id="{D798693E-FED7-44B3-B299-3E50D4302D1A}"/>
                </a:ext>
              </a:extLst>
            </p:cNvPr>
            <p:cNvSpPr/>
            <p:nvPr/>
          </p:nvSpPr>
          <p:spPr>
            <a:xfrm>
              <a:off x="7664070" y="5942460"/>
              <a:ext cx="867574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Merkittävä</a:t>
              </a:r>
            </a:p>
            <a:p>
              <a:pPr lvl="0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kasvun </a:t>
              </a:r>
              <a:b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este</a:t>
              </a:r>
            </a:p>
          </p:txBody>
        </p:sp>
        <p:sp>
          <p:nvSpPr>
            <p:cNvPr id="105" name="Suorakulmio 104">
              <a:extLst>
                <a:ext uri="{FF2B5EF4-FFF2-40B4-BE49-F238E27FC236}">
                  <a16:creationId xmlns:a16="http://schemas.microsoft.com/office/drawing/2014/main" id="{A6E993A2-06CD-4936-B991-E55FD259E770}"/>
                </a:ext>
              </a:extLst>
            </p:cNvPr>
            <p:cNvSpPr/>
            <p:nvPr/>
          </p:nvSpPr>
          <p:spPr>
            <a:xfrm>
              <a:off x="8345584" y="5942460"/>
              <a:ext cx="867574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Rajoittaa</a:t>
              </a:r>
            </a:p>
            <a:p>
              <a:pPr lvl="0" algn="ctr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jonkin</a:t>
              </a:r>
              <a:b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verran</a:t>
              </a:r>
            </a:p>
          </p:txBody>
        </p:sp>
        <p:sp>
          <p:nvSpPr>
            <p:cNvPr id="106" name="Suorakulmio 105">
              <a:extLst>
                <a:ext uri="{FF2B5EF4-FFF2-40B4-BE49-F238E27FC236}">
                  <a16:creationId xmlns:a16="http://schemas.microsoft.com/office/drawing/2014/main" id="{0BB3D8F4-4DDC-49C3-AD57-0F200FD6C9C7}"/>
                </a:ext>
              </a:extLst>
            </p:cNvPr>
            <p:cNvSpPr/>
            <p:nvPr/>
          </p:nvSpPr>
          <p:spPr>
            <a:xfrm>
              <a:off x="9043562" y="5942460"/>
              <a:ext cx="867574" cy="486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riittävästi</a:t>
              </a:r>
              <a:b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osaavaa työvoimaa</a:t>
              </a:r>
            </a:p>
            <a:p>
              <a:pPr lvl="0" algn="r">
                <a:lnSpc>
                  <a:spcPct val="80000"/>
                </a:lnSpc>
                <a:defRPr/>
              </a:pPr>
              <a:endPara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7" name="Suorakulmio 106">
            <a:extLst>
              <a:ext uri="{FF2B5EF4-FFF2-40B4-BE49-F238E27FC236}">
                <a16:creationId xmlns:a16="http://schemas.microsoft.com/office/drawing/2014/main" id="{6904FD66-2C22-4039-9E7C-B45C84BD5DD5}"/>
              </a:ext>
            </a:extLst>
          </p:cNvPr>
          <p:cNvSpPr/>
          <p:nvPr/>
        </p:nvSpPr>
        <p:spPr>
          <a:xfrm rot="16200000">
            <a:off x="4814628" y="3190701"/>
            <a:ext cx="4448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Työvoiman saatavuus </a:t>
            </a:r>
            <a:r>
              <a:rPr lang="fi-FI" sz="8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grpSp>
        <p:nvGrpSpPr>
          <p:cNvPr id="108" name="Ryhmä 107">
            <a:extLst>
              <a:ext uri="{FF2B5EF4-FFF2-40B4-BE49-F238E27FC236}">
                <a16:creationId xmlns:a16="http://schemas.microsoft.com/office/drawing/2014/main" id="{5C0E0A27-3049-4FA5-A56F-8F083CCDCD50}"/>
              </a:ext>
            </a:extLst>
          </p:cNvPr>
          <p:cNvGrpSpPr/>
          <p:nvPr/>
        </p:nvGrpSpPr>
        <p:grpSpPr>
          <a:xfrm>
            <a:off x="9508751" y="5674514"/>
            <a:ext cx="2247066" cy="486287"/>
            <a:chOff x="7664070" y="5942460"/>
            <a:chExt cx="2247066" cy="486287"/>
          </a:xfrm>
        </p:grpSpPr>
        <p:sp>
          <p:nvSpPr>
            <p:cNvPr id="109" name="Suorakulmio 108">
              <a:extLst>
                <a:ext uri="{FF2B5EF4-FFF2-40B4-BE49-F238E27FC236}">
                  <a16:creationId xmlns:a16="http://schemas.microsoft.com/office/drawing/2014/main" id="{6C09C847-D68A-4272-BD58-C497FD2F193D}"/>
                </a:ext>
              </a:extLst>
            </p:cNvPr>
            <p:cNvSpPr/>
            <p:nvPr/>
          </p:nvSpPr>
          <p:spPr>
            <a:xfrm>
              <a:off x="7664070" y="5942460"/>
              <a:ext cx="867574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Merkittävä</a:t>
              </a:r>
            </a:p>
            <a:p>
              <a:pPr lvl="0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kasvun </a:t>
              </a:r>
              <a:b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este</a:t>
              </a:r>
            </a:p>
          </p:txBody>
        </p:sp>
        <p:sp>
          <p:nvSpPr>
            <p:cNvPr id="110" name="Suorakulmio 109">
              <a:extLst>
                <a:ext uri="{FF2B5EF4-FFF2-40B4-BE49-F238E27FC236}">
                  <a16:creationId xmlns:a16="http://schemas.microsoft.com/office/drawing/2014/main" id="{82886E59-EEF7-4B52-8898-208BF2FDA2D9}"/>
                </a:ext>
              </a:extLst>
            </p:cNvPr>
            <p:cNvSpPr/>
            <p:nvPr/>
          </p:nvSpPr>
          <p:spPr>
            <a:xfrm>
              <a:off x="8345584" y="5942460"/>
              <a:ext cx="867574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Rajoittaa</a:t>
              </a:r>
            </a:p>
            <a:p>
              <a:pPr lvl="0" algn="ctr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jonkin</a:t>
              </a:r>
              <a:b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verran</a:t>
              </a:r>
            </a:p>
          </p:txBody>
        </p:sp>
        <p:sp>
          <p:nvSpPr>
            <p:cNvPr id="111" name="Suorakulmio 110">
              <a:extLst>
                <a:ext uri="{FF2B5EF4-FFF2-40B4-BE49-F238E27FC236}">
                  <a16:creationId xmlns:a16="http://schemas.microsoft.com/office/drawing/2014/main" id="{B54D67D0-EF7A-4510-AE9D-E8EC7DD45F84}"/>
                </a:ext>
              </a:extLst>
            </p:cNvPr>
            <p:cNvSpPr/>
            <p:nvPr/>
          </p:nvSpPr>
          <p:spPr>
            <a:xfrm>
              <a:off x="9043562" y="5942460"/>
              <a:ext cx="867574" cy="486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riittävästi</a:t>
              </a:r>
              <a:b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osaavaa työvoimaa</a:t>
              </a:r>
            </a:p>
            <a:p>
              <a:pPr lvl="0" algn="r">
                <a:lnSpc>
                  <a:spcPct val="80000"/>
                </a:lnSpc>
                <a:defRPr/>
              </a:pPr>
              <a:endPara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8146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SOPEUTTAMISTOIMET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alueraportti, 14.2.2022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Suorakulmio 67">
            <a:extLst>
              <a:ext uri="{FF2B5EF4-FFF2-40B4-BE49-F238E27FC236}">
                <a16:creationId xmlns:a16="http://schemas.microsoft.com/office/drawing/2014/main" id="{C7C8C397-9804-47AB-804A-4052F6178812}"/>
              </a:ext>
            </a:extLst>
          </p:cNvPr>
          <p:cNvSpPr/>
          <p:nvPr/>
        </p:nvSpPr>
        <p:spPr>
          <a:xfrm>
            <a:off x="6583943" y="3736393"/>
            <a:ext cx="87051" cy="220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11" name="Sisällön paikkamerkki 2">
            <a:extLst>
              <a:ext uri="{FF2B5EF4-FFF2-40B4-BE49-F238E27FC236}">
                <a16:creationId xmlns:a16="http://schemas.microsoft.com/office/drawing/2014/main" id="{5CF9AEE1-E578-4D1E-98B2-27F5DDBF14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1306262"/>
              </p:ext>
            </p:extLst>
          </p:nvPr>
        </p:nvGraphicFramePr>
        <p:xfrm>
          <a:off x="6728864" y="1451001"/>
          <a:ext cx="3456384" cy="4824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Suorakulmio 11">
            <a:extLst>
              <a:ext uri="{FF2B5EF4-FFF2-40B4-BE49-F238E27FC236}">
                <a16:creationId xmlns:a16="http://schemas.microsoft.com/office/drawing/2014/main" id="{586D3F9B-52F3-4296-B0CE-75E9BF944C44}"/>
              </a:ext>
            </a:extLst>
          </p:cNvPr>
          <p:cNvSpPr/>
          <p:nvPr/>
        </p:nvSpPr>
        <p:spPr>
          <a:xfrm rot="16200000">
            <a:off x="1788972" y="3528888"/>
            <a:ext cx="4448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Sopeuttamistoimet </a:t>
            </a:r>
            <a:r>
              <a:rPr lang="fi-FI" sz="8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09C6092B-F9DF-4ED3-80DF-6C6830C96CAB}"/>
              </a:ext>
            </a:extLst>
          </p:cNvPr>
          <p:cNvGrpSpPr/>
          <p:nvPr/>
        </p:nvGrpSpPr>
        <p:grpSpPr>
          <a:xfrm>
            <a:off x="4275202" y="1637147"/>
            <a:ext cx="4812876" cy="3997211"/>
            <a:chOff x="3864480" y="1406307"/>
            <a:chExt cx="5223598" cy="3997211"/>
          </a:xfrm>
        </p:grpSpPr>
        <p:cxnSp>
          <p:nvCxnSpPr>
            <p:cNvPr id="14" name="Suora yhdysviiva 13">
              <a:extLst>
                <a:ext uri="{FF2B5EF4-FFF2-40B4-BE49-F238E27FC236}">
                  <a16:creationId xmlns:a16="http://schemas.microsoft.com/office/drawing/2014/main" id="{98BD2876-E72C-4E09-8B00-9CE4C18582A0}"/>
                </a:ext>
              </a:extLst>
            </p:cNvPr>
            <p:cNvCxnSpPr>
              <a:cxnSpLocks/>
            </p:cNvCxnSpPr>
            <p:nvPr/>
          </p:nvCxnSpPr>
          <p:spPr>
            <a:xfrm>
              <a:off x="3864480" y="1406307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uora yhdysviiva 14">
              <a:extLst>
                <a:ext uri="{FF2B5EF4-FFF2-40B4-BE49-F238E27FC236}">
                  <a16:creationId xmlns:a16="http://schemas.microsoft.com/office/drawing/2014/main" id="{94D95259-525D-4E11-B22A-C28A352A5800}"/>
                </a:ext>
              </a:extLst>
            </p:cNvPr>
            <p:cNvCxnSpPr>
              <a:cxnSpLocks/>
            </p:cNvCxnSpPr>
            <p:nvPr/>
          </p:nvCxnSpPr>
          <p:spPr>
            <a:xfrm>
              <a:off x="3864480" y="2072509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uora yhdysviiva 15">
              <a:extLst>
                <a:ext uri="{FF2B5EF4-FFF2-40B4-BE49-F238E27FC236}">
                  <a16:creationId xmlns:a16="http://schemas.microsoft.com/office/drawing/2014/main" id="{8BB1947D-1C56-4877-8377-4E7ECBD3E949}"/>
                </a:ext>
              </a:extLst>
            </p:cNvPr>
            <p:cNvCxnSpPr>
              <a:cxnSpLocks/>
            </p:cNvCxnSpPr>
            <p:nvPr/>
          </p:nvCxnSpPr>
          <p:spPr>
            <a:xfrm>
              <a:off x="3864480" y="2738711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uora yhdysviiva 16">
              <a:extLst>
                <a:ext uri="{FF2B5EF4-FFF2-40B4-BE49-F238E27FC236}">
                  <a16:creationId xmlns:a16="http://schemas.microsoft.com/office/drawing/2014/main" id="{74226A29-A3B4-468E-B177-ADF577AE3F04}"/>
                </a:ext>
              </a:extLst>
            </p:cNvPr>
            <p:cNvCxnSpPr>
              <a:cxnSpLocks/>
            </p:cNvCxnSpPr>
            <p:nvPr/>
          </p:nvCxnSpPr>
          <p:spPr>
            <a:xfrm>
              <a:off x="3864480" y="3404913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uora yhdysviiva 17">
              <a:extLst>
                <a:ext uri="{FF2B5EF4-FFF2-40B4-BE49-F238E27FC236}">
                  <a16:creationId xmlns:a16="http://schemas.microsoft.com/office/drawing/2014/main" id="{154BEDD5-5DFD-4C79-9CFB-7FB767DC1E28}"/>
                </a:ext>
              </a:extLst>
            </p:cNvPr>
            <p:cNvCxnSpPr>
              <a:cxnSpLocks/>
            </p:cNvCxnSpPr>
            <p:nvPr/>
          </p:nvCxnSpPr>
          <p:spPr>
            <a:xfrm>
              <a:off x="3864480" y="4071115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uora yhdysviiva 18">
              <a:extLst>
                <a:ext uri="{FF2B5EF4-FFF2-40B4-BE49-F238E27FC236}">
                  <a16:creationId xmlns:a16="http://schemas.microsoft.com/office/drawing/2014/main" id="{658305B4-C046-4CBA-B583-2E497D6BDFCC}"/>
                </a:ext>
              </a:extLst>
            </p:cNvPr>
            <p:cNvCxnSpPr>
              <a:cxnSpLocks/>
            </p:cNvCxnSpPr>
            <p:nvPr/>
          </p:nvCxnSpPr>
          <p:spPr>
            <a:xfrm>
              <a:off x="3864480" y="4737317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uora yhdysviiva 19">
              <a:extLst>
                <a:ext uri="{FF2B5EF4-FFF2-40B4-BE49-F238E27FC236}">
                  <a16:creationId xmlns:a16="http://schemas.microsoft.com/office/drawing/2014/main" id="{61E3E529-BBAE-425A-B245-122AB4DFD5FF}"/>
                </a:ext>
              </a:extLst>
            </p:cNvPr>
            <p:cNvCxnSpPr>
              <a:cxnSpLocks/>
            </p:cNvCxnSpPr>
            <p:nvPr/>
          </p:nvCxnSpPr>
          <p:spPr>
            <a:xfrm>
              <a:off x="3864480" y="5403518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4CD4EFED-1D8E-42F4-BBB2-D8677199BCD1}"/>
              </a:ext>
            </a:extLst>
          </p:cNvPr>
          <p:cNvGrpSpPr/>
          <p:nvPr/>
        </p:nvGrpSpPr>
        <p:grpSpPr>
          <a:xfrm>
            <a:off x="4202602" y="1627913"/>
            <a:ext cx="2927448" cy="4459566"/>
            <a:chOff x="5639834" y="1364549"/>
            <a:chExt cx="2927448" cy="4459566"/>
          </a:xfrm>
        </p:grpSpPr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685FA02F-48BA-4749-9E03-46EEC086A044}"/>
                </a:ext>
              </a:extLst>
            </p:cNvPr>
            <p:cNvSpPr/>
            <p:nvPr/>
          </p:nvSpPr>
          <p:spPr>
            <a:xfrm>
              <a:off x="5646661" y="2041214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Työaikajärjestelyitä</a:t>
              </a:r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DD748398-6227-4348-8E78-03C6EA34037D}"/>
                </a:ext>
              </a:extLst>
            </p:cNvPr>
            <p:cNvSpPr/>
            <p:nvPr/>
          </p:nvSpPr>
          <p:spPr>
            <a:xfrm>
              <a:off x="5646661" y="1364549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Lomautuksia</a:t>
              </a:r>
            </a:p>
          </p:txBody>
        </p:sp>
        <p:sp>
          <p:nvSpPr>
            <p:cNvPr id="24" name="Suorakulmio 23">
              <a:extLst>
                <a:ext uri="{FF2B5EF4-FFF2-40B4-BE49-F238E27FC236}">
                  <a16:creationId xmlns:a16="http://schemas.microsoft.com/office/drawing/2014/main" id="{CF790530-4D4C-4B1C-93F5-6F2ED5F698E1}"/>
                </a:ext>
              </a:extLst>
            </p:cNvPr>
            <p:cNvSpPr/>
            <p:nvPr/>
          </p:nvSpPr>
          <p:spPr>
            <a:xfrm>
              <a:off x="5639837" y="2729237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Liiketoiminnan karsimista ja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keskittymistä yrityksen ydinalueelle</a:t>
              </a:r>
            </a:p>
          </p:txBody>
        </p:sp>
        <p:sp>
          <p:nvSpPr>
            <p:cNvPr id="26" name="Suorakulmio 25">
              <a:extLst>
                <a:ext uri="{FF2B5EF4-FFF2-40B4-BE49-F238E27FC236}">
                  <a16:creationId xmlns:a16="http://schemas.microsoft.com/office/drawing/2014/main" id="{86DF18D7-238F-4801-A874-7DE69A8AE35D}"/>
                </a:ext>
              </a:extLst>
            </p:cNvPr>
            <p:cNvSpPr/>
            <p:nvPr/>
          </p:nvSpPr>
          <p:spPr>
            <a:xfrm>
              <a:off x="5646661" y="3387773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Muiden työvoimakustannusten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karsimista</a:t>
              </a:r>
            </a:p>
          </p:txBody>
        </p:sp>
        <p:sp>
          <p:nvSpPr>
            <p:cNvPr id="28" name="Suorakulmio 27">
              <a:extLst>
                <a:ext uri="{FF2B5EF4-FFF2-40B4-BE49-F238E27FC236}">
                  <a16:creationId xmlns:a16="http://schemas.microsoft.com/office/drawing/2014/main" id="{E8C8A3A8-CCC3-408D-8455-F2AE026FD492}"/>
                </a:ext>
              </a:extLst>
            </p:cNvPr>
            <p:cNvSpPr/>
            <p:nvPr/>
          </p:nvSpPr>
          <p:spPr>
            <a:xfrm>
              <a:off x="5639836" y="4038590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Tilapäisiä palkan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alennuksia</a:t>
              </a:r>
            </a:p>
          </p:txBody>
        </p:sp>
        <p:sp>
          <p:nvSpPr>
            <p:cNvPr id="29" name="Suorakulmio 28">
              <a:extLst>
                <a:ext uri="{FF2B5EF4-FFF2-40B4-BE49-F238E27FC236}">
                  <a16:creationId xmlns:a16="http://schemas.microsoft.com/office/drawing/2014/main" id="{9E7D01DE-085D-4F91-9EF6-F5E1C9A0970C}"/>
                </a:ext>
              </a:extLst>
            </p:cNvPr>
            <p:cNvSpPr/>
            <p:nvPr/>
          </p:nvSpPr>
          <p:spPr>
            <a:xfrm>
              <a:off x="5639835" y="5362450"/>
              <a:ext cx="29206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Alihankinnan siirtämistä johonkin toiseen maahan tai alihankintojen lopettamista/vähentämistä</a:t>
              </a:r>
            </a:p>
          </p:txBody>
        </p:sp>
        <p:sp>
          <p:nvSpPr>
            <p:cNvPr id="30" name="Suorakulmio 29">
              <a:extLst>
                <a:ext uri="{FF2B5EF4-FFF2-40B4-BE49-F238E27FC236}">
                  <a16:creationId xmlns:a16="http://schemas.microsoft.com/office/drawing/2014/main" id="{4EB48734-29E2-466C-8B25-9170D9A801D6}"/>
                </a:ext>
              </a:extLst>
            </p:cNvPr>
            <p:cNvSpPr/>
            <p:nvPr/>
          </p:nvSpPr>
          <p:spPr>
            <a:xfrm>
              <a:off x="5639834" y="4693687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Irtisanomisia</a:t>
              </a:r>
            </a:p>
          </p:txBody>
        </p:sp>
      </p:grp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4E2F32FC-F319-4782-AE64-3C8C5F47097A}"/>
              </a:ext>
            </a:extLst>
          </p:cNvPr>
          <p:cNvCxnSpPr>
            <a:cxnSpLocks/>
          </p:cNvCxnSpPr>
          <p:nvPr/>
        </p:nvCxnSpPr>
        <p:spPr>
          <a:xfrm>
            <a:off x="3143475" y="1603961"/>
            <a:ext cx="0" cy="431604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uorakulmio 35">
            <a:extLst>
              <a:ext uri="{FF2B5EF4-FFF2-40B4-BE49-F238E27FC236}">
                <a16:creationId xmlns:a16="http://schemas.microsoft.com/office/drawing/2014/main" id="{D33CEC83-2DB7-4926-AD88-95EDD86C1EEA}"/>
              </a:ext>
            </a:extLst>
          </p:cNvPr>
          <p:cNvSpPr/>
          <p:nvPr/>
        </p:nvSpPr>
        <p:spPr>
          <a:xfrm>
            <a:off x="448188" y="2208579"/>
            <a:ext cx="2575561" cy="167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fi-FI" sz="2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pk-yrityksistä kokee tarvetta sopeuttaa toimintaansa.</a:t>
            </a:r>
          </a:p>
          <a:p>
            <a:pPr lvl="0" algn="r">
              <a:lnSpc>
                <a:spcPct val="90000"/>
              </a:lnSpc>
              <a:defRPr/>
            </a:pPr>
            <a:r>
              <a:rPr lang="fi-FI" b="1" dirty="0">
                <a:solidFill>
                  <a:srgbClr val="8AD5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2021:   </a:t>
            </a:r>
            <a:r>
              <a:rPr lang="fi-FI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</a:t>
            </a:r>
            <a:r>
              <a:rPr lang="fi-FI" b="1" dirty="0">
                <a:solidFill>
                  <a:srgbClr val="8AD5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Suorakulmio 36">
            <a:extLst>
              <a:ext uri="{FF2B5EF4-FFF2-40B4-BE49-F238E27FC236}">
                <a16:creationId xmlns:a16="http://schemas.microsoft.com/office/drawing/2014/main" id="{EF7622A1-8810-4E2F-AC7C-041371DDC365}"/>
              </a:ext>
            </a:extLst>
          </p:cNvPr>
          <p:cNvSpPr/>
          <p:nvPr/>
        </p:nvSpPr>
        <p:spPr>
          <a:xfrm>
            <a:off x="1913296" y="4493797"/>
            <a:ext cx="2092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4000" b="1" spc="-300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lvl="0">
              <a:defRPr/>
            </a:pPr>
            <a:endParaRPr lang="fi-FI" sz="2400" b="1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uorakulmio 37">
            <a:extLst>
              <a:ext uri="{FF2B5EF4-FFF2-40B4-BE49-F238E27FC236}">
                <a16:creationId xmlns:a16="http://schemas.microsoft.com/office/drawing/2014/main" id="{CC6D790E-5F05-419D-BBB7-27AF47BF1B5B}"/>
              </a:ext>
            </a:extLst>
          </p:cNvPr>
          <p:cNvSpPr/>
          <p:nvPr/>
        </p:nvSpPr>
        <p:spPr>
          <a:xfrm>
            <a:off x="1257462" y="5024997"/>
            <a:ext cx="17440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4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2021: 25</a:t>
            </a:r>
            <a:r>
              <a:rPr lang="fi-FI" sz="10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</a:p>
        </p:txBody>
      </p:sp>
      <p:sp>
        <p:nvSpPr>
          <p:cNvPr id="39" name="Suorakulmio 38">
            <a:extLst>
              <a:ext uri="{FF2B5EF4-FFF2-40B4-BE49-F238E27FC236}">
                <a16:creationId xmlns:a16="http://schemas.microsoft.com/office/drawing/2014/main" id="{48268204-8B20-4795-A199-884B34C62333}"/>
              </a:ext>
            </a:extLst>
          </p:cNvPr>
          <p:cNvSpPr/>
          <p:nvPr/>
        </p:nvSpPr>
        <p:spPr>
          <a:xfrm>
            <a:off x="1160199" y="4595189"/>
            <a:ext cx="85677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</a:t>
            </a:r>
            <a:b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</a:t>
            </a:r>
          </a:p>
        </p:txBody>
      </p:sp>
      <p:graphicFrame>
        <p:nvGraphicFramePr>
          <p:cNvPr id="40" name="Sisällön paikkamerkki 10">
            <a:extLst>
              <a:ext uri="{FF2B5EF4-FFF2-40B4-BE49-F238E27FC236}">
                <a16:creationId xmlns:a16="http://schemas.microsoft.com/office/drawing/2014/main" id="{FCE3CE2E-51E7-440D-B1BD-D0795B4A6EF1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426868"/>
              </p:ext>
            </p:extLst>
          </p:nvPr>
        </p:nvGraphicFramePr>
        <p:xfrm>
          <a:off x="1257461" y="1399340"/>
          <a:ext cx="2575562" cy="114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1" name="Sisällön paikkamerkki 10">
            <a:extLst>
              <a:ext uri="{FF2B5EF4-FFF2-40B4-BE49-F238E27FC236}">
                <a16:creationId xmlns:a16="http://schemas.microsoft.com/office/drawing/2014/main" id="{B653E4BE-ED5B-4D61-A750-5AE1652E3429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12563353"/>
              </p:ext>
            </p:extLst>
          </p:nvPr>
        </p:nvGraphicFramePr>
        <p:xfrm>
          <a:off x="2421578" y="3523327"/>
          <a:ext cx="854901" cy="36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2" name="Suorakulmio 41">
            <a:extLst>
              <a:ext uri="{FF2B5EF4-FFF2-40B4-BE49-F238E27FC236}">
                <a16:creationId xmlns:a16="http://schemas.microsoft.com/office/drawing/2014/main" id="{9FEF8E86-F8B0-4D7B-ABD4-38F59EC6353E}"/>
              </a:ext>
            </a:extLst>
          </p:cNvPr>
          <p:cNvSpPr/>
          <p:nvPr/>
        </p:nvSpPr>
        <p:spPr>
          <a:xfrm>
            <a:off x="9088078" y="1353294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2021</a:t>
            </a:r>
          </a:p>
        </p:txBody>
      </p:sp>
      <p:sp>
        <p:nvSpPr>
          <p:cNvPr id="43" name="Suorakulmio 42">
            <a:extLst>
              <a:ext uri="{FF2B5EF4-FFF2-40B4-BE49-F238E27FC236}">
                <a16:creationId xmlns:a16="http://schemas.microsoft.com/office/drawing/2014/main" id="{F72ADEF0-5F37-4B50-AE65-67242A4C0BC9}"/>
              </a:ext>
            </a:extLst>
          </p:cNvPr>
          <p:cNvSpPr/>
          <p:nvPr/>
        </p:nvSpPr>
        <p:spPr>
          <a:xfrm>
            <a:off x="8228872" y="1353295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2022</a:t>
            </a:r>
          </a:p>
        </p:txBody>
      </p:sp>
      <p:graphicFrame>
        <p:nvGraphicFramePr>
          <p:cNvPr id="10" name="Sisällön paikkamerkki 2">
            <a:extLst>
              <a:ext uri="{FF2B5EF4-FFF2-40B4-BE49-F238E27FC236}">
                <a16:creationId xmlns:a16="http://schemas.microsoft.com/office/drawing/2014/main" id="{30764EE4-8FE7-4494-8E41-7EF93F65FCAE}"/>
              </a:ext>
            </a:extLst>
          </p:cNvPr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76989297"/>
              </p:ext>
            </p:extLst>
          </p:nvPr>
        </p:nvGraphicFramePr>
        <p:xfrm>
          <a:off x="8126075" y="1451001"/>
          <a:ext cx="3456384" cy="4824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784090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RAHOITUSTARPEET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alueraportti, 14.2.2022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Suorakulmio 67">
            <a:extLst>
              <a:ext uri="{FF2B5EF4-FFF2-40B4-BE49-F238E27FC236}">
                <a16:creationId xmlns:a16="http://schemas.microsoft.com/office/drawing/2014/main" id="{C7C8C397-9804-47AB-804A-4052F6178812}"/>
              </a:ext>
            </a:extLst>
          </p:cNvPr>
          <p:cNvSpPr/>
          <p:nvPr/>
        </p:nvSpPr>
        <p:spPr>
          <a:xfrm>
            <a:off x="6583943" y="3736393"/>
            <a:ext cx="87051" cy="220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4E2F32FC-F319-4782-AE64-3C8C5F47097A}"/>
              </a:ext>
            </a:extLst>
          </p:cNvPr>
          <p:cNvCxnSpPr>
            <a:cxnSpLocks/>
          </p:cNvCxnSpPr>
          <p:nvPr/>
        </p:nvCxnSpPr>
        <p:spPr>
          <a:xfrm>
            <a:off x="3143475" y="1603961"/>
            <a:ext cx="0" cy="431604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uorakulmio 35">
            <a:extLst>
              <a:ext uri="{FF2B5EF4-FFF2-40B4-BE49-F238E27FC236}">
                <a16:creationId xmlns:a16="http://schemas.microsoft.com/office/drawing/2014/main" id="{D33CEC83-2DB7-4926-AD88-95EDD86C1EEA}"/>
              </a:ext>
            </a:extLst>
          </p:cNvPr>
          <p:cNvSpPr/>
          <p:nvPr/>
        </p:nvSpPr>
        <p:spPr>
          <a:xfrm>
            <a:off x="448188" y="2208579"/>
            <a:ext cx="2575561" cy="167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fi-FI" sz="2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pk-yrityksistä aikoo hakea ulkopuolista</a:t>
            </a:r>
            <a:br>
              <a:rPr lang="fi-FI" sz="2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rahoitusta.</a:t>
            </a:r>
          </a:p>
          <a:p>
            <a:pPr lvl="0" algn="r">
              <a:lnSpc>
                <a:spcPct val="90000"/>
              </a:lnSpc>
              <a:defRPr/>
            </a:pPr>
            <a:r>
              <a:rPr lang="fi-FI" b="1" dirty="0">
                <a:solidFill>
                  <a:srgbClr val="8AD5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2021:   </a:t>
            </a:r>
            <a:r>
              <a:rPr lang="fi-FI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</a:t>
            </a:r>
            <a:r>
              <a:rPr lang="fi-FI" b="1" dirty="0">
                <a:solidFill>
                  <a:srgbClr val="8AD5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Suorakulmio 36">
            <a:extLst>
              <a:ext uri="{FF2B5EF4-FFF2-40B4-BE49-F238E27FC236}">
                <a16:creationId xmlns:a16="http://schemas.microsoft.com/office/drawing/2014/main" id="{EF7622A1-8810-4E2F-AC7C-041371DDC365}"/>
              </a:ext>
            </a:extLst>
          </p:cNvPr>
          <p:cNvSpPr/>
          <p:nvPr/>
        </p:nvSpPr>
        <p:spPr>
          <a:xfrm>
            <a:off x="1913296" y="4493797"/>
            <a:ext cx="2092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4000" b="1" spc="-300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lvl="0">
              <a:defRPr/>
            </a:pPr>
            <a:endParaRPr lang="fi-FI" sz="2400" b="1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uorakulmio 37">
            <a:extLst>
              <a:ext uri="{FF2B5EF4-FFF2-40B4-BE49-F238E27FC236}">
                <a16:creationId xmlns:a16="http://schemas.microsoft.com/office/drawing/2014/main" id="{CC6D790E-5F05-419D-BBB7-27AF47BF1B5B}"/>
              </a:ext>
            </a:extLst>
          </p:cNvPr>
          <p:cNvSpPr/>
          <p:nvPr/>
        </p:nvSpPr>
        <p:spPr>
          <a:xfrm>
            <a:off x="1257462" y="5024997"/>
            <a:ext cx="17440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4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2021: 20</a:t>
            </a:r>
            <a:r>
              <a:rPr lang="fi-FI" sz="10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</a:p>
        </p:txBody>
      </p:sp>
      <p:sp>
        <p:nvSpPr>
          <p:cNvPr id="39" name="Suorakulmio 38">
            <a:extLst>
              <a:ext uri="{FF2B5EF4-FFF2-40B4-BE49-F238E27FC236}">
                <a16:creationId xmlns:a16="http://schemas.microsoft.com/office/drawing/2014/main" id="{48268204-8B20-4795-A199-884B34C62333}"/>
              </a:ext>
            </a:extLst>
          </p:cNvPr>
          <p:cNvSpPr/>
          <p:nvPr/>
        </p:nvSpPr>
        <p:spPr>
          <a:xfrm>
            <a:off x="1160199" y="4595189"/>
            <a:ext cx="85677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</a:t>
            </a:r>
            <a:b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</a:t>
            </a:r>
          </a:p>
        </p:txBody>
      </p:sp>
      <p:graphicFrame>
        <p:nvGraphicFramePr>
          <p:cNvPr id="40" name="Sisällön paikkamerkki 10">
            <a:extLst>
              <a:ext uri="{FF2B5EF4-FFF2-40B4-BE49-F238E27FC236}">
                <a16:creationId xmlns:a16="http://schemas.microsoft.com/office/drawing/2014/main" id="{FCE3CE2E-51E7-440D-B1BD-D0795B4A6EF1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2977615"/>
              </p:ext>
            </p:extLst>
          </p:nvPr>
        </p:nvGraphicFramePr>
        <p:xfrm>
          <a:off x="1257461" y="1399340"/>
          <a:ext cx="2575562" cy="114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1" name="Sisällön paikkamerkki 10">
            <a:extLst>
              <a:ext uri="{FF2B5EF4-FFF2-40B4-BE49-F238E27FC236}">
                <a16:creationId xmlns:a16="http://schemas.microsoft.com/office/drawing/2014/main" id="{B653E4BE-ED5B-4D61-A750-5AE1652E3429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6296085"/>
              </p:ext>
            </p:extLst>
          </p:nvPr>
        </p:nvGraphicFramePr>
        <p:xfrm>
          <a:off x="2421578" y="3523327"/>
          <a:ext cx="854901" cy="36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4" name="Sisällön paikkamerkki 2">
            <a:extLst>
              <a:ext uri="{FF2B5EF4-FFF2-40B4-BE49-F238E27FC236}">
                <a16:creationId xmlns:a16="http://schemas.microsoft.com/office/drawing/2014/main" id="{E3F6F406-4601-4A6B-801E-B3C79E3F2E00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44968403"/>
              </p:ext>
            </p:extLst>
          </p:nvPr>
        </p:nvGraphicFramePr>
        <p:xfrm>
          <a:off x="9219241" y="1315731"/>
          <a:ext cx="2864347" cy="489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5" name="Suorakulmio 44">
            <a:extLst>
              <a:ext uri="{FF2B5EF4-FFF2-40B4-BE49-F238E27FC236}">
                <a16:creationId xmlns:a16="http://schemas.microsoft.com/office/drawing/2014/main" id="{F86AA7F5-F1D1-4C26-8F88-6D28E21319B2}"/>
              </a:ext>
            </a:extLst>
          </p:cNvPr>
          <p:cNvSpPr/>
          <p:nvPr/>
        </p:nvSpPr>
        <p:spPr>
          <a:xfrm rot="16200000">
            <a:off x="1385286" y="3435206"/>
            <a:ext cx="4448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Rahoituksen käyttötarkoitus </a:t>
            </a:r>
            <a:r>
              <a:rPr lang="fi-FI" sz="8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grpSp>
        <p:nvGrpSpPr>
          <p:cNvPr id="46" name="Ryhmä 45">
            <a:extLst>
              <a:ext uri="{FF2B5EF4-FFF2-40B4-BE49-F238E27FC236}">
                <a16:creationId xmlns:a16="http://schemas.microsoft.com/office/drawing/2014/main" id="{ADF5F298-0FAB-4422-A884-DA64E7531876}"/>
              </a:ext>
            </a:extLst>
          </p:cNvPr>
          <p:cNvGrpSpPr/>
          <p:nvPr/>
        </p:nvGrpSpPr>
        <p:grpSpPr>
          <a:xfrm>
            <a:off x="3833023" y="1517194"/>
            <a:ext cx="2963514" cy="4370106"/>
            <a:chOff x="3833023" y="1517194"/>
            <a:chExt cx="2963514" cy="4370106"/>
          </a:xfrm>
        </p:grpSpPr>
        <p:sp>
          <p:nvSpPr>
            <p:cNvPr id="47" name="Suorakulmio 46">
              <a:extLst>
                <a:ext uri="{FF2B5EF4-FFF2-40B4-BE49-F238E27FC236}">
                  <a16:creationId xmlns:a16="http://schemas.microsoft.com/office/drawing/2014/main" id="{BC1ADD27-8420-4832-B69D-0FCB1D1D3451}"/>
                </a:ext>
              </a:extLst>
            </p:cNvPr>
            <p:cNvSpPr/>
            <p:nvPr/>
          </p:nvSpPr>
          <p:spPr>
            <a:xfrm>
              <a:off x="3839848" y="1517194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Kone- , laite- tai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rakennusinvestointeihin</a:t>
              </a:r>
            </a:p>
          </p:txBody>
        </p:sp>
        <p:sp>
          <p:nvSpPr>
            <p:cNvPr id="48" name="Suorakulmio 47">
              <a:extLst>
                <a:ext uri="{FF2B5EF4-FFF2-40B4-BE49-F238E27FC236}">
                  <a16:creationId xmlns:a16="http://schemas.microsoft.com/office/drawing/2014/main" id="{DA303456-1754-4BB2-9804-54220833A78C}"/>
                </a:ext>
              </a:extLst>
            </p:cNvPr>
            <p:cNvSpPr/>
            <p:nvPr/>
          </p:nvSpPr>
          <p:spPr>
            <a:xfrm>
              <a:off x="3839848" y="2125315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Käyttöpääoma yrityksen kasvuun tai kansainvälistymiseen</a:t>
              </a:r>
            </a:p>
          </p:txBody>
        </p:sp>
        <p:sp>
          <p:nvSpPr>
            <p:cNvPr id="49" name="Suorakulmio 48">
              <a:extLst>
                <a:ext uri="{FF2B5EF4-FFF2-40B4-BE49-F238E27FC236}">
                  <a16:creationId xmlns:a16="http://schemas.microsoft.com/office/drawing/2014/main" id="{01AC8E0A-005D-4E49-93DF-D47BF1215021}"/>
                </a:ext>
              </a:extLst>
            </p:cNvPr>
            <p:cNvSpPr/>
            <p:nvPr/>
          </p:nvSpPr>
          <p:spPr>
            <a:xfrm>
              <a:off x="3833024" y="2740854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Yrityksen kehittämishankkeisiin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ml. henkilöstön osaamisen kehittäminen</a:t>
              </a:r>
            </a:p>
          </p:txBody>
        </p:sp>
        <p:sp>
          <p:nvSpPr>
            <p:cNvPr id="50" name="Suorakulmio 49">
              <a:extLst>
                <a:ext uri="{FF2B5EF4-FFF2-40B4-BE49-F238E27FC236}">
                  <a16:creationId xmlns:a16="http://schemas.microsoft.com/office/drawing/2014/main" id="{B3EEF833-0C26-42BF-831D-56C2E367A0E9}"/>
                </a:ext>
              </a:extLst>
            </p:cNvPr>
            <p:cNvSpPr/>
            <p:nvPr/>
          </p:nvSpPr>
          <p:spPr>
            <a:xfrm>
              <a:off x="3839848" y="3311325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Käyttöpääoma suhdanteista/kireästä tilanteesta johtuen</a:t>
              </a:r>
            </a:p>
          </p:txBody>
        </p:sp>
        <p:sp>
          <p:nvSpPr>
            <p:cNvPr id="51" name="Suorakulmio 50">
              <a:extLst>
                <a:ext uri="{FF2B5EF4-FFF2-40B4-BE49-F238E27FC236}">
                  <a16:creationId xmlns:a16="http://schemas.microsoft.com/office/drawing/2014/main" id="{2129F346-8069-4F34-BC55-2286D615D880}"/>
                </a:ext>
              </a:extLst>
            </p:cNvPr>
            <p:cNvSpPr/>
            <p:nvPr/>
          </p:nvSpPr>
          <p:spPr>
            <a:xfrm>
              <a:off x="3859147" y="3900667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Tieto- ja viestintätekniikkalaite-,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tai ohjelmisto- tms. investointeihin</a:t>
              </a:r>
            </a:p>
          </p:txBody>
        </p:sp>
        <p:sp>
          <p:nvSpPr>
            <p:cNvPr id="52" name="Suorakulmio 51">
              <a:extLst>
                <a:ext uri="{FF2B5EF4-FFF2-40B4-BE49-F238E27FC236}">
                  <a16:creationId xmlns:a16="http://schemas.microsoft.com/office/drawing/2014/main" id="{2CEE1AA1-56C9-4415-9742-CB1FC1468FEF}"/>
                </a:ext>
              </a:extLst>
            </p:cNvPr>
            <p:cNvSpPr/>
            <p:nvPr/>
          </p:nvSpPr>
          <p:spPr>
            <a:xfrm>
              <a:off x="3849028" y="5083663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Vientikauppojen rahoittaminen</a:t>
              </a:r>
            </a:p>
          </p:txBody>
        </p:sp>
        <p:sp>
          <p:nvSpPr>
            <p:cNvPr id="54" name="Suorakulmio 53">
              <a:extLst>
                <a:ext uri="{FF2B5EF4-FFF2-40B4-BE49-F238E27FC236}">
                  <a16:creationId xmlns:a16="http://schemas.microsoft.com/office/drawing/2014/main" id="{463D9CF7-42A8-49C3-8722-9B8A39D68D29}"/>
                </a:ext>
              </a:extLst>
            </p:cNvPr>
            <p:cNvSpPr/>
            <p:nvPr/>
          </p:nvSpPr>
          <p:spPr>
            <a:xfrm>
              <a:off x="3833023" y="5671856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Muut tarkoitukset</a:t>
              </a:r>
            </a:p>
          </p:txBody>
        </p:sp>
        <p:sp>
          <p:nvSpPr>
            <p:cNvPr id="55" name="Suorakulmio 54">
              <a:extLst>
                <a:ext uri="{FF2B5EF4-FFF2-40B4-BE49-F238E27FC236}">
                  <a16:creationId xmlns:a16="http://schemas.microsoft.com/office/drawing/2014/main" id="{67CF6444-4C81-4625-B39F-F9A9B145E75B}"/>
                </a:ext>
              </a:extLst>
            </p:cNvPr>
            <p:cNvSpPr/>
            <p:nvPr/>
          </p:nvSpPr>
          <p:spPr>
            <a:xfrm>
              <a:off x="3875916" y="4480533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Omistusjärjestelyjen tai yrityskauppojen rahoitukseen</a:t>
              </a:r>
            </a:p>
          </p:txBody>
        </p:sp>
      </p:grpSp>
      <p:graphicFrame>
        <p:nvGraphicFramePr>
          <p:cNvPr id="56" name="Sisällön paikkamerkki 2">
            <a:extLst>
              <a:ext uri="{FF2B5EF4-FFF2-40B4-BE49-F238E27FC236}">
                <a16:creationId xmlns:a16="http://schemas.microsoft.com/office/drawing/2014/main" id="{37EAA3C8-8198-415B-831F-5617C920FD1A}"/>
              </a:ext>
            </a:extLst>
          </p:cNvPr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42529615"/>
              </p:ext>
            </p:extLst>
          </p:nvPr>
        </p:nvGraphicFramePr>
        <p:xfrm>
          <a:off x="6392365" y="1314564"/>
          <a:ext cx="2864347" cy="489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57" name="Ryhmä 56">
            <a:extLst>
              <a:ext uri="{FF2B5EF4-FFF2-40B4-BE49-F238E27FC236}">
                <a16:creationId xmlns:a16="http://schemas.microsoft.com/office/drawing/2014/main" id="{A2C957CF-C6BC-4D6C-95A9-34A8CE7415BE}"/>
              </a:ext>
            </a:extLst>
          </p:cNvPr>
          <p:cNvGrpSpPr/>
          <p:nvPr/>
        </p:nvGrpSpPr>
        <p:grpSpPr>
          <a:xfrm>
            <a:off x="3929321" y="1534801"/>
            <a:ext cx="5223598" cy="4142171"/>
            <a:chOff x="3929321" y="1534801"/>
            <a:chExt cx="5223598" cy="4142171"/>
          </a:xfrm>
        </p:grpSpPr>
        <p:cxnSp>
          <p:nvCxnSpPr>
            <p:cNvPr id="58" name="Suora yhdysviiva 57">
              <a:extLst>
                <a:ext uri="{FF2B5EF4-FFF2-40B4-BE49-F238E27FC236}">
                  <a16:creationId xmlns:a16="http://schemas.microsoft.com/office/drawing/2014/main" id="{0C6267CA-C79C-436F-A297-2CC3901C2740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1534801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uora yhdysviiva 58">
              <a:extLst>
                <a:ext uri="{FF2B5EF4-FFF2-40B4-BE49-F238E27FC236}">
                  <a16:creationId xmlns:a16="http://schemas.microsoft.com/office/drawing/2014/main" id="{2EA36AF2-38EF-4C39-AFDD-EACFB35DD19C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2126540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uora yhdysviiva 59">
              <a:extLst>
                <a:ext uri="{FF2B5EF4-FFF2-40B4-BE49-F238E27FC236}">
                  <a16:creationId xmlns:a16="http://schemas.microsoft.com/office/drawing/2014/main" id="{33E93791-3D0F-462B-90E2-3D5F8846B07E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2718279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uora yhdysviiva 60">
              <a:extLst>
                <a:ext uri="{FF2B5EF4-FFF2-40B4-BE49-F238E27FC236}">
                  <a16:creationId xmlns:a16="http://schemas.microsoft.com/office/drawing/2014/main" id="{F3F771D3-D152-428A-8B89-727F51B5E271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3310018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uora yhdysviiva 61">
              <a:extLst>
                <a:ext uri="{FF2B5EF4-FFF2-40B4-BE49-F238E27FC236}">
                  <a16:creationId xmlns:a16="http://schemas.microsoft.com/office/drawing/2014/main" id="{A5399996-D7E0-4E9B-84B9-DD8A8E3BF309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3901757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uora yhdysviiva 62">
              <a:extLst>
                <a:ext uri="{FF2B5EF4-FFF2-40B4-BE49-F238E27FC236}">
                  <a16:creationId xmlns:a16="http://schemas.microsoft.com/office/drawing/2014/main" id="{027B743D-49AD-4AFC-870B-50215AE46AA0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4493496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uora yhdysviiva 63">
              <a:extLst>
                <a:ext uri="{FF2B5EF4-FFF2-40B4-BE49-F238E27FC236}">
                  <a16:creationId xmlns:a16="http://schemas.microsoft.com/office/drawing/2014/main" id="{09BC392C-57E7-49BA-864E-1D6BC22934AB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5085235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uora yhdysviiva 64">
              <a:extLst>
                <a:ext uri="{FF2B5EF4-FFF2-40B4-BE49-F238E27FC236}">
                  <a16:creationId xmlns:a16="http://schemas.microsoft.com/office/drawing/2014/main" id="{35EB4307-E92A-4A70-9739-280394C19CA1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5676972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Suorakulmio 41">
            <a:extLst>
              <a:ext uri="{FF2B5EF4-FFF2-40B4-BE49-F238E27FC236}">
                <a16:creationId xmlns:a16="http://schemas.microsoft.com/office/drawing/2014/main" id="{9FEF8E86-F8B0-4D7B-ABD4-38F59EC6353E}"/>
              </a:ext>
            </a:extLst>
          </p:cNvPr>
          <p:cNvSpPr/>
          <p:nvPr/>
        </p:nvSpPr>
        <p:spPr>
          <a:xfrm>
            <a:off x="9145228" y="1315194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2021</a:t>
            </a:r>
          </a:p>
        </p:txBody>
      </p:sp>
      <p:sp>
        <p:nvSpPr>
          <p:cNvPr id="43" name="Suorakulmio 42">
            <a:extLst>
              <a:ext uri="{FF2B5EF4-FFF2-40B4-BE49-F238E27FC236}">
                <a16:creationId xmlns:a16="http://schemas.microsoft.com/office/drawing/2014/main" id="{F72ADEF0-5F37-4B50-AE65-67242A4C0BC9}"/>
              </a:ext>
            </a:extLst>
          </p:cNvPr>
          <p:cNvSpPr/>
          <p:nvPr/>
        </p:nvSpPr>
        <p:spPr>
          <a:xfrm>
            <a:off x="8286022" y="1315195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2022</a:t>
            </a:r>
          </a:p>
        </p:txBody>
      </p:sp>
    </p:spTree>
    <p:extLst>
      <p:ext uri="{BB962C8B-B14F-4D97-AF65-F5344CB8AC3E}">
        <p14:creationId xmlns:p14="http://schemas.microsoft.com/office/powerpoint/2010/main" val="1294561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OMISTAJANVAIHDOS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alueraportti, 14.2.2022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Suorakulmio 67">
            <a:extLst>
              <a:ext uri="{FF2B5EF4-FFF2-40B4-BE49-F238E27FC236}">
                <a16:creationId xmlns:a16="http://schemas.microsoft.com/office/drawing/2014/main" id="{C7C8C397-9804-47AB-804A-4052F6178812}"/>
              </a:ext>
            </a:extLst>
          </p:cNvPr>
          <p:cNvSpPr/>
          <p:nvPr/>
        </p:nvSpPr>
        <p:spPr>
          <a:xfrm>
            <a:off x="6583943" y="3736393"/>
            <a:ext cx="87051" cy="220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4E2F32FC-F319-4782-AE64-3C8C5F47097A}"/>
              </a:ext>
            </a:extLst>
          </p:cNvPr>
          <p:cNvCxnSpPr>
            <a:cxnSpLocks/>
          </p:cNvCxnSpPr>
          <p:nvPr/>
        </p:nvCxnSpPr>
        <p:spPr>
          <a:xfrm>
            <a:off x="3143475" y="1603961"/>
            <a:ext cx="0" cy="431604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uorakulmio 35">
            <a:extLst>
              <a:ext uri="{FF2B5EF4-FFF2-40B4-BE49-F238E27FC236}">
                <a16:creationId xmlns:a16="http://schemas.microsoft.com/office/drawing/2014/main" id="{D33CEC83-2DB7-4926-AD88-95EDD86C1EEA}"/>
              </a:ext>
            </a:extLst>
          </p:cNvPr>
          <p:cNvSpPr/>
          <p:nvPr/>
        </p:nvSpPr>
        <p:spPr>
          <a:xfrm>
            <a:off x="160292" y="2208579"/>
            <a:ext cx="2863458" cy="167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fi-FI" sz="2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pk-yrityksistä seuraa aktiivisesti yrityksen arvon kehitystä.</a:t>
            </a:r>
          </a:p>
          <a:p>
            <a:pPr lvl="0" algn="r">
              <a:lnSpc>
                <a:spcPct val="90000"/>
              </a:lnSpc>
              <a:defRPr/>
            </a:pPr>
            <a:r>
              <a:rPr lang="fi-FI" b="1" dirty="0">
                <a:solidFill>
                  <a:srgbClr val="8AD5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2021:   </a:t>
            </a:r>
            <a:r>
              <a:rPr lang="fi-FI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</a:t>
            </a:r>
            <a:r>
              <a:rPr lang="fi-FI" b="1" dirty="0">
                <a:solidFill>
                  <a:srgbClr val="8AD5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Suorakulmio 36">
            <a:extLst>
              <a:ext uri="{FF2B5EF4-FFF2-40B4-BE49-F238E27FC236}">
                <a16:creationId xmlns:a16="http://schemas.microsoft.com/office/drawing/2014/main" id="{EF7622A1-8810-4E2F-AC7C-041371DDC365}"/>
              </a:ext>
            </a:extLst>
          </p:cNvPr>
          <p:cNvSpPr/>
          <p:nvPr/>
        </p:nvSpPr>
        <p:spPr>
          <a:xfrm>
            <a:off x="1913296" y="4493797"/>
            <a:ext cx="2092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4000" b="1" spc="-300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lvl="0">
              <a:defRPr/>
            </a:pPr>
            <a:endParaRPr lang="fi-FI" sz="2400" b="1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uorakulmio 37">
            <a:extLst>
              <a:ext uri="{FF2B5EF4-FFF2-40B4-BE49-F238E27FC236}">
                <a16:creationId xmlns:a16="http://schemas.microsoft.com/office/drawing/2014/main" id="{CC6D790E-5F05-419D-BBB7-27AF47BF1B5B}"/>
              </a:ext>
            </a:extLst>
          </p:cNvPr>
          <p:cNvSpPr/>
          <p:nvPr/>
        </p:nvSpPr>
        <p:spPr>
          <a:xfrm>
            <a:off x="1257462" y="5024997"/>
            <a:ext cx="17440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4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2021: 53</a:t>
            </a:r>
            <a:r>
              <a:rPr lang="fi-FI" sz="10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</a:p>
        </p:txBody>
      </p:sp>
      <p:sp>
        <p:nvSpPr>
          <p:cNvPr id="39" name="Suorakulmio 38">
            <a:extLst>
              <a:ext uri="{FF2B5EF4-FFF2-40B4-BE49-F238E27FC236}">
                <a16:creationId xmlns:a16="http://schemas.microsoft.com/office/drawing/2014/main" id="{48268204-8B20-4795-A199-884B34C62333}"/>
              </a:ext>
            </a:extLst>
          </p:cNvPr>
          <p:cNvSpPr/>
          <p:nvPr/>
        </p:nvSpPr>
        <p:spPr>
          <a:xfrm>
            <a:off x="1160199" y="4595189"/>
            <a:ext cx="85677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</a:t>
            </a:r>
            <a:b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</a:t>
            </a:r>
          </a:p>
        </p:txBody>
      </p:sp>
      <p:graphicFrame>
        <p:nvGraphicFramePr>
          <p:cNvPr id="40" name="Sisällön paikkamerkki 10">
            <a:extLst>
              <a:ext uri="{FF2B5EF4-FFF2-40B4-BE49-F238E27FC236}">
                <a16:creationId xmlns:a16="http://schemas.microsoft.com/office/drawing/2014/main" id="{FCE3CE2E-51E7-440D-B1BD-D0795B4A6EF1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55579123"/>
              </p:ext>
            </p:extLst>
          </p:nvPr>
        </p:nvGraphicFramePr>
        <p:xfrm>
          <a:off x="1257461" y="1399340"/>
          <a:ext cx="2575562" cy="114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1" name="Sisällön paikkamerkki 10">
            <a:extLst>
              <a:ext uri="{FF2B5EF4-FFF2-40B4-BE49-F238E27FC236}">
                <a16:creationId xmlns:a16="http://schemas.microsoft.com/office/drawing/2014/main" id="{B653E4BE-ED5B-4D61-A750-5AE1652E3429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5381154"/>
              </p:ext>
            </p:extLst>
          </p:nvPr>
        </p:nvGraphicFramePr>
        <p:xfrm>
          <a:off x="2421578" y="3523327"/>
          <a:ext cx="854901" cy="36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4" name="Sisällön paikkamerkki 2">
            <a:extLst>
              <a:ext uri="{FF2B5EF4-FFF2-40B4-BE49-F238E27FC236}">
                <a16:creationId xmlns:a16="http://schemas.microsoft.com/office/drawing/2014/main" id="{AF1A3072-7FBC-4790-BFC8-E6E38804C0DF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07171880"/>
              </p:ext>
            </p:extLst>
          </p:nvPr>
        </p:nvGraphicFramePr>
        <p:xfrm>
          <a:off x="9152919" y="1209796"/>
          <a:ext cx="2873074" cy="4894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5" name="Suorakulmio 44">
            <a:extLst>
              <a:ext uri="{FF2B5EF4-FFF2-40B4-BE49-F238E27FC236}">
                <a16:creationId xmlns:a16="http://schemas.microsoft.com/office/drawing/2014/main" id="{1285294E-F597-48CC-8AF6-4F2EBEBC831B}"/>
              </a:ext>
            </a:extLst>
          </p:cNvPr>
          <p:cNvSpPr/>
          <p:nvPr/>
        </p:nvSpPr>
        <p:spPr>
          <a:xfrm rot="16200000">
            <a:off x="2152045" y="3483977"/>
            <a:ext cx="46007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Omistajanvaihdoksen suunnittelu </a:t>
            </a:r>
            <a:r>
              <a:rPr lang="fi-FI" sz="8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grpSp>
        <p:nvGrpSpPr>
          <p:cNvPr id="46" name="Ryhmä 45">
            <a:extLst>
              <a:ext uri="{FF2B5EF4-FFF2-40B4-BE49-F238E27FC236}">
                <a16:creationId xmlns:a16="http://schemas.microsoft.com/office/drawing/2014/main" id="{56585FA4-F5C9-4DA1-B92F-A0CFD53969E7}"/>
              </a:ext>
            </a:extLst>
          </p:cNvPr>
          <p:cNvGrpSpPr/>
          <p:nvPr/>
        </p:nvGrpSpPr>
        <p:grpSpPr>
          <a:xfrm>
            <a:off x="4726589" y="1534801"/>
            <a:ext cx="4426330" cy="3671972"/>
            <a:chOff x="3929321" y="1534801"/>
            <a:chExt cx="5223598" cy="3671972"/>
          </a:xfrm>
        </p:grpSpPr>
        <p:cxnSp>
          <p:nvCxnSpPr>
            <p:cNvPr id="47" name="Suora yhdysviiva 46">
              <a:extLst>
                <a:ext uri="{FF2B5EF4-FFF2-40B4-BE49-F238E27FC236}">
                  <a16:creationId xmlns:a16="http://schemas.microsoft.com/office/drawing/2014/main" id="{67A3439F-4BBE-466D-8AFC-AEFC6798EBBD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1534801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uora yhdysviiva 47">
              <a:extLst>
                <a:ext uri="{FF2B5EF4-FFF2-40B4-BE49-F238E27FC236}">
                  <a16:creationId xmlns:a16="http://schemas.microsoft.com/office/drawing/2014/main" id="{12EEEC39-C62B-423C-9B44-C281AE164A65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2452794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uora yhdysviiva 48">
              <a:extLst>
                <a:ext uri="{FF2B5EF4-FFF2-40B4-BE49-F238E27FC236}">
                  <a16:creationId xmlns:a16="http://schemas.microsoft.com/office/drawing/2014/main" id="{BA877AF5-110D-48E5-8955-AA20BA5DFC36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3370787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uora yhdysviiva 49">
              <a:extLst>
                <a:ext uri="{FF2B5EF4-FFF2-40B4-BE49-F238E27FC236}">
                  <a16:creationId xmlns:a16="http://schemas.microsoft.com/office/drawing/2014/main" id="{34DAC6AF-3C8D-4ABB-BA18-E54F4E0438C3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4288780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uora yhdysviiva 50">
              <a:extLst>
                <a:ext uri="{FF2B5EF4-FFF2-40B4-BE49-F238E27FC236}">
                  <a16:creationId xmlns:a16="http://schemas.microsoft.com/office/drawing/2014/main" id="{EE146F7B-D9C3-4962-9E89-1D4F2002D9D9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5206773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Suorakulmio 51">
            <a:extLst>
              <a:ext uri="{FF2B5EF4-FFF2-40B4-BE49-F238E27FC236}">
                <a16:creationId xmlns:a16="http://schemas.microsoft.com/office/drawing/2014/main" id="{5B82BDEA-6E66-45AE-A7D4-B6E0C976B26F}"/>
              </a:ext>
            </a:extLst>
          </p:cNvPr>
          <p:cNvSpPr/>
          <p:nvPr/>
        </p:nvSpPr>
        <p:spPr>
          <a:xfrm>
            <a:off x="4664234" y="1567286"/>
            <a:ext cx="2115247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0–2 vuoden aikana</a:t>
            </a:r>
            <a:endParaRPr lang="fi-FI" sz="1000" b="1" dirty="0">
              <a:solidFill>
                <a:srgbClr val="00A3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Suorakulmio 53">
            <a:extLst>
              <a:ext uri="{FF2B5EF4-FFF2-40B4-BE49-F238E27FC236}">
                <a16:creationId xmlns:a16="http://schemas.microsoft.com/office/drawing/2014/main" id="{49B77D98-BAE8-445B-B716-3DB6F4C933F1}"/>
              </a:ext>
            </a:extLst>
          </p:cNvPr>
          <p:cNvSpPr/>
          <p:nvPr/>
        </p:nvSpPr>
        <p:spPr>
          <a:xfrm>
            <a:off x="4664234" y="2502661"/>
            <a:ext cx="2115247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3–5 vuoden aikana</a:t>
            </a:r>
            <a:endParaRPr lang="fi-FI" sz="1000" b="1" dirty="0">
              <a:solidFill>
                <a:srgbClr val="00A3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Suorakulmio 54">
            <a:extLst>
              <a:ext uri="{FF2B5EF4-FFF2-40B4-BE49-F238E27FC236}">
                <a16:creationId xmlns:a16="http://schemas.microsoft.com/office/drawing/2014/main" id="{E8430CDB-13CA-4EFB-9B39-7F728B05BE8A}"/>
              </a:ext>
            </a:extLst>
          </p:cNvPr>
          <p:cNvSpPr/>
          <p:nvPr/>
        </p:nvSpPr>
        <p:spPr>
          <a:xfrm>
            <a:off x="4664234" y="3423718"/>
            <a:ext cx="2115247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6–10 vuoden aikana</a:t>
            </a:r>
            <a:endParaRPr lang="fi-FI" sz="1000" b="1" dirty="0">
              <a:solidFill>
                <a:srgbClr val="00A3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Suorakulmio 55">
            <a:extLst>
              <a:ext uri="{FF2B5EF4-FFF2-40B4-BE49-F238E27FC236}">
                <a16:creationId xmlns:a16="http://schemas.microsoft.com/office/drawing/2014/main" id="{BF92349C-3120-4DE3-8718-B12423666ED6}"/>
              </a:ext>
            </a:extLst>
          </p:cNvPr>
          <p:cNvSpPr/>
          <p:nvPr/>
        </p:nvSpPr>
        <p:spPr>
          <a:xfrm>
            <a:off x="4664234" y="4359093"/>
            <a:ext cx="2115247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10+ vuoden aikana</a:t>
            </a:r>
            <a:endParaRPr lang="fi-FI" sz="1000" b="1" dirty="0">
              <a:solidFill>
                <a:srgbClr val="00A3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Suorakulmio 56">
            <a:extLst>
              <a:ext uri="{FF2B5EF4-FFF2-40B4-BE49-F238E27FC236}">
                <a16:creationId xmlns:a16="http://schemas.microsoft.com/office/drawing/2014/main" id="{06D0C146-0C24-4995-AB73-4A441712DF45}"/>
              </a:ext>
            </a:extLst>
          </p:cNvPr>
          <p:cNvSpPr/>
          <p:nvPr/>
        </p:nvSpPr>
        <p:spPr>
          <a:xfrm>
            <a:off x="4664234" y="5247845"/>
            <a:ext cx="2115247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 suunnitelmissa</a:t>
            </a:r>
            <a:endParaRPr lang="fi-FI" sz="1000" b="1" dirty="0">
              <a:solidFill>
                <a:srgbClr val="00A3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8" name="Sisällön paikkamerkki 2">
            <a:extLst>
              <a:ext uri="{FF2B5EF4-FFF2-40B4-BE49-F238E27FC236}">
                <a16:creationId xmlns:a16="http://schemas.microsoft.com/office/drawing/2014/main" id="{EDD5633B-853E-4161-8E24-9E60E0BF30C0}"/>
              </a:ext>
            </a:extLst>
          </p:cNvPr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139376603"/>
              </p:ext>
            </p:extLst>
          </p:nvPr>
        </p:nvGraphicFramePr>
        <p:xfrm>
          <a:off x="6383638" y="1229763"/>
          <a:ext cx="2873074" cy="4894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2" name="Suorakulmio 41">
            <a:extLst>
              <a:ext uri="{FF2B5EF4-FFF2-40B4-BE49-F238E27FC236}">
                <a16:creationId xmlns:a16="http://schemas.microsoft.com/office/drawing/2014/main" id="{9FEF8E86-F8B0-4D7B-ABD4-38F59EC6353E}"/>
              </a:ext>
            </a:extLst>
          </p:cNvPr>
          <p:cNvSpPr/>
          <p:nvPr/>
        </p:nvSpPr>
        <p:spPr>
          <a:xfrm>
            <a:off x="9145228" y="1315194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2021</a:t>
            </a:r>
          </a:p>
        </p:txBody>
      </p:sp>
      <p:sp>
        <p:nvSpPr>
          <p:cNvPr id="43" name="Suorakulmio 42">
            <a:extLst>
              <a:ext uri="{FF2B5EF4-FFF2-40B4-BE49-F238E27FC236}">
                <a16:creationId xmlns:a16="http://schemas.microsoft.com/office/drawing/2014/main" id="{F72ADEF0-5F37-4B50-AE65-67242A4C0BC9}"/>
              </a:ext>
            </a:extLst>
          </p:cNvPr>
          <p:cNvSpPr/>
          <p:nvPr/>
        </p:nvSpPr>
        <p:spPr>
          <a:xfrm>
            <a:off x="8286022" y="1315195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2022</a:t>
            </a:r>
          </a:p>
        </p:txBody>
      </p:sp>
    </p:spTree>
    <p:extLst>
      <p:ext uri="{BB962C8B-B14F-4D97-AF65-F5344CB8AC3E}">
        <p14:creationId xmlns:p14="http://schemas.microsoft.com/office/powerpoint/2010/main" val="1336438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ILMASTONMUUTOS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alueraportti, 14.2.2022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40723" y="6200806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Suorakulmio 67">
            <a:extLst>
              <a:ext uri="{FF2B5EF4-FFF2-40B4-BE49-F238E27FC236}">
                <a16:creationId xmlns:a16="http://schemas.microsoft.com/office/drawing/2014/main" id="{C7C8C397-9804-47AB-804A-4052F6178812}"/>
              </a:ext>
            </a:extLst>
          </p:cNvPr>
          <p:cNvSpPr/>
          <p:nvPr/>
        </p:nvSpPr>
        <p:spPr>
          <a:xfrm>
            <a:off x="6583943" y="3736393"/>
            <a:ext cx="87051" cy="220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4E2F32FC-F319-4782-AE64-3C8C5F47097A}"/>
              </a:ext>
            </a:extLst>
          </p:cNvPr>
          <p:cNvCxnSpPr>
            <a:cxnSpLocks/>
          </p:cNvCxnSpPr>
          <p:nvPr/>
        </p:nvCxnSpPr>
        <p:spPr>
          <a:xfrm>
            <a:off x="3143475" y="1603961"/>
            <a:ext cx="0" cy="431604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uorakulmio 35">
            <a:extLst>
              <a:ext uri="{FF2B5EF4-FFF2-40B4-BE49-F238E27FC236}">
                <a16:creationId xmlns:a16="http://schemas.microsoft.com/office/drawing/2014/main" id="{D33CEC83-2DB7-4926-AD88-95EDD86C1EEA}"/>
              </a:ext>
            </a:extLst>
          </p:cNvPr>
          <p:cNvSpPr/>
          <p:nvPr/>
        </p:nvSpPr>
        <p:spPr>
          <a:xfrm>
            <a:off x="0" y="2208579"/>
            <a:ext cx="3023750" cy="167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fi-FI" sz="2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pk-yrityksistä on kartoittanut liiketoimintansa ilmastovaikutuksia.</a:t>
            </a:r>
          </a:p>
          <a:p>
            <a:pPr lvl="0" algn="r">
              <a:lnSpc>
                <a:spcPct val="90000"/>
              </a:lnSpc>
              <a:defRPr/>
            </a:pPr>
            <a:r>
              <a:rPr lang="fi-FI" b="1" dirty="0">
                <a:solidFill>
                  <a:srgbClr val="8AD5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2020:   </a:t>
            </a:r>
            <a:r>
              <a:rPr lang="fi-FI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</a:t>
            </a:r>
            <a:r>
              <a:rPr lang="fi-FI" b="1" dirty="0">
                <a:solidFill>
                  <a:srgbClr val="8AD5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Suorakulmio 36">
            <a:extLst>
              <a:ext uri="{FF2B5EF4-FFF2-40B4-BE49-F238E27FC236}">
                <a16:creationId xmlns:a16="http://schemas.microsoft.com/office/drawing/2014/main" id="{EF7622A1-8810-4E2F-AC7C-041371DDC365}"/>
              </a:ext>
            </a:extLst>
          </p:cNvPr>
          <p:cNvSpPr/>
          <p:nvPr/>
        </p:nvSpPr>
        <p:spPr>
          <a:xfrm>
            <a:off x="1913296" y="4493797"/>
            <a:ext cx="2092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4000" b="1" spc="-300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lvl="0">
              <a:defRPr/>
            </a:pPr>
            <a:endParaRPr lang="fi-FI" sz="2400" b="1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uorakulmio 37">
            <a:extLst>
              <a:ext uri="{FF2B5EF4-FFF2-40B4-BE49-F238E27FC236}">
                <a16:creationId xmlns:a16="http://schemas.microsoft.com/office/drawing/2014/main" id="{CC6D790E-5F05-419D-BBB7-27AF47BF1B5B}"/>
              </a:ext>
            </a:extLst>
          </p:cNvPr>
          <p:cNvSpPr/>
          <p:nvPr/>
        </p:nvSpPr>
        <p:spPr>
          <a:xfrm>
            <a:off x="1257462" y="5024997"/>
            <a:ext cx="17440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4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2020: 17</a:t>
            </a:r>
            <a:r>
              <a:rPr lang="fi-FI" sz="10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</a:p>
        </p:txBody>
      </p:sp>
      <p:sp>
        <p:nvSpPr>
          <p:cNvPr id="39" name="Suorakulmio 38">
            <a:extLst>
              <a:ext uri="{FF2B5EF4-FFF2-40B4-BE49-F238E27FC236}">
                <a16:creationId xmlns:a16="http://schemas.microsoft.com/office/drawing/2014/main" id="{48268204-8B20-4795-A199-884B34C62333}"/>
              </a:ext>
            </a:extLst>
          </p:cNvPr>
          <p:cNvSpPr/>
          <p:nvPr/>
        </p:nvSpPr>
        <p:spPr>
          <a:xfrm>
            <a:off x="1160199" y="4595189"/>
            <a:ext cx="85677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</a:t>
            </a:r>
            <a:b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</a:t>
            </a:r>
          </a:p>
        </p:txBody>
      </p:sp>
      <p:graphicFrame>
        <p:nvGraphicFramePr>
          <p:cNvPr id="40" name="Sisällön paikkamerkki 10">
            <a:extLst>
              <a:ext uri="{FF2B5EF4-FFF2-40B4-BE49-F238E27FC236}">
                <a16:creationId xmlns:a16="http://schemas.microsoft.com/office/drawing/2014/main" id="{FCE3CE2E-51E7-440D-B1BD-D0795B4A6EF1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498677"/>
              </p:ext>
            </p:extLst>
          </p:nvPr>
        </p:nvGraphicFramePr>
        <p:xfrm>
          <a:off x="1257461" y="1399340"/>
          <a:ext cx="2575562" cy="114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1" name="Sisällön paikkamerkki 10">
            <a:extLst>
              <a:ext uri="{FF2B5EF4-FFF2-40B4-BE49-F238E27FC236}">
                <a16:creationId xmlns:a16="http://schemas.microsoft.com/office/drawing/2014/main" id="{B653E4BE-ED5B-4D61-A750-5AE1652E3429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6317193"/>
              </p:ext>
            </p:extLst>
          </p:nvPr>
        </p:nvGraphicFramePr>
        <p:xfrm>
          <a:off x="2421578" y="3523327"/>
          <a:ext cx="854901" cy="36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4" name="Sisällön paikkamerkki 2">
            <a:extLst>
              <a:ext uri="{FF2B5EF4-FFF2-40B4-BE49-F238E27FC236}">
                <a16:creationId xmlns:a16="http://schemas.microsoft.com/office/drawing/2014/main" id="{AF1A3072-7FBC-4790-BFC8-E6E38804C0DF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39973572"/>
              </p:ext>
            </p:extLst>
          </p:nvPr>
        </p:nvGraphicFramePr>
        <p:xfrm>
          <a:off x="9152919" y="1209796"/>
          <a:ext cx="2873074" cy="4894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5" name="Suorakulmio 44">
            <a:extLst>
              <a:ext uri="{FF2B5EF4-FFF2-40B4-BE49-F238E27FC236}">
                <a16:creationId xmlns:a16="http://schemas.microsoft.com/office/drawing/2014/main" id="{1285294E-F597-48CC-8AF6-4F2EBEBC831B}"/>
              </a:ext>
            </a:extLst>
          </p:cNvPr>
          <p:cNvSpPr/>
          <p:nvPr/>
        </p:nvSpPr>
        <p:spPr>
          <a:xfrm rot="16200000">
            <a:off x="1894425" y="3356284"/>
            <a:ext cx="4600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6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Näkemys ilmastonmuutoksen hillitsemistoimien vaikutuksista yritykselle</a:t>
            </a: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8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grpSp>
        <p:nvGrpSpPr>
          <p:cNvPr id="46" name="Ryhmä 45">
            <a:extLst>
              <a:ext uri="{FF2B5EF4-FFF2-40B4-BE49-F238E27FC236}">
                <a16:creationId xmlns:a16="http://schemas.microsoft.com/office/drawing/2014/main" id="{56585FA4-F5C9-4DA1-B92F-A0CFD53969E7}"/>
              </a:ext>
            </a:extLst>
          </p:cNvPr>
          <p:cNvGrpSpPr/>
          <p:nvPr/>
        </p:nvGrpSpPr>
        <p:grpSpPr>
          <a:xfrm>
            <a:off x="4726589" y="1534801"/>
            <a:ext cx="4426330" cy="3671972"/>
            <a:chOff x="3929321" y="1534801"/>
            <a:chExt cx="5223598" cy="3671972"/>
          </a:xfrm>
        </p:grpSpPr>
        <p:cxnSp>
          <p:nvCxnSpPr>
            <p:cNvPr id="47" name="Suora yhdysviiva 46">
              <a:extLst>
                <a:ext uri="{FF2B5EF4-FFF2-40B4-BE49-F238E27FC236}">
                  <a16:creationId xmlns:a16="http://schemas.microsoft.com/office/drawing/2014/main" id="{67A3439F-4BBE-466D-8AFC-AEFC6798EBBD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1534801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uora yhdysviiva 47">
              <a:extLst>
                <a:ext uri="{FF2B5EF4-FFF2-40B4-BE49-F238E27FC236}">
                  <a16:creationId xmlns:a16="http://schemas.microsoft.com/office/drawing/2014/main" id="{12EEEC39-C62B-423C-9B44-C281AE164A65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2452794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uora yhdysviiva 48">
              <a:extLst>
                <a:ext uri="{FF2B5EF4-FFF2-40B4-BE49-F238E27FC236}">
                  <a16:creationId xmlns:a16="http://schemas.microsoft.com/office/drawing/2014/main" id="{BA877AF5-110D-48E5-8955-AA20BA5DFC36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3370787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uora yhdysviiva 49">
              <a:extLst>
                <a:ext uri="{FF2B5EF4-FFF2-40B4-BE49-F238E27FC236}">
                  <a16:creationId xmlns:a16="http://schemas.microsoft.com/office/drawing/2014/main" id="{34DAC6AF-3C8D-4ABB-BA18-E54F4E0438C3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4288780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uora yhdysviiva 50">
              <a:extLst>
                <a:ext uri="{FF2B5EF4-FFF2-40B4-BE49-F238E27FC236}">
                  <a16:creationId xmlns:a16="http://schemas.microsoft.com/office/drawing/2014/main" id="{EE146F7B-D9C3-4962-9E89-1D4F2002D9D9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5206773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8" name="Sisällön paikkamerkki 2">
            <a:extLst>
              <a:ext uri="{FF2B5EF4-FFF2-40B4-BE49-F238E27FC236}">
                <a16:creationId xmlns:a16="http://schemas.microsoft.com/office/drawing/2014/main" id="{EDD5633B-853E-4161-8E24-9E60E0BF30C0}"/>
              </a:ext>
            </a:extLst>
          </p:cNvPr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85398952"/>
              </p:ext>
            </p:extLst>
          </p:nvPr>
        </p:nvGraphicFramePr>
        <p:xfrm>
          <a:off x="6383638" y="1229763"/>
          <a:ext cx="2873074" cy="4894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2" name="Suorakulmio 41">
            <a:extLst>
              <a:ext uri="{FF2B5EF4-FFF2-40B4-BE49-F238E27FC236}">
                <a16:creationId xmlns:a16="http://schemas.microsoft.com/office/drawing/2014/main" id="{9FEF8E86-F8B0-4D7B-ABD4-38F59EC6353E}"/>
              </a:ext>
            </a:extLst>
          </p:cNvPr>
          <p:cNvSpPr/>
          <p:nvPr/>
        </p:nvSpPr>
        <p:spPr>
          <a:xfrm>
            <a:off x="9135703" y="1315194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2020</a:t>
            </a:r>
          </a:p>
        </p:txBody>
      </p:sp>
      <p:sp>
        <p:nvSpPr>
          <p:cNvPr id="43" name="Suorakulmio 42">
            <a:extLst>
              <a:ext uri="{FF2B5EF4-FFF2-40B4-BE49-F238E27FC236}">
                <a16:creationId xmlns:a16="http://schemas.microsoft.com/office/drawing/2014/main" id="{F72ADEF0-5F37-4B50-AE65-67242A4C0BC9}"/>
              </a:ext>
            </a:extLst>
          </p:cNvPr>
          <p:cNvSpPr/>
          <p:nvPr/>
        </p:nvSpPr>
        <p:spPr>
          <a:xfrm>
            <a:off x="8286022" y="1315195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2022</a:t>
            </a:r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FF96B5ED-3FC1-4CF1-BF19-CEE0DB136CEA}"/>
              </a:ext>
            </a:extLst>
          </p:cNvPr>
          <p:cNvSpPr/>
          <p:nvPr/>
        </p:nvSpPr>
        <p:spPr>
          <a:xfrm>
            <a:off x="4679538" y="1574499"/>
            <a:ext cx="211524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Luo merkittävästi lisää mahdollisuuksia liiketoiminnallemme</a:t>
            </a:r>
            <a:endParaRPr lang="fi-FI" sz="1000" b="1" dirty="0">
              <a:solidFill>
                <a:srgbClr val="00A3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Suorakulmio 58">
            <a:extLst>
              <a:ext uri="{FF2B5EF4-FFF2-40B4-BE49-F238E27FC236}">
                <a16:creationId xmlns:a16="http://schemas.microsoft.com/office/drawing/2014/main" id="{D146F5BD-2A2C-4FDE-82F4-D1C50E8C3324}"/>
              </a:ext>
            </a:extLst>
          </p:cNvPr>
          <p:cNvSpPr/>
          <p:nvPr/>
        </p:nvSpPr>
        <p:spPr>
          <a:xfrm>
            <a:off x="4679538" y="2509874"/>
            <a:ext cx="211524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Luo jonkin verran lisää mahdollisuuksia liiketoiminnallemme</a:t>
            </a:r>
            <a:endParaRPr lang="fi-FI" sz="1000" b="1" dirty="0">
              <a:solidFill>
                <a:srgbClr val="00A3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Suorakulmio 59">
            <a:extLst>
              <a:ext uri="{FF2B5EF4-FFF2-40B4-BE49-F238E27FC236}">
                <a16:creationId xmlns:a16="http://schemas.microsoft.com/office/drawing/2014/main" id="{B3A70F89-B454-40D3-B960-1F670A9B7BAC}"/>
              </a:ext>
            </a:extLst>
          </p:cNvPr>
          <p:cNvSpPr/>
          <p:nvPr/>
        </p:nvSpPr>
        <p:spPr>
          <a:xfrm>
            <a:off x="4679538" y="3399953"/>
            <a:ext cx="211524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 merkitystä liiketoiminnallemme</a:t>
            </a:r>
            <a:endParaRPr lang="fi-FI" sz="1000" b="1" dirty="0">
              <a:solidFill>
                <a:srgbClr val="00A3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Suorakulmio 60">
            <a:extLst>
              <a:ext uri="{FF2B5EF4-FFF2-40B4-BE49-F238E27FC236}">
                <a16:creationId xmlns:a16="http://schemas.microsoft.com/office/drawing/2014/main" id="{49B51179-B630-4E38-B035-98C233553F76}"/>
              </a:ext>
            </a:extLst>
          </p:cNvPr>
          <p:cNvSpPr/>
          <p:nvPr/>
        </p:nvSpPr>
        <p:spPr>
          <a:xfrm>
            <a:off x="4679538" y="4312239"/>
            <a:ext cx="211524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Luo jonkin </a:t>
            </a:r>
            <a:b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verran haasteita liiketoiminnallemme</a:t>
            </a:r>
            <a:endParaRPr lang="fi-FI" sz="1000" b="1" dirty="0">
              <a:solidFill>
                <a:srgbClr val="00A3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Suorakulmio 61">
            <a:extLst>
              <a:ext uri="{FF2B5EF4-FFF2-40B4-BE49-F238E27FC236}">
                <a16:creationId xmlns:a16="http://schemas.microsoft.com/office/drawing/2014/main" id="{55E402D1-1ED2-4283-80AD-DC6EBBB6D4DE}"/>
              </a:ext>
            </a:extLst>
          </p:cNvPr>
          <p:cNvSpPr/>
          <p:nvPr/>
        </p:nvSpPr>
        <p:spPr>
          <a:xfrm>
            <a:off x="4679538" y="5255058"/>
            <a:ext cx="211524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Luo merkittäviä haasteita liiketoiminnallemme</a:t>
            </a:r>
            <a:endParaRPr lang="fi-FI" sz="1000" b="1" dirty="0">
              <a:solidFill>
                <a:srgbClr val="00A3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413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Sisällön paikkamerkki 2">
            <a:extLst>
              <a:ext uri="{FF2B5EF4-FFF2-40B4-BE49-F238E27FC236}">
                <a16:creationId xmlns:a16="http://schemas.microsoft.com/office/drawing/2014/main" id="{44393B06-F53D-4F73-8029-2000F3FFCF66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9214999"/>
              </p:ext>
            </p:extLst>
          </p:nvPr>
        </p:nvGraphicFramePr>
        <p:xfrm>
          <a:off x="6715640" y="1314564"/>
          <a:ext cx="5062362" cy="489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ILMASTONMUUTOS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alueraportti, 14.2.2022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Suorakulmio 85">
            <a:extLst>
              <a:ext uri="{FF2B5EF4-FFF2-40B4-BE49-F238E27FC236}">
                <a16:creationId xmlns:a16="http://schemas.microsoft.com/office/drawing/2014/main" id="{8D75DD32-EC31-4BDD-9A17-EEB05FCB8D9C}"/>
              </a:ext>
            </a:extLst>
          </p:cNvPr>
          <p:cNvSpPr/>
          <p:nvPr/>
        </p:nvSpPr>
        <p:spPr>
          <a:xfrm rot="16200000">
            <a:off x="1385286" y="3435206"/>
            <a:ext cx="4448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Toteutetut toimet </a:t>
            </a:r>
            <a:r>
              <a:rPr lang="fi-FI" sz="8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111" name="Suorakulmio 110">
            <a:extLst>
              <a:ext uri="{FF2B5EF4-FFF2-40B4-BE49-F238E27FC236}">
                <a16:creationId xmlns:a16="http://schemas.microsoft.com/office/drawing/2014/main" id="{5BBEE090-6E17-4CD0-AF68-C5F00E100F25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51" name="Suora yhdysviiva 50">
            <a:extLst>
              <a:ext uri="{FF2B5EF4-FFF2-40B4-BE49-F238E27FC236}">
                <a16:creationId xmlns:a16="http://schemas.microsoft.com/office/drawing/2014/main" id="{33231F14-6182-4F85-A35D-27BA81504572}"/>
              </a:ext>
            </a:extLst>
          </p:cNvPr>
          <p:cNvCxnSpPr>
            <a:cxnSpLocks/>
          </p:cNvCxnSpPr>
          <p:nvPr/>
        </p:nvCxnSpPr>
        <p:spPr>
          <a:xfrm>
            <a:off x="3929321" y="153480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uora yhdysviiva 51">
            <a:extLst>
              <a:ext uri="{FF2B5EF4-FFF2-40B4-BE49-F238E27FC236}">
                <a16:creationId xmlns:a16="http://schemas.microsoft.com/office/drawing/2014/main" id="{74C76380-E9AD-4817-8BA7-A2449F998A1D}"/>
              </a:ext>
            </a:extLst>
          </p:cNvPr>
          <p:cNvCxnSpPr>
            <a:cxnSpLocks/>
          </p:cNvCxnSpPr>
          <p:nvPr/>
        </p:nvCxnSpPr>
        <p:spPr>
          <a:xfrm>
            <a:off x="3929321" y="200245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uora yhdysviiva 53">
            <a:extLst>
              <a:ext uri="{FF2B5EF4-FFF2-40B4-BE49-F238E27FC236}">
                <a16:creationId xmlns:a16="http://schemas.microsoft.com/office/drawing/2014/main" id="{CEB713BA-12CF-464E-B306-04701536DB4D}"/>
              </a:ext>
            </a:extLst>
          </p:cNvPr>
          <p:cNvCxnSpPr>
            <a:cxnSpLocks/>
          </p:cNvCxnSpPr>
          <p:nvPr/>
        </p:nvCxnSpPr>
        <p:spPr>
          <a:xfrm>
            <a:off x="3929321" y="247010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uora yhdysviiva 54">
            <a:extLst>
              <a:ext uri="{FF2B5EF4-FFF2-40B4-BE49-F238E27FC236}">
                <a16:creationId xmlns:a16="http://schemas.microsoft.com/office/drawing/2014/main" id="{592E3003-6AA5-48D5-9477-98DCE54115DA}"/>
              </a:ext>
            </a:extLst>
          </p:cNvPr>
          <p:cNvCxnSpPr>
            <a:cxnSpLocks/>
          </p:cNvCxnSpPr>
          <p:nvPr/>
        </p:nvCxnSpPr>
        <p:spPr>
          <a:xfrm>
            <a:off x="3929321" y="293775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uora yhdysviiva 55">
            <a:extLst>
              <a:ext uri="{FF2B5EF4-FFF2-40B4-BE49-F238E27FC236}">
                <a16:creationId xmlns:a16="http://schemas.microsoft.com/office/drawing/2014/main" id="{74F5DEB1-7CCE-40CB-BAD9-7AE999BA0271}"/>
              </a:ext>
            </a:extLst>
          </p:cNvPr>
          <p:cNvCxnSpPr>
            <a:cxnSpLocks/>
          </p:cNvCxnSpPr>
          <p:nvPr/>
        </p:nvCxnSpPr>
        <p:spPr>
          <a:xfrm>
            <a:off x="3929321" y="340540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uora yhdysviiva 56">
            <a:extLst>
              <a:ext uri="{FF2B5EF4-FFF2-40B4-BE49-F238E27FC236}">
                <a16:creationId xmlns:a16="http://schemas.microsoft.com/office/drawing/2014/main" id="{190F288C-01AA-4938-B018-53C6B282F21F}"/>
              </a:ext>
            </a:extLst>
          </p:cNvPr>
          <p:cNvCxnSpPr>
            <a:cxnSpLocks/>
          </p:cNvCxnSpPr>
          <p:nvPr/>
        </p:nvCxnSpPr>
        <p:spPr>
          <a:xfrm>
            <a:off x="3929321" y="387305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uora yhdysviiva 58">
            <a:extLst>
              <a:ext uri="{FF2B5EF4-FFF2-40B4-BE49-F238E27FC236}">
                <a16:creationId xmlns:a16="http://schemas.microsoft.com/office/drawing/2014/main" id="{6AEDE587-53E3-40B1-B446-0CF1B94CB9D4}"/>
              </a:ext>
            </a:extLst>
          </p:cNvPr>
          <p:cNvCxnSpPr>
            <a:cxnSpLocks/>
          </p:cNvCxnSpPr>
          <p:nvPr/>
        </p:nvCxnSpPr>
        <p:spPr>
          <a:xfrm>
            <a:off x="3929321" y="434070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F1E2F5C7-79CE-4E02-AF3E-8E81CBFE6F0C}"/>
              </a:ext>
            </a:extLst>
          </p:cNvPr>
          <p:cNvCxnSpPr>
            <a:cxnSpLocks/>
          </p:cNvCxnSpPr>
          <p:nvPr/>
        </p:nvCxnSpPr>
        <p:spPr>
          <a:xfrm>
            <a:off x="3929321" y="480835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uora yhdysviiva 44">
            <a:extLst>
              <a:ext uri="{FF2B5EF4-FFF2-40B4-BE49-F238E27FC236}">
                <a16:creationId xmlns:a16="http://schemas.microsoft.com/office/drawing/2014/main" id="{AC0D3040-173A-48FC-843E-8F29CD318F36}"/>
              </a:ext>
            </a:extLst>
          </p:cNvPr>
          <p:cNvCxnSpPr>
            <a:cxnSpLocks/>
          </p:cNvCxnSpPr>
          <p:nvPr/>
        </p:nvCxnSpPr>
        <p:spPr>
          <a:xfrm>
            <a:off x="3143475" y="1603961"/>
            <a:ext cx="0" cy="431604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uora yhdysviiva 38">
            <a:extLst>
              <a:ext uri="{FF2B5EF4-FFF2-40B4-BE49-F238E27FC236}">
                <a16:creationId xmlns:a16="http://schemas.microsoft.com/office/drawing/2014/main" id="{D0B6BF42-3770-4CEB-8404-EB17465C4C4B}"/>
              </a:ext>
            </a:extLst>
          </p:cNvPr>
          <p:cNvCxnSpPr>
            <a:cxnSpLocks/>
          </p:cNvCxnSpPr>
          <p:nvPr/>
        </p:nvCxnSpPr>
        <p:spPr>
          <a:xfrm>
            <a:off x="3929321" y="5743647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uorakulmio 8">
            <a:extLst>
              <a:ext uri="{FF2B5EF4-FFF2-40B4-BE49-F238E27FC236}">
                <a16:creationId xmlns:a16="http://schemas.microsoft.com/office/drawing/2014/main" id="{98E369BC-BE9D-4CA8-B319-B7F5BA08E917}"/>
              </a:ext>
            </a:extLst>
          </p:cNvPr>
          <p:cNvSpPr/>
          <p:nvPr/>
        </p:nvSpPr>
        <p:spPr>
          <a:xfrm>
            <a:off x="395599" y="1470783"/>
            <a:ext cx="26281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Viimeisen vuoden aikana toteutetut ilmastovaikutuksen vähentämistoimet </a:t>
            </a:r>
            <a:endParaRPr lang="fi-FI" sz="1000" b="1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F00CC826-F58C-4E44-B1BB-999D46AF42B3}"/>
              </a:ext>
            </a:extLst>
          </p:cNvPr>
          <p:cNvSpPr/>
          <p:nvPr/>
        </p:nvSpPr>
        <p:spPr>
          <a:xfrm>
            <a:off x="6808365" y="1314564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2022</a:t>
            </a:r>
          </a:p>
        </p:txBody>
      </p: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CA67F221-9FE7-465B-8658-746EEE2068A8}"/>
              </a:ext>
            </a:extLst>
          </p:cNvPr>
          <p:cNvCxnSpPr>
            <a:cxnSpLocks/>
          </p:cNvCxnSpPr>
          <p:nvPr/>
        </p:nvCxnSpPr>
        <p:spPr>
          <a:xfrm>
            <a:off x="3929321" y="527600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Ryhmä 9">
            <a:extLst>
              <a:ext uri="{FF2B5EF4-FFF2-40B4-BE49-F238E27FC236}">
                <a16:creationId xmlns:a16="http://schemas.microsoft.com/office/drawing/2014/main" id="{92582D75-690D-4A0F-8A20-8639BFBB11C0}"/>
              </a:ext>
            </a:extLst>
          </p:cNvPr>
          <p:cNvGrpSpPr/>
          <p:nvPr/>
        </p:nvGrpSpPr>
        <p:grpSpPr>
          <a:xfrm>
            <a:off x="3876269" y="1559894"/>
            <a:ext cx="2920621" cy="4423704"/>
            <a:chOff x="3876269" y="1559894"/>
            <a:chExt cx="2920621" cy="4423704"/>
          </a:xfrm>
        </p:grpSpPr>
        <p:sp>
          <p:nvSpPr>
            <p:cNvPr id="68" name="Suorakulmio 67">
              <a:extLst>
                <a:ext uri="{FF2B5EF4-FFF2-40B4-BE49-F238E27FC236}">
                  <a16:creationId xmlns:a16="http://schemas.microsoft.com/office/drawing/2014/main" id="{499B4770-CD07-4A89-B839-B0E5B2602D22}"/>
                </a:ext>
              </a:extLst>
            </p:cNvPr>
            <p:cNvSpPr/>
            <p:nvPr/>
          </p:nvSpPr>
          <p:spPr>
            <a:xfrm>
              <a:off x="3876269" y="1559894"/>
              <a:ext cx="29206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Tehostanut kierrätystä, materiaalien käyttöä tai siirtynyt ympäristöystävällisempiin materiaaleihin</a:t>
              </a:r>
            </a:p>
          </p:txBody>
        </p:sp>
        <p:sp>
          <p:nvSpPr>
            <p:cNvPr id="102" name="Suorakulmio 101">
              <a:extLst>
                <a:ext uri="{FF2B5EF4-FFF2-40B4-BE49-F238E27FC236}">
                  <a16:creationId xmlns:a16="http://schemas.microsoft.com/office/drawing/2014/main" id="{B8E9B272-8072-49D0-BAA8-48D0DC948B96}"/>
                </a:ext>
              </a:extLst>
            </p:cNvPr>
            <p:cNvSpPr/>
            <p:nvPr/>
          </p:nvSpPr>
          <p:spPr>
            <a:xfrm>
              <a:off x="3876269" y="2027478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Tehostanut yrityksen energian käyttöä</a:t>
              </a:r>
            </a:p>
          </p:txBody>
        </p:sp>
        <p:sp>
          <p:nvSpPr>
            <p:cNvPr id="103" name="Suorakulmio 102">
              <a:extLst>
                <a:ext uri="{FF2B5EF4-FFF2-40B4-BE49-F238E27FC236}">
                  <a16:creationId xmlns:a16="http://schemas.microsoft.com/office/drawing/2014/main" id="{43A1ED34-DEA7-4561-999C-58CF2C8D42C6}"/>
                </a:ext>
              </a:extLst>
            </p:cNvPr>
            <p:cNvSpPr/>
            <p:nvPr/>
          </p:nvSpPr>
          <p:spPr>
            <a:xfrm>
              <a:off x="3876269" y="2495062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Lisännyt päästövähennyksiä mahdollistavia työnteon tapoja (esim. etätyö)</a:t>
              </a:r>
            </a:p>
          </p:txBody>
        </p:sp>
        <p:sp>
          <p:nvSpPr>
            <p:cNvPr id="104" name="Suorakulmio 103">
              <a:extLst>
                <a:ext uri="{FF2B5EF4-FFF2-40B4-BE49-F238E27FC236}">
                  <a16:creationId xmlns:a16="http://schemas.microsoft.com/office/drawing/2014/main" id="{82033FDE-0235-4E42-B061-3A7040D79C49}"/>
                </a:ext>
              </a:extLst>
            </p:cNvPr>
            <p:cNvSpPr/>
            <p:nvPr/>
          </p:nvSpPr>
          <p:spPr>
            <a:xfrm>
              <a:off x="3876269" y="2962646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Käyttänyt vähäpäästöisiä vaihtoehtoja liikenteessä ja logistiikassa</a:t>
              </a:r>
            </a:p>
          </p:txBody>
        </p:sp>
        <p:sp>
          <p:nvSpPr>
            <p:cNvPr id="105" name="Suorakulmio 104">
              <a:extLst>
                <a:ext uri="{FF2B5EF4-FFF2-40B4-BE49-F238E27FC236}">
                  <a16:creationId xmlns:a16="http://schemas.microsoft.com/office/drawing/2014/main" id="{90EE6330-D7D0-46B7-B4A8-1C043D908475}"/>
                </a:ext>
              </a:extLst>
            </p:cNvPr>
            <p:cNvSpPr/>
            <p:nvPr/>
          </p:nvSpPr>
          <p:spPr>
            <a:xfrm>
              <a:off x="3876269" y="3430230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Käyttänyt fossiilitonta energiaa sähkön- ja/tai lämmöntuotannossa</a:t>
              </a:r>
            </a:p>
          </p:txBody>
        </p:sp>
        <p:sp>
          <p:nvSpPr>
            <p:cNvPr id="106" name="Suorakulmio 105">
              <a:extLst>
                <a:ext uri="{FF2B5EF4-FFF2-40B4-BE49-F238E27FC236}">
                  <a16:creationId xmlns:a16="http://schemas.microsoft.com/office/drawing/2014/main" id="{4B21AB53-8D0B-4C8F-85C3-82F995C35608}"/>
                </a:ext>
              </a:extLst>
            </p:cNvPr>
            <p:cNvSpPr/>
            <p:nvPr/>
          </p:nvSpPr>
          <p:spPr>
            <a:xfrm>
              <a:off x="3876269" y="4365398"/>
              <a:ext cx="29206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Uusinut tai ottanut käyttöön uutta ympäristö- tai ilmastoystävällisempää tuotantoteknologiaa tai -prosesseja</a:t>
              </a:r>
            </a:p>
          </p:txBody>
        </p:sp>
        <p:sp>
          <p:nvSpPr>
            <p:cNvPr id="107" name="Suorakulmio 106">
              <a:extLst>
                <a:ext uri="{FF2B5EF4-FFF2-40B4-BE49-F238E27FC236}">
                  <a16:creationId xmlns:a16="http://schemas.microsoft.com/office/drawing/2014/main" id="{52761C8E-EFBC-4C6A-A7B7-C1B0F99A1997}"/>
                </a:ext>
              </a:extLst>
            </p:cNvPr>
            <p:cNvSpPr/>
            <p:nvPr/>
          </p:nvSpPr>
          <p:spPr>
            <a:xfrm>
              <a:off x="3876269" y="4832982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Kompensoinut toiminnassa syntyvää hiilijalanjälkeä</a:t>
              </a:r>
            </a:p>
          </p:txBody>
        </p:sp>
        <p:sp>
          <p:nvSpPr>
            <p:cNvPr id="36" name="Suorakulmio 35">
              <a:extLst>
                <a:ext uri="{FF2B5EF4-FFF2-40B4-BE49-F238E27FC236}">
                  <a16:creationId xmlns:a16="http://schemas.microsoft.com/office/drawing/2014/main" id="{B57DF94D-0CC5-4EF5-B8D9-E95ECE9F1204}"/>
                </a:ext>
              </a:extLst>
            </p:cNvPr>
            <p:cNvSpPr/>
            <p:nvPr/>
          </p:nvSpPr>
          <p:spPr>
            <a:xfrm>
              <a:off x="3876269" y="3897814"/>
              <a:ext cx="29206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Käyttänyt ympäristöystävällisiä hankintoja toimitusketjuissa, vaikka vähemmän kestävä vaihtoehto olisi ollut halvempi</a:t>
              </a:r>
            </a:p>
          </p:txBody>
        </p:sp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DD655690-B1DA-49BA-AA62-5DC5D9DC6E6C}"/>
                </a:ext>
              </a:extLst>
            </p:cNvPr>
            <p:cNvSpPr/>
            <p:nvPr/>
          </p:nvSpPr>
          <p:spPr>
            <a:xfrm>
              <a:off x="3876269" y="5768154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 ole toteuttanut</a:t>
              </a:r>
            </a:p>
          </p:txBody>
        </p:sp>
        <p:sp>
          <p:nvSpPr>
            <p:cNvPr id="37" name="Suorakulmio 36">
              <a:extLst>
                <a:ext uri="{FF2B5EF4-FFF2-40B4-BE49-F238E27FC236}">
                  <a16:creationId xmlns:a16="http://schemas.microsoft.com/office/drawing/2014/main" id="{D13703FC-242D-4B9A-9D17-3748AA0B44E2}"/>
                </a:ext>
              </a:extLst>
            </p:cNvPr>
            <p:cNvSpPr/>
            <p:nvPr/>
          </p:nvSpPr>
          <p:spPr>
            <a:xfrm>
              <a:off x="3876269" y="5300566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Muu toimi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813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ILMASTONMUUTOS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alueraportti, 14.2.2022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Suorakulmio 85">
            <a:extLst>
              <a:ext uri="{FF2B5EF4-FFF2-40B4-BE49-F238E27FC236}">
                <a16:creationId xmlns:a16="http://schemas.microsoft.com/office/drawing/2014/main" id="{8D75DD32-EC31-4BDD-9A17-EEB05FCB8D9C}"/>
              </a:ext>
            </a:extLst>
          </p:cNvPr>
          <p:cNvSpPr/>
          <p:nvPr/>
        </p:nvSpPr>
        <p:spPr>
          <a:xfrm rot="16200000">
            <a:off x="1385286" y="3435206"/>
            <a:ext cx="4448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Suunnitellut toimet </a:t>
            </a:r>
            <a:r>
              <a:rPr lang="fi-FI" sz="8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111" name="Suorakulmio 110">
            <a:extLst>
              <a:ext uri="{FF2B5EF4-FFF2-40B4-BE49-F238E27FC236}">
                <a16:creationId xmlns:a16="http://schemas.microsoft.com/office/drawing/2014/main" id="{5BBEE090-6E17-4CD0-AF68-C5F00E100F25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51" name="Suora yhdysviiva 50">
            <a:extLst>
              <a:ext uri="{FF2B5EF4-FFF2-40B4-BE49-F238E27FC236}">
                <a16:creationId xmlns:a16="http://schemas.microsoft.com/office/drawing/2014/main" id="{33231F14-6182-4F85-A35D-27BA81504572}"/>
              </a:ext>
            </a:extLst>
          </p:cNvPr>
          <p:cNvCxnSpPr>
            <a:cxnSpLocks/>
          </p:cNvCxnSpPr>
          <p:nvPr/>
        </p:nvCxnSpPr>
        <p:spPr>
          <a:xfrm>
            <a:off x="3929321" y="153480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uora yhdysviiva 51">
            <a:extLst>
              <a:ext uri="{FF2B5EF4-FFF2-40B4-BE49-F238E27FC236}">
                <a16:creationId xmlns:a16="http://schemas.microsoft.com/office/drawing/2014/main" id="{74C76380-E9AD-4817-8BA7-A2449F998A1D}"/>
              </a:ext>
            </a:extLst>
          </p:cNvPr>
          <p:cNvCxnSpPr>
            <a:cxnSpLocks/>
          </p:cNvCxnSpPr>
          <p:nvPr/>
        </p:nvCxnSpPr>
        <p:spPr>
          <a:xfrm>
            <a:off x="3929321" y="200245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uora yhdysviiva 53">
            <a:extLst>
              <a:ext uri="{FF2B5EF4-FFF2-40B4-BE49-F238E27FC236}">
                <a16:creationId xmlns:a16="http://schemas.microsoft.com/office/drawing/2014/main" id="{CEB713BA-12CF-464E-B306-04701536DB4D}"/>
              </a:ext>
            </a:extLst>
          </p:cNvPr>
          <p:cNvCxnSpPr>
            <a:cxnSpLocks/>
          </p:cNvCxnSpPr>
          <p:nvPr/>
        </p:nvCxnSpPr>
        <p:spPr>
          <a:xfrm>
            <a:off x="3929321" y="247010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uora yhdysviiva 54">
            <a:extLst>
              <a:ext uri="{FF2B5EF4-FFF2-40B4-BE49-F238E27FC236}">
                <a16:creationId xmlns:a16="http://schemas.microsoft.com/office/drawing/2014/main" id="{592E3003-6AA5-48D5-9477-98DCE54115DA}"/>
              </a:ext>
            </a:extLst>
          </p:cNvPr>
          <p:cNvCxnSpPr>
            <a:cxnSpLocks/>
          </p:cNvCxnSpPr>
          <p:nvPr/>
        </p:nvCxnSpPr>
        <p:spPr>
          <a:xfrm>
            <a:off x="3929321" y="293775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uora yhdysviiva 55">
            <a:extLst>
              <a:ext uri="{FF2B5EF4-FFF2-40B4-BE49-F238E27FC236}">
                <a16:creationId xmlns:a16="http://schemas.microsoft.com/office/drawing/2014/main" id="{74F5DEB1-7CCE-40CB-BAD9-7AE999BA0271}"/>
              </a:ext>
            </a:extLst>
          </p:cNvPr>
          <p:cNvCxnSpPr>
            <a:cxnSpLocks/>
          </p:cNvCxnSpPr>
          <p:nvPr/>
        </p:nvCxnSpPr>
        <p:spPr>
          <a:xfrm>
            <a:off x="3929321" y="340540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uora yhdysviiva 56">
            <a:extLst>
              <a:ext uri="{FF2B5EF4-FFF2-40B4-BE49-F238E27FC236}">
                <a16:creationId xmlns:a16="http://schemas.microsoft.com/office/drawing/2014/main" id="{190F288C-01AA-4938-B018-53C6B282F21F}"/>
              </a:ext>
            </a:extLst>
          </p:cNvPr>
          <p:cNvCxnSpPr>
            <a:cxnSpLocks/>
          </p:cNvCxnSpPr>
          <p:nvPr/>
        </p:nvCxnSpPr>
        <p:spPr>
          <a:xfrm>
            <a:off x="3929321" y="387305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uora yhdysviiva 58">
            <a:extLst>
              <a:ext uri="{FF2B5EF4-FFF2-40B4-BE49-F238E27FC236}">
                <a16:creationId xmlns:a16="http://schemas.microsoft.com/office/drawing/2014/main" id="{6AEDE587-53E3-40B1-B446-0CF1B94CB9D4}"/>
              </a:ext>
            </a:extLst>
          </p:cNvPr>
          <p:cNvCxnSpPr>
            <a:cxnSpLocks/>
          </p:cNvCxnSpPr>
          <p:nvPr/>
        </p:nvCxnSpPr>
        <p:spPr>
          <a:xfrm>
            <a:off x="3929321" y="434070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F1E2F5C7-79CE-4E02-AF3E-8E81CBFE6F0C}"/>
              </a:ext>
            </a:extLst>
          </p:cNvPr>
          <p:cNvCxnSpPr>
            <a:cxnSpLocks/>
          </p:cNvCxnSpPr>
          <p:nvPr/>
        </p:nvCxnSpPr>
        <p:spPr>
          <a:xfrm>
            <a:off x="3929321" y="480835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uora yhdysviiva 44">
            <a:extLst>
              <a:ext uri="{FF2B5EF4-FFF2-40B4-BE49-F238E27FC236}">
                <a16:creationId xmlns:a16="http://schemas.microsoft.com/office/drawing/2014/main" id="{AC0D3040-173A-48FC-843E-8F29CD318F36}"/>
              </a:ext>
            </a:extLst>
          </p:cNvPr>
          <p:cNvCxnSpPr>
            <a:cxnSpLocks/>
          </p:cNvCxnSpPr>
          <p:nvPr/>
        </p:nvCxnSpPr>
        <p:spPr>
          <a:xfrm>
            <a:off x="3143475" y="1603961"/>
            <a:ext cx="0" cy="431604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uora yhdysviiva 38">
            <a:extLst>
              <a:ext uri="{FF2B5EF4-FFF2-40B4-BE49-F238E27FC236}">
                <a16:creationId xmlns:a16="http://schemas.microsoft.com/office/drawing/2014/main" id="{D0B6BF42-3770-4CEB-8404-EB17465C4C4B}"/>
              </a:ext>
            </a:extLst>
          </p:cNvPr>
          <p:cNvCxnSpPr>
            <a:cxnSpLocks/>
          </p:cNvCxnSpPr>
          <p:nvPr/>
        </p:nvCxnSpPr>
        <p:spPr>
          <a:xfrm>
            <a:off x="3929321" y="5743647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uorakulmio 8">
            <a:extLst>
              <a:ext uri="{FF2B5EF4-FFF2-40B4-BE49-F238E27FC236}">
                <a16:creationId xmlns:a16="http://schemas.microsoft.com/office/drawing/2014/main" id="{98E369BC-BE9D-4CA8-B319-B7F5BA08E917}"/>
              </a:ext>
            </a:extLst>
          </p:cNvPr>
          <p:cNvSpPr/>
          <p:nvPr/>
        </p:nvSpPr>
        <p:spPr>
          <a:xfrm>
            <a:off x="395599" y="1470783"/>
            <a:ext cx="26281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Suunnitellut ilmastovaikutuksen vähentämistoimet seuraavan 12 kk:n aikana</a:t>
            </a:r>
          </a:p>
        </p:txBody>
      </p: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CA67F221-9FE7-465B-8658-746EEE2068A8}"/>
              </a:ext>
            </a:extLst>
          </p:cNvPr>
          <p:cNvCxnSpPr>
            <a:cxnSpLocks/>
          </p:cNvCxnSpPr>
          <p:nvPr/>
        </p:nvCxnSpPr>
        <p:spPr>
          <a:xfrm>
            <a:off x="3929321" y="527600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Ryhmä 9">
            <a:extLst>
              <a:ext uri="{FF2B5EF4-FFF2-40B4-BE49-F238E27FC236}">
                <a16:creationId xmlns:a16="http://schemas.microsoft.com/office/drawing/2014/main" id="{92582D75-690D-4A0F-8A20-8639BFBB11C0}"/>
              </a:ext>
            </a:extLst>
          </p:cNvPr>
          <p:cNvGrpSpPr/>
          <p:nvPr/>
        </p:nvGrpSpPr>
        <p:grpSpPr>
          <a:xfrm>
            <a:off x="3876269" y="1559894"/>
            <a:ext cx="2920621" cy="4423704"/>
            <a:chOff x="3876269" y="1559894"/>
            <a:chExt cx="2920621" cy="4423704"/>
          </a:xfrm>
        </p:grpSpPr>
        <p:sp>
          <p:nvSpPr>
            <p:cNvPr id="68" name="Suorakulmio 67">
              <a:extLst>
                <a:ext uri="{FF2B5EF4-FFF2-40B4-BE49-F238E27FC236}">
                  <a16:creationId xmlns:a16="http://schemas.microsoft.com/office/drawing/2014/main" id="{499B4770-CD07-4A89-B839-B0E5B2602D22}"/>
                </a:ext>
              </a:extLst>
            </p:cNvPr>
            <p:cNvSpPr/>
            <p:nvPr/>
          </p:nvSpPr>
          <p:spPr>
            <a:xfrm>
              <a:off x="3876269" y="1559894"/>
              <a:ext cx="29206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Tehostamme kierrätystä, materiaalien käyttöä tai siirrymme ympäristöystävällisempiin materiaaleihin</a:t>
              </a:r>
            </a:p>
          </p:txBody>
        </p:sp>
        <p:sp>
          <p:nvSpPr>
            <p:cNvPr id="102" name="Suorakulmio 101">
              <a:extLst>
                <a:ext uri="{FF2B5EF4-FFF2-40B4-BE49-F238E27FC236}">
                  <a16:creationId xmlns:a16="http://schemas.microsoft.com/office/drawing/2014/main" id="{B8E9B272-8072-49D0-BAA8-48D0DC948B96}"/>
                </a:ext>
              </a:extLst>
            </p:cNvPr>
            <p:cNvSpPr/>
            <p:nvPr/>
          </p:nvSpPr>
          <p:spPr>
            <a:xfrm>
              <a:off x="3876269" y="2027478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Tehostamme yrityksen energian käyttöä</a:t>
              </a:r>
            </a:p>
          </p:txBody>
        </p:sp>
        <p:sp>
          <p:nvSpPr>
            <p:cNvPr id="103" name="Suorakulmio 102">
              <a:extLst>
                <a:ext uri="{FF2B5EF4-FFF2-40B4-BE49-F238E27FC236}">
                  <a16:creationId xmlns:a16="http://schemas.microsoft.com/office/drawing/2014/main" id="{43A1ED34-DEA7-4561-999C-58CF2C8D42C6}"/>
                </a:ext>
              </a:extLst>
            </p:cNvPr>
            <p:cNvSpPr/>
            <p:nvPr/>
          </p:nvSpPr>
          <p:spPr>
            <a:xfrm>
              <a:off x="3876269" y="2495062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Käytämme vähäpäästöisiä vaihtoehtoja liikenteessä ja logistiikassa</a:t>
              </a:r>
            </a:p>
          </p:txBody>
        </p:sp>
        <p:sp>
          <p:nvSpPr>
            <p:cNvPr id="104" name="Suorakulmio 103">
              <a:extLst>
                <a:ext uri="{FF2B5EF4-FFF2-40B4-BE49-F238E27FC236}">
                  <a16:creationId xmlns:a16="http://schemas.microsoft.com/office/drawing/2014/main" id="{82033FDE-0235-4E42-B061-3A7040D79C49}"/>
                </a:ext>
              </a:extLst>
            </p:cNvPr>
            <p:cNvSpPr/>
            <p:nvPr/>
          </p:nvSpPr>
          <p:spPr>
            <a:xfrm>
              <a:off x="3876269" y="2962646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Lisäämme päästövähennyksiä mahdollistavia työnteon tapoja (esim. etätyö)</a:t>
              </a:r>
            </a:p>
          </p:txBody>
        </p:sp>
        <p:sp>
          <p:nvSpPr>
            <p:cNvPr id="105" name="Suorakulmio 104">
              <a:extLst>
                <a:ext uri="{FF2B5EF4-FFF2-40B4-BE49-F238E27FC236}">
                  <a16:creationId xmlns:a16="http://schemas.microsoft.com/office/drawing/2014/main" id="{90EE6330-D7D0-46B7-B4A8-1C043D908475}"/>
                </a:ext>
              </a:extLst>
            </p:cNvPr>
            <p:cNvSpPr/>
            <p:nvPr/>
          </p:nvSpPr>
          <p:spPr>
            <a:xfrm>
              <a:off x="3876269" y="3430230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Käytämme fossiilitonta energiaa sähkön- ja/tai lämmöntuotannossa</a:t>
              </a:r>
            </a:p>
          </p:txBody>
        </p:sp>
        <p:sp>
          <p:nvSpPr>
            <p:cNvPr id="106" name="Suorakulmio 105">
              <a:extLst>
                <a:ext uri="{FF2B5EF4-FFF2-40B4-BE49-F238E27FC236}">
                  <a16:creationId xmlns:a16="http://schemas.microsoft.com/office/drawing/2014/main" id="{4B21AB53-8D0B-4C8F-85C3-82F995C35608}"/>
                </a:ext>
              </a:extLst>
            </p:cNvPr>
            <p:cNvSpPr/>
            <p:nvPr/>
          </p:nvSpPr>
          <p:spPr>
            <a:xfrm>
              <a:off x="3876269" y="4365398"/>
              <a:ext cx="29206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Uusimme tai otamme käyttöön uutta ympäristö- tai ilmastoystävällisempää tuotantoteknologiaa tai -prosesseja</a:t>
              </a:r>
            </a:p>
          </p:txBody>
        </p:sp>
        <p:sp>
          <p:nvSpPr>
            <p:cNvPr id="107" name="Suorakulmio 106">
              <a:extLst>
                <a:ext uri="{FF2B5EF4-FFF2-40B4-BE49-F238E27FC236}">
                  <a16:creationId xmlns:a16="http://schemas.microsoft.com/office/drawing/2014/main" id="{52761C8E-EFBC-4C6A-A7B7-C1B0F99A1997}"/>
                </a:ext>
              </a:extLst>
            </p:cNvPr>
            <p:cNvSpPr/>
            <p:nvPr/>
          </p:nvSpPr>
          <p:spPr>
            <a:xfrm>
              <a:off x="3876269" y="4832982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Kompensoimme toiminnassa syntyvää hiilijalanjälkeä</a:t>
              </a:r>
            </a:p>
          </p:txBody>
        </p:sp>
        <p:sp>
          <p:nvSpPr>
            <p:cNvPr id="36" name="Suorakulmio 35">
              <a:extLst>
                <a:ext uri="{FF2B5EF4-FFF2-40B4-BE49-F238E27FC236}">
                  <a16:creationId xmlns:a16="http://schemas.microsoft.com/office/drawing/2014/main" id="{B57DF94D-0CC5-4EF5-B8D9-E95ECE9F1204}"/>
                </a:ext>
              </a:extLst>
            </p:cNvPr>
            <p:cNvSpPr/>
            <p:nvPr/>
          </p:nvSpPr>
          <p:spPr>
            <a:xfrm>
              <a:off x="3876269" y="3897814"/>
              <a:ext cx="29206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Käytämme ympäristöystävällisiä hankintoja toimitusketjuissa, vaikka vähemmän kestävä vaihtoehto olisi halvempi</a:t>
              </a:r>
            </a:p>
          </p:txBody>
        </p:sp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DD655690-B1DA-49BA-AA62-5DC5D9DC6E6C}"/>
                </a:ext>
              </a:extLst>
            </p:cNvPr>
            <p:cNvSpPr/>
            <p:nvPr/>
          </p:nvSpPr>
          <p:spPr>
            <a:xfrm>
              <a:off x="3876269" y="5768154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Emme aio toteuttaa</a:t>
              </a:r>
            </a:p>
          </p:txBody>
        </p:sp>
        <p:sp>
          <p:nvSpPr>
            <p:cNvPr id="37" name="Suorakulmio 36">
              <a:extLst>
                <a:ext uri="{FF2B5EF4-FFF2-40B4-BE49-F238E27FC236}">
                  <a16:creationId xmlns:a16="http://schemas.microsoft.com/office/drawing/2014/main" id="{D13703FC-242D-4B9A-9D17-3748AA0B44E2}"/>
                </a:ext>
              </a:extLst>
            </p:cNvPr>
            <p:cNvSpPr/>
            <p:nvPr/>
          </p:nvSpPr>
          <p:spPr>
            <a:xfrm>
              <a:off x="3876269" y="5300566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Muu toimi</a:t>
              </a:r>
            </a:p>
          </p:txBody>
        </p:sp>
      </p:grpSp>
      <p:graphicFrame>
        <p:nvGraphicFramePr>
          <p:cNvPr id="40" name="Sisällön paikkamerkki 2">
            <a:extLst>
              <a:ext uri="{FF2B5EF4-FFF2-40B4-BE49-F238E27FC236}">
                <a16:creationId xmlns:a16="http://schemas.microsoft.com/office/drawing/2014/main" id="{45A35224-CB50-4BCC-A430-6812018CA93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3124029"/>
              </p:ext>
            </p:extLst>
          </p:nvPr>
        </p:nvGraphicFramePr>
        <p:xfrm>
          <a:off x="6715640" y="1314564"/>
          <a:ext cx="5062362" cy="489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Suorakulmio 40">
            <a:extLst>
              <a:ext uri="{FF2B5EF4-FFF2-40B4-BE49-F238E27FC236}">
                <a16:creationId xmlns:a16="http://schemas.microsoft.com/office/drawing/2014/main" id="{6A81A8DD-34DF-437F-837D-B20672593263}"/>
              </a:ext>
            </a:extLst>
          </p:cNvPr>
          <p:cNvSpPr/>
          <p:nvPr/>
        </p:nvSpPr>
        <p:spPr>
          <a:xfrm>
            <a:off x="6808365" y="1314564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2022</a:t>
            </a:r>
          </a:p>
        </p:txBody>
      </p:sp>
    </p:spTree>
    <p:extLst>
      <p:ext uri="{BB962C8B-B14F-4D97-AF65-F5344CB8AC3E}">
        <p14:creationId xmlns:p14="http://schemas.microsoft.com/office/powerpoint/2010/main" val="2233855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Sisällön paikkamerkki 2">
            <a:extLst>
              <a:ext uri="{FF2B5EF4-FFF2-40B4-BE49-F238E27FC236}">
                <a16:creationId xmlns:a16="http://schemas.microsoft.com/office/drawing/2014/main" id="{44393B06-F53D-4F73-8029-2000F3FFCF66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8010398"/>
              </p:ext>
            </p:extLst>
          </p:nvPr>
        </p:nvGraphicFramePr>
        <p:xfrm>
          <a:off x="6392365" y="1314564"/>
          <a:ext cx="2864347" cy="489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ILMASTONMUUTOS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alueraportti, 14.2.2022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Suorakulmio 85">
            <a:extLst>
              <a:ext uri="{FF2B5EF4-FFF2-40B4-BE49-F238E27FC236}">
                <a16:creationId xmlns:a16="http://schemas.microsoft.com/office/drawing/2014/main" id="{8D75DD32-EC31-4BDD-9A17-EEB05FCB8D9C}"/>
              </a:ext>
            </a:extLst>
          </p:cNvPr>
          <p:cNvSpPr/>
          <p:nvPr/>
        </p:nvSpPr>
        <p:spPr>
          <a:xfrm rot="16200000">
            <a:off x="1385286" y="3435206"/>
            <a:ext cx="4448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Motivaatio vähentämistoimiin </a:t>
            </a:r>
            <a:r>
              <a:rPr lang="fi-FI" sz="8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111" name="Suorakulmio 110">
            <a:extLst>
              <a:ext uri="{FF2B5EF4-FFF2-40B4-BE49-F238E27FC236}">
                <a16:creationId xmlns:a16="http://schemas.microsoft.com/office/drawing/2014/main" id="{5BBEE090-6E17-4CD0-AF68-C5F00E100F25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51" name="Suora yhdysviiva 50">
            <a:extLst>
              <a:ext uri="{FF2B5EF4-FFF2-40B4-BE49-F238E27FC236}">
                <a16:creationId xmlns:a16="http://schemas.microsoft.com/office/drawing/2014/main" id="{33231F14-6182-4F85-A35D-27BA81504572}"/>
              </a:ext>
            </a:extLst>
          </p:cNvPr>
          <p:cNvCxnSpPr>
            <a:cxnSpLocks/>
          </p:cNvCxnSpPr>
          <p:nvPr/>
        </p:nvCxnSpPr>
        <p:spPr>
          <a:xfrm>
            <a:off x="3929321" y="153480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uora yhdysviiva 51">
            <a:extLst>
              <a:ext uri="{FF2B5EF4-FFF2-40B4-BE49-F238E27FC236}">
                <a16:creationId xmlns:a16="http://schemas.microsoft.com/office/drawing/2014/main" id="{74C76380-E9AD-4817-8BA7-A2449F998A1D}"/>
              </a:ext>
            </a:extLst>
          </p:cNvPr>
          <p:cNvCxnSpPr>
            <a:cxnSpLocks/>
          </p:cNvCxnSpPr>
          <p:nvPr/>
        </p:nvCxnSpPr>
        <p:spPr>
          <a:xfrm>
            <a:off x="3929321" y="200245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uora yhdysviiva 53">
            <a:extLst>
              <a:ext uri="{FF2B5EF4-FFF2-40B4-BE49-F238E27FC236}">
                <a16:creationId xmlns:a16="http://schemas.microsoft.com/office/drawing/2014/main" id="{CEB713BA-12CF-464E-B306-04701536DB4D}"/>
              </a:ext>
            </a:extLst>
          </p:cNvPr>
          <p:cNvCxnSpPr>
            <a:cxnSpLocks/>
          </p:cNvCxnSpPr>
          <p:nvPr/>
        </p:nvCxnSpPr>
        <p:spPr>
          <a:xfrm>
            <a:off x="3929321" y="247010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uora yhdysviiva 54">
            <a:extLst>
              <a:ext uri="{FF2B5EF4-FFF2-40B4-BE49-F238E27FC236}">
                <a16:creationId xmlns:a16="http://schemas.microsoft.com/office/drawing/2014/main" id="{592E3003-6AA5-48D5-9477-98DCE54115DA}"/>
              </a:ext>
            </a:extLst>
          </p:cNvPr>
          <p:cNvCxnSpPr>
            <a:cxnSpLocks/>
          </p:cNvCxnSpPr>
          <p:nvPr/>
        </p:nvCxnSpPr>
        <p:spPr>
          <a:xfrm>
            <a:off x="3929321" y="293775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uora yhdysviiva 55">
            <a:extLst>
              <a:ext uri="{FF2B5EF4-FFF2-40B4-BE49-F238E27FC236}">
                <a16:creationId xmlns:a16="http://schemas.microsoft.com/office/drawing/2014/main" id="{74F5DEB1-7CCE-40CB-BAD9-7AE999BA0271}"/>
              </a:ext>
            </a:extLst>
          </p:cNvPr>
          <p:cNvCxnSpPr>
            <a:cxnSpLocks/>
          </p:cNvCxnSpPr>
          <p:nvPr/>
        </p:nvCxnSpPr>
        <p:spPr>
          <a:xfrm>
            <a:off x="3929321" y="340540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uora yhdysviiva 56">
            <a:extLst>
              <a:ext uri="{FF2B5EF4-FFF2-40B4-BE49-F238E27FC236}">
                <a16:creationId xmlns:a16="http://schemas.microsoft.com/office/drawing/2014/main" id="{190F288C-01AA-4938-B018-53C6B282F21F}"/>
              </a:ext>
            </a:extLst>
          </p:cNvPr>
          <p:cNvCxnSpPr>
            <a:cxnSpLocks/>
          </p:cNvCxnSpPr>
          <p:nvPr/>
        </p:nvCxnSpPr>
        <p:spPr>
          <a:xfrm>
            <a:off x="3929321" y="387305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uora yhdysviiva 58">
            <a:extLst>
              <a:ext uri="{FF2B5EF4-FFF2-40B4-BE49-F238E27FC236}">
                <a16:creationId xmlns:a16="http://schemas.microsoft.com/office/drawing/2014/main" id="{6AEDE587-53E3-40B1-B446-0CF1B94CB9D4}"/>
              </a:ext>
            </a:extLst>
          </p:cNvPr>
          <p:cNvCxnSpPr>
            <a:cxnSpLocks/>
          </p:cNvCxnSpPr>
          <p:nvPr/>
        </p:nvCxnSpPr>
        <p:spPr>
          <a:xfrm>
            <a:off x="3929321" y="434070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F1E2F5C7-79CE-4E02-AF3E-8E81CBFE6F0C}"/>
              </a:ext>
            </a:extLst>
          </p:cNvPr>
          <p:cNvCxnSpPr>
            <a:cxnSpLocks/>
          </p:cNvCxnSpPr>
          <p:nvPr/>
        </p:nvCxnSpPr>
        <p:spPr>
          <a:xfrm>
            <a:off x="3929321" y="480835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uora yhdysviiva 44">
            <a:extLst>
              <a:ext uri="{FF2B5EF4-FFF2-40B4-BE49-F238E27FC236}">
                <a16:creationId xmlns:a16="http://schemas.microsoft.com/office/drawing/2014/main" id="{AC0D3040-173A-48FC-843E-8F29CD318F36}"/>
              </a:ext>
            </a:extLst>
          </p:cNvPr>
          <p:cNvCxnSpPr>
            <a:cxnSpLocks/>
          </p:cNvCxnSpPr>
          <p:nvPr/>
        </p:nvCxnSpPr>
        <p:spPr>
          <a:xfrm>
            <a:off x="3143475" y="1603961"/>
            <a:ext cx="0" cy="431604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F286A4E8-3B20-4E16-BA05-45EDACB89439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8231661"/>
              </p:ext>
            </p:extLst>
          </p:nvPr>
        </p:nvGraphicFramePr>
        <p:xfrm>
          <a:off x="9150320" y="1312164"/>
          <a:ext cx="2864347" cy="489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Suorakulmio 8">
            <a:extLst>
              <a:ext uri="{FF2B5EF4-FFF2-40B4-BE49-F238E27FC236}">
                <a16:creationId xmlns:a16="http://schemas.microsoft.com/office/drawing/2014/main" id="{98E369BC-BE9D-4CA8-B319-B7F5BA08E917}"/>
              </a:ext>
            </a:extLst>
          </p:cNvPr>
          <p:cNvSpPr/>
          <p:nvPr/>
        </p:nvSpPr>
        <p:spPr>
          <a:xfrm>
            <a:off x="247651" y="1470783"/>
            <a:ext cx="2776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Motivaatio tehtyihin ja/tai suunniteltuihin Ilmastovaikutuksen vähentämistoimiin 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A7E70499-4378-4EA5-A952-19A44C34878C}"/>
              </a:ext>
            </a:extLst>
          </p:cNvPr>
          <p:cNvSpPr/>
          <p:nvPr/>
        </p:nvSpPr>
        <p:spPr>
          <a:xfrm>
            <a:off x="9124344" y="1314564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2020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F00CC826-F58C-4E44-B1BB-999D46AF42B3}"/>
              </a:ext>
            </a:extLst>
          </p:cNvPr>
          <p:cNvSpPr/>
          <p:nvPr/>
        </p:nvSpPr>
        <p:spPr>
          <a:xfrm>
            <a:off x="8286181" y="1314564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2022</a:t>
            </a:r>
          </a:p>
        </p:txBody>
      </p: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CA67F221-9FE7-465B-8658-746EEE2068A8}"/>
              </a:ext>
            </a:extLst>
          </p:cNvPr>
          <p:cNvCxnSpPr>
            <a:cxnSpLocks/>
          </p:cNvCxnSpPr>
          <p:nvPr/>
        </p:nvCxnSpPr>
        <p:spPr>
          <a:xfrm>
            <a:off x="3929321" y="527600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Ryhmä 9">
            <a:extLst>
              <a:ext uri="{FF2B5EF4-FFF2-40B4-BE49-F238E27FC236}">
                <a16:creationId xmlns:a16="http://schemas.microsoft.com/office/drawing/2014/main" id="{92582D75-690D-4A0F-8A20-8639BFBB11C0}"/>
              </a:ext>
            </a:extLst>
          </p:cNvPr>
          <p:cNvGrpSpPr/>
          <p:nvPr/>
        </p:nvGrpSpPr>
        <p:grpSpPr>
          <a:xfrm>
            <a:off x="3876269" y="1559894"/>
            <a:ext cx="2920621" cy="3956116"/>
            <a:chOff x="3876269" y="1559894"/>
            <a:chExt cx="2920621" cy="3956116"/>
          </a:xfrm>
        </p:grpSpPr>
        <p:sp>
          <p:nvSpPr>
            <p:cNvPr id="68" name="Suorakulmio 67">
              <a:extLst>
                <a:ext uri="{FF2B5EF4-FFF2-40B4-BE49-F238E27FC236}">
                  <a16:creationId xmlns:a16="http://schemas.microsoft.com/office/drawing/2014/main" id="{499B4770-CD07-4A89-B839-B0E5B2602D22}"/>
                </a:ext>
              </a:extLst>
            </p:cNvPr>
            <p:cNvSpPr/>
            <p:nvPr/>
          </p:nvSpPr>
          <p:spPr>
            <a:xfrm>
              <a:off x="3876269" y="1559894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Yrityksen arvot ja strategia</a:t>
              </a:r>
            </a:p>
          </p:txBody>
        </p:sp>
        <p:sp>
          <p:nvSpPr>
            <p:cNvPr id="102" name="Suorakulmio 101">
              <a:extLst>
                <a:ext uri="{FF2B5EF4-FFF2-40B4-BE49-F238E27FC236}">
                  <a16:creationId xmlns:a16="http://schemas.microsoft.com/office/drawing/2014/main" id="{B8E9B272-8072-49D0-BAA8-48D0DC948B96}"/>
                </a:ext>
              </a:extLst>
            </p:cNvPr>
            <p:cNvSpPr/>
            <p:nvPr/>
          </p:nvSpPr>
          <p:spPr>
            <a:xfrm>
              <a:off x="3876269" y="2027478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Kustannussäästöt/tehokkuuden lisääminen</a:t>
              </a:r>
            </a:p>
          </p:txBody>
        </p:sp>
        <p:sp>
          <p:nvSpPr>
            <p:cNvPr id="103" name="Suorakulmio 102">
              <a:extLst>
                <a:ext uri="{FF2B5EF4-FFF2-40B4-BE49-F238E27FC236}">
                  <a16:creationId xmlns:a16="http://schemas.microsoft.com/office/drawing/2014/main" id="{43A1ED34-DEA7-4561-999C-58CF2C8D42C6}"/>
                </a:ext>
              </a:extLst>
            </p:cNvPr>
            <p:cNvSpPr/>
            <p:nvPr/>
          </p:nvSpPr>
          <p:spPr>
            <a:xfrm>
              <a:off x="3876269" y="2495062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Yrityskuvan rakentaminen</a:t>
              </a:r>
            </a:p>
          </p:txBody>
        </p:sp>
        <p:sp>
          <p:nvSpPr>
            <p:cNvPr id="104" name="Suorakulmio 103">
              <a:extLst>
                <a:ext uri="{FF2B5EF4-FFF2-40B4-BE49-F238E27FC236}">
                  <a16:creationId xmlns:a16="http://schemas.microsoft.com/office/drawing/2014/main" id="{82033FDE-0235-4E42-B061-3A7040D79C49}"/>
                </a:ext>
              </a:extLst>
            </p:cNvPr>
            <p:cNvSpPr/>
            <p:nvPr/>
          </p:nvSpPr>
          <p:spPr>
            <a:xfrm>
              <a:off x="3876269" y="2962646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Varautuminen tulevaan sääntelyyn*</a:t>
              </a:r>
            </a:p>
          </p:txBody>
        </p:sp>
        <p:sp>
          <p:nvSpPr>
            <p:cNvPr id="105" name="Suorakulmio 104">
              <a:extLst>
                <a:ext uri="{FF2B5EF4-FFF2-40B4-BE49-F238E27FC236}">
                  <a16:creationId xmlns:a16="http://schemas.microsoft.com/office/drawing/2014/main" id="{90EE6330-D7D0-46B7-B4A8-1C043D908475}"/>
                </a:ext>
              </a:extLst>
            </p:cNvPr>
            <p:cNvSpPr/>
            <p:nvPr/>
          </p:nvSpPr>
          <p:spPr>
            <a:xfrm>
              <a:off x="3876269" y="3430230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Toimitusketjun/asiakaskohderyhmän paine/vaatimus</a:t>
              </a:r>
            </a:p>
          </p:txBody>
        </p:sp>
        <p:sp>
          <p:nvSpPr>
            <p:cNvPr id="106" name="Suorakulmio 105">
              <a:extLst>
                <a:ext uri="{FF2B5EF4-FFF2-40B4-BE49-F238E27FC236}">
                  <a16:creationId xmlns:a16="http://schemas.microsoft.com/office/drawing/2014/main" id="{4B21AB53-8D0B-4C8F-85C3-82F995C35608}"/>
                </a:ext>
              </a:extLst>
            </p:cNvPr>
            <p:cNvSpPr/>
            <p:nvPr/>
          </p:nvSpPr>
          <p:spPr>
            <a:xfrm>
              <a:off x="3876269" y="4365398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Toive yrityksen työntekijöiltä</a:t>
              </a:r>
            </a:p>
          </p:txBody>
        </p:sp>
        <p:sp>
          <p:nvSpPr>
            <p:cNvPr id="107" name="Suorakulmio 106">
              <a:extLst>
                <a:ext uri="{FF2B5EF4-FFF2-40B4-BE49-F238E27FC236}">
                  <a16:creationId xmlns:a16="http://schemas.microsoft.com/office/drawing/2014/main" id="{52761C8E-EFBC-4C6A-A7B7-C1B0F99A1997}"/>
                </a:ext>
              </a:extLst>
            </p:cNvPr>
            <p:cNvSpPr/>
            <p:nvPr/>
          </p:nvSpPr>
          <p:spPr>
            <a:xfrm>
              <a:off x="3876269" y="4832982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Rahoittajien tai sijoittajien paine/vaatimus*</a:t>
              </a:r>
            </a:p>
          </p:txBody>
        </p:sp>
        <p:sp>
          <p:nvSpPr>
            <p:cNvPr id="36" name="Suorakulmio 35">
              <a:extLst>
                <a:ext uri="{FF2B5EF4-FFF2-40B4-BE49-F238E27FC236}">
                  <a16:creationId xmlns:a16="http://schemas.microsoft.com/office/drawing/2014/main" id="{B57DF94D-0CC5-4EF5-B8D9-E95ECE9F1204}"/>
                </a:ext>
              </a:extLst>
            </p:cNvPr>
            <p:cNvSpPr/>
            <p:nvPr/>
          </p:nvSpPr>
          <p:spPr>
            <a:xfrm>
              <a:off x="3876269" y="3897814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Nykyisen lainsäädännön velvoitteet ml. päästöoikeuksien/verotuksen kustannukset</a:t>
              </a:r>
            </a:p>
          </p:txBody>
        </p:sp>
        <p:sp>
          <p:nvSpPr>
            <p:cNvPr id="37" name="Suorakulmio 36">
              <a:extLst>
                <a:ext uri="{FF2B5EF4-FFF2-40B4-BE49-F238E27FC236}">
                  <a16:creationId xmlns:a16="http://schemas.microsoft.com/office/drawing/2014/main" id="{D13703FC-242D-4B9A-9D17-3748AA0B44E2}"/>
                </a:ext>
              </a:extLst>
            </p:cNvPr>
            <p:cNvSpPr/>
            <p:nvPr/>
          </p:nvSpPr>
          <p:spPr>
            <a:xfrm>
              <a:off x="3876269" y="5300566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Muu</a:t>
              </a:r>
            </a:p>
          </p:txBody>
        </p:sp>
      </p:grpSp>
      <p:sp>
        <p:nvSpPr>
          <p:cNvPr id="38" name="Suorakulmio 37">
            <a:extLst>
              <a:ext uri="{FF2B5EF4-FFF2-40B4-BE49-F238E27FC236}">
                <a16:creationId xmlns:a16="http://schemas.microsoft.com/office/drawing/2014/main" id="{70B70406-7F8C-4EDA-95C0-C655CAF7C819}"/>
              </a:ext>
            </a:extLst>
          </p:cNvPr>
          <p:cNvSpPr/>
          <p:nvPr/>
        </p:nvSpPr>
        <p:spPr>
          <a:xfrm>
            <a:off x="9094046" y="5966983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*) Ei kysytty keväällä 2020</a:t>
            </a:r>
          </a:p>
        </p:txBody>
      </p:sp>
    </p:spTree>
    <p:extLst>
      <p:ext uri="{BB962C8B-B14F-4D97-AF65-F5344CB8AC3E}">
        <p14:creationId xmlns:p14="http://schemas.microsoft.com/office/powerpoint/2010/main" val="349468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PK-YRITYSBAROMETRIN TOTEUTUS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alueraportti, 14.2.2022</a:t>
            </a:r>
            <a:endParaRPr lang="fi-FI" dirty="0">
              <a:solidFill>
                <a:srgbClr val="FF0000"/>
              </a:solidFill>
            </a:endParaRP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F0F514C4-E2D1-43BF-9CEE-CB574A070E6E}"/>
              </a:ext>
            </a:extLst>
          </p:cNvPr>
          <p:cNvGrpSpPr/>
          <p:nvPr/>
        </p:nvGrpSpPr>
        <p:grpSpPr>
          <a:xfrm>
            <a:off x="744417" y="1386392"/>
            <a:ext cx="8985278" cy="1107996"/>
            <a:chOff x="620652" y="1488741"/>
            <a:chExt cx="8023959" cy="1107996"/>
          </a:xfrm>
        </p:grpSpPr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2886D6A2-1514-4FFF-A8BB-44EE28536CE8}"/>
                </a:ext>
              </a:extLst>
            </p:cNvPr>
            <p:cNvSpPr txBox="1"/>
            <p:nvPr/>
          </p:nvSpPr>
          <p:spPr>
            <a:xfrm>
              <a:off x="1411239" y="1488741"/>
              <a:ext cx="72333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TUTKIMUKSEN TARKOITUS</a:t>
              </a:r>
            </a:p>
            <a:p>
              <a:r>
                <a:rPr lang="fi-FI" sz="1300" dirty="0"/>
                <a:t>Pk-yritysbarometrissä on selvitetty suomalaisten pk-yritysten mielikuvia yleisestä suhdannekehityksestä ja oman yrityksen taloudellisesta kehityksestä. Lisäksi on tiedusteltu muun muassa yrityksen kasvuun, kansainvälistymiseen ja rahoitukseen liittyvistä tekijöistä. Tutkimuksen on toteuttanut Taloustutkimus Oy Suomen Yrittäjien, Finnvera Oyj:n sekä työ- ja elinkeinoministeriön toimeksiannosta.</a:t>
              </a:r>
            </a:p>
          </p:txBody>
        </p:sp>
        <p:sp>
          <p:nvSpPr>
            <p:cNvPr id="11" name="Ellipsi 10">
              <a:extLst>
                <a:ext uri="{FF2B5EF4-FFF2-40B4-BE49-F238E27FC236}">
                  <a16:creationId xmlns:a16="http://schemas.microsoft.com/office/drawing/2014/main" id="{975EAEB3-9040-4138-BE09-EBC88BB7B319}"/>
                </a:ext>
              </a:extLst>
            </p:cNvPr>
            <p:cNvSpPr/>
            <p:nvPr/>
          </p:nvSpPr>
          <p:spPr>
            <a:xfrm>
              <a:off x="620652" y="1653932"/>
              <a:ext cx="694418" cy="777613"/>
            </a:xfrm>
            <a:prstGeom prst="ellipse">
              <a:avLst/>
            </a:prstGeom>
            <a:solidFill>
              <a:srgbClr val="00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0D1E111D-3FD3-4E40-B4E2-EEC46E2F4797}"/>
              </a:ext>
            </a:extLst>
          </p:cNvPr>
          <p:cNvGrpSpPr/>
          <p:nvPr/>
        </p:nvGrpSpPr>
        <p:grpSpPr>
          <a:xfrm>
            <a:off x="731223" y="2637555"/>
            <a:ext cx="8364965" cy="1107996"/>
            <a:chOff x="763294" y="2517531"/>
            <a:chExt cx="8364965" cy="1107996"/>
          </a:xfrm>
        </p:grpSpPr>
        <p:sp>
          <p:nvSpPr>
            <p:cNvPr id="14" name="Ellipsi 13">
              <a:extLst>
                <a:ext uri="{FF2B5EF4-FFF2-40B4-BE49-F238E27FC236}">
                  <a16:creationId xmlns:a16="http://schemas.microsoft.com/office/drawing/2014/main" id="{507F0F75-F4C0-4017-9412-1310184855D8}"/>
                </a:ext>
              </a:extLst>
            </p:cNvPr>
            <p:cNvSpPr/>
            <p:nvPr/>
          </p:nvSpPr>
          <p:spPr>
            <a:xfrm>
              <a:off x="763294" y="2644756"/>
              <a:ext cx="777613" cy="777613"/>
            </a:xfrm>
            <a:prstGeom prst="ellipse">
              <a:avLst/>
            </a:prstGeom>
            <a:solidFill>
              <a:srgbClr val="00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kstiruutu 15">
              <a:extLst>
                <a:ext uri="{FF2B5EF4-FFF2-40B4-BE49-F238E27FC236}">
                  <a16:creationId xmlns:a16="http://schemas.microsoft.com/office/drawing/2014/main" id="{7B4B50B7-6280-44C4-9194-18C35EF93E82}"/>
                </a:ext>
              </a:extLst>
            </p:cNvPr>
            <p:cNvSpPr txBox="1"/>
            <p:nvPr/>
          </p:nvSpPr>
          <p:spPr>
            <a:xfrm>
              <a:off x="1623505" y="2517531"/>
              <a:ext cx="750475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TUTKIMUKSEN KOHDERYHMÄ JA OTANTA</a:t>
              </a:r>
            </a:p>
            <a:p>
              <a:r>
                <a:rPr lang="fi-FI" sz="1300" dirty="0"/>
                <a:t>Otantalähteenä on käytetty Tilastokeskuksen toimialaluokitusta TOL 2010, </a:t>
              </a:r>
              <a:r>
                <a:rPr lang="fi-FI" sz="1300" dirty="0" err="1"/>
                <a:t>Bisnoden</a:t>
              </a:r>
              <a:r>
                <a:rPr lang="fi-FI" sz="1300" dirty="0"/>
                <a:t> yritysrekisteriä sekä Suomen Yrittäjien jäsenrekisteriä, joista otanta on tehty kiintiöidyllä satunnaisotannalla. Otoksessa on kiintiöity yritysten toimiala, kokoluokka ja sijainti. Vastaajajoukon muodostaa</a:t>
              </a:r>
              <a:r>
                <a:rPr lang="fi-FI" sz="1300" dirty="0">
                  <a:solidFill>
                    <a:srgbClr val="000000"/>
                  </a:solidFill>
                </a:rPr>
                <a:t> 5201</a:t>
              </a:r>
              <a:r>
                <a:rPr lang="fi-FI" sz="1300" dirty="0"/>
                <a:t> kohderyhmän vaatimukset täyttävää pk-yrityksen edustajaa.</a:t>
              </a:r>
            </a:p>
          </p:txBody>
        </p:sp>
      </p:grp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2FCC564A-58B4-49D7-8613-1F2D5D79F295}"/>
              </a:ext>
            </a:extLst>
          </p:cNvPr>
          <p:cNvGrpSpPr/>
          <p:nvPr/>
        </p:nvGrpSpPr>
        <p:grpSpPr>
          <a:xfrm>
            <a:off x="744417" y="3980486"/>
            <a:ext cx="10782997" cy="777614"/>
            <a:chOff x="817321" y="3774039"/>
            <a:chExt cx="10782997" cy="777614"/>
          </a:xfrm>
        </p:grpSpPr>
        <p:sp>
          <p:nvSpPr>
            <p:cNvPr id="18" name="Ellipsi 17">
              <a:extLst>
                <a:ext uri="{FF2B5EF4-FFF2-40B4-BE49-F238E27FC236}">
                  <a16:creationId xmlns:a16="http://schemas.microsoft.com/office/drawing/2014/main" id="{194B0350-459C-4CDC-A03D-DEE76972719B}"/>
                </a:ext>
              </a:extLst>
            </p:cNvPr>
            <p:cNvSpPr/>
            <p:nvPr/>
          </p:nvSpPr>
          <p:spPr>
            <a:xfrm>
              <a:off x="817321" y="3774039"/>
              <a:ext cx="777614" cy="777614"/>
            </a:xfrm>
            <a:prstGeom prst="ellipse">
              <a:avLst/>
            </a:prstGeom>
            <a:solidFill>
              <a:srgbClr val="00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kstiruutu 19">
              <a:extLst>
                <a:ext uri="{FF2B5EF4-FFF2-40B4-BE49-F238E27FC236}">
                  <a16:creationId xmlns:a16="http://schemas.microsoft.com/office/drawing/2014/main" id="{40C27A32-126E-4CF5-92DB-2CE680E96D4D}"/>
                </a:ext>
              </a:extLst>
            </p:cNvPr>
            <p:cNvSpPr txBox="1"/>
            <p:nvPr/>
          </p:nvSpPr>
          <p:spPr>
            <a:xfrm>
              <a:off x="1648338" y="3827228"/>
              <a:ext cx="99519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TIEDONKERUUMENETELMÄ</a:t>
              </a:r>
            </a:p>
            <a:p>
              <a:r>
                <a:rPr lang="fi-FI" sz="13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Tiedonkeruumenetelmänä on käytetty internetkyselyä. </a:t>
              </a:r>
              <a:br>
                <a:rPr lang="fi-FI" sz="13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3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Vastaajat kutsuttiin kyselyyn sähköpostitse tai puhelimitse. </a:t>
              </a:r>
            </a:p>
          </p:txBody>
        </p:sp>
      </p:grp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F6FBBDAB-9D1D-48E0-A32E-67C438FC6930}"/>
              </a:ext>
            </a:extLst>
          </p:cNvPr>
          <p:cNvGrpSpPr/>
          <p:nvPr/>
        </p:nvGrpSpPr>
        <p:grpSpPr>
          <a:xfrm>
            <a:off x="726737" y="5191173"/>
            <a:ext cx="8129181" cy="777614"/>
            <a:chOff x="773804" y="4952677"/>
            <a:chExt cx="8129181" cy="777614"/>
          </a:xfrm>
        </p:grpSpPr>
        <p:sp>
          <p:nvSpPr>
            <p:cNvPr id="22" name="Ellipsi 21">
              <a:extLst>
                <a:ext uri="{FF2B5EF4-FFF2-40B4-BE49-F238E27FC236}">
                  <a16:creationId xmlns:a16="http://schemas.microsoft.com/office/drawing/2014/main" id="{725D9DE9-E6F5-4C8D-ADFB-45B456D66E69}"/>
                </a:ext>
              </a:extLst>
            </p:cNvPr>
            <p:cNvSpPr/>
            <p:nvPr/>
          </p:nvSpPr>
          <p:spPr>
            <a:xfrm>
              <a:off x="773804" y="4952677"/>
              <a:ext cx="777614" cy="777614"/>
            </a:xfrm>
            <a:prstGeom prst="ellipse">
              <a:avLst/>
            </a:prstGeom>
            <a:solidFill>
              <a:srgbClr val="00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kstiruutu 23">
              <a:extLst>
                <a:ext uri="{FF2B5EF4-FFF2-40B4-BE49-F238E27FC236}">
                  <a16:creationId xmlns:a16="http://schemas.microsoft.com/office/drawing/2014/main" id="{505AE6A0-9122-4E62-8861-E332F0D89869}"/>
                </a:ext>
              </a:extLst>
            </p:cNvPr>
            <p:cNvSpPr txBox="1"/>
            <p:nvPr/>
          </p:nvSpPr>
          <p:spPr>
            <a:xfrm>
              <a:off x="1638501" y="5105228"/>
              <a:ext cx="72644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TIEDONKERUUN AJANKOHTA</a:t>
              </a:r>
            </a:p>
            <a:p>
              <a:r>
                <a:rPr lang="fi-FI" sz="14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Joulukuu 2021–Tammikuu 2022.</a:t>
              </a:r>
            </a:p>
          </p:txBody>
        </p:sp>
      </p:grp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>
            <a:extLst>
              <a:ext uri="{FF2B5EF4-FFF2-40B4-BE49-F238E27FC236}">
                <a16:creationId xmlns:a16="http://schemas.microsoft.com/office/drawing/2014/main" id="{4DB858F5-DB8B-436A-8948-B6C8E0D00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830" y="1693180"/>
            <a:ext cx="478837" cy="52108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B78A1E1-265D-4FD3-B61E-5EB8F8747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382" y="2920550"/>
            <a:ext cx="461385" cy="461385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9D1CE73-4BA7-4162-8971-E9C19F8BCD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9830" y="4141847"/>
            <a:ext cx="447937" cy="47353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DDE6125-5273-49AC-B816-10962D193F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9830" y="5397580"/>
            <a:ext cx="397200" cy="36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37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9CAE39B2-DA9D-4C7E-82AE-76D1863371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0320172"/>
              </p:ext>
            </p:extLst>
          </p:nvPr>
        </p:nvGraphicFramePr>
        <p:xfrm>
          <a:off x="189933" y="1928317"/>
          <a:ext cx="11696483" cy="4215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alueraportti, 14.2.2022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Suorakulmio 110">
            <a:extLst>
              <a:ext uri="{FF2B5EF4-FFF2-40B4-BE49-F238E27FC236}">
                <a16:creationId xmlns:a16="http://schemas.microsoft.com/office/drawing/2014/main" id="{5BBEE090-6E17-4CD0-AF68-C5F00E100F25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4943BFCC-EC7C-4996-8A16-05611078740E}"/>
              </a:ext>
            </a:extLst>
          </p:cNvPr>
          <p:cNvSpPr/>
          <p:nvPr/>
        </p:nvSpPr>
        <p:spPr>
          <a:xfrm>
            <a:off x="416977" y="1868902"/>
            <a:ext cx="2051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Päästövähennystavoite ilman hiilineutraalisuustavoitetta tietylle vuodelle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56F20841-77C5-48EA-BBBD-52A17B035E19}"/>
              </a:ext>
            </a:extLst>
          </p:cNvPr>
          <p:cNvSpPr/>
          <p:nvPr/>
        </p:nvSpPr>
        <p:spPr>
          <a:xfrm>
            <a:off x="2669662" y="1868902"/>
            <a:ext cx="18261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Hiilineutraalisuustavoite 2035 tai aiemmin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72A67063-A51B-42B4-A7F9-EE94A72B2607}"/>
              </a:ext>
            </a:extLst>
          </p:cNvPr>
          <p:cNvSpPr/>
          <p:nvPr/>
        </p:nvSpPr>
        <p:spPr>
          <a:xfrm>
            <a:off x="4922347" y="1868902"/>
            <a:ext cx="16689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Hiilineutraalisuustavoite 2050 tai aiemmin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66A574B9-F952-4C4A-9D13-A5255ED90668}"/>
              </a:ext>
            </a:extLst>
          </p:cNvPr>
          <p:cNvSpPr/>
          <p:nvPr/>
        </p:nvSpPr>
        <p:spPr>
          <a:xfrm>
            <a:off x="7175032" y="1868902"/>
            <a:ext cx="1759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 ole asettanut, mutta aikoo lähitulevaisuudessa asettaa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AF83625C-90DE-4A1E-B699-0758723481CB}"/>
              </a:ext>
            </a:extLst>
          </p:cNvPr>
          <p:cNvSpPr/>
          <p:nvPr/>
        </p:nvSpPr>
        <p:spPr>
          <a:xfrm>
            <a:off x="9427718" y="1868902"/>
            <a:ext cx="22346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 ole asettanut, eikä näe tarvetta lähitulevaisuudessa asettaa</a:t>
            </a:r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35EA9CD2-8399-4201-A193-20D74590D8D2}"/>
              </a:ext>
            </a:extLst>
          </p:cNvPr>
          <p:cNvSpPr txBox="1"/>
          <p:nvPr/>
        </p:nvSpPr>
        <p:spPr>
          <a:xfrm>
            <a:off x="413999" y="1266744"/>
            <a:ext cx="9533306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Onko asettanut itselleen ilmastopäästöjen vähennystavoitteen</a:t>
            </a:r>
            <a:endParaRPr lang="fi-FI" sz="900" b="1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tsikko 5">
            <a:extLst>
              <a:ext uri="{FF2B5EF4-FFF2-40B4-BE49-F238E27FC236}">
                <a16:creationId xmlns:a16="http://schemas.microsoft.com/office/drawing/2014/main" id="{5D72E54B-3638-4C7B-B1AD-9B8050DA6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9" y="0"/>
            <a:ext cx="11248353" cy="1116000"/>
          </a:xfrm>
        </p:spPr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ILMASTONMUUTOS</a:t>
            </a:r>
          </a:p>
        </p:txBody>
      </p:sp>
      <p:cxnSp>
        <p:nvCxnSpPr>
          <p:cNvPr id="31" name="Suora yhdysviiva 30">
            <a:extLst>
              <a:ext uri="{FF2B5EF4-FFF2-40B4-BE49-F238E27FC236}">
                <a16:creationId xmlns:a16="http://schemas.microsoft.com/office/drawing/2014/main" id="{8B5514CA-C0C4-4AF9-9506-118BC6183D17}"/>
              </a:ext>
            </a:extLst>
          </p:cNvPr>
          <p:cNvCxnSpPr>
            <a:cxnSpLocks/>
          </p:cNvCxnSpPr>
          <p:nvPr/>
        </p:nvCxnSpPr>
        <p:spPr>
          <a:xfrm>
            <a:off x="417619" y="1868896"/>
            <a:ext cx="0" cy="4192043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88E3DAA2-968D-4A43-952E-5D930D53E2FF}"/>
              </a:ext>
            </a:extLst>
          </p:cNvPr>
          <p:cNvCxnSpPr>
            <a:cxnSpLocks/>
          </p:cNvCxnSpPr>
          <p:nvPr/>
        </p:nvCxnSpPr>
        <p:spPr>
          <a:xfrm>
            <a:off x="2671477" y="1868896"/>
            <a:ext cx="0" cy="4192043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uora yhdysviiva 38">
            <a:extLst>
              <a:ext uri="{FF2B5EF4-FFF2-40B4-BE49-F238E27FC236}">
                <a16:creationId xmlns:a16="http://schemas.microsoft.com/office/drawing/2014/main" id="{8FDF989D-20C5-4250-AD71-E3C722F06965}"/>
              </a:ext>
            </a:extLst>
          </p:cNvPr>
          <p:cNvCxnSpPr>
            <a:cxnSpLocks/>
          </p:cNvCxnSpPr>
          <p:nvPr/>
        </p:nvCxnSpPr>
        <p:spPr>
          <a:xfrm>
            <a:off x="4925335" y="1868896"/>
            <a:ext cx="0" cy="4192043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uora yhdysviiva 40">
            <a:extLst>
              <a:ext uri="{FF2B5EF4-FFF2-40B4-BE49-F238E27FC236}">
                <a16:creationId xmlns:a16="http://schemas.microsoft.com/office/drawing/2014/main" id="{D38F5825-6C45-48C6-8292-D68066D99D28}"/>
              </a:ext>
            </a:extLst>
          </p:cNvPr>
          <p:cNvCxnSpPr>
            <a:cxnSpLocks/>
          </p:cNvCxnSpPr>
          <p:nvPr/>
        </p:nvCxnSpPr>
        <p:spPr>
          <a:xfrm>
            <a:off x="7179193" y="1868896"/>
            <a:ext cx="0" cy="4192043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uora yhdysviiva 44">
            <a:extLst>
              <a:ext uri="{FF2B5EF4-FFF2-40B4-BE49-F238E27FC236}">
                <a16:creationId xmlns:a16="http://schemas.microsoft.com/office/drawing/2014/main" id="{22DB2AF1-7836-41EC-83E0-37C7371681EA}"/>
              </a:ext>
            </a:extLst>
          </p:cNvPr>
          <p:cNvCxnSpPr>
            <a:cxnSpLocks/>
          </p:cNvCxnSpPr>
          <p:nvPr/>
        </p:nvCxnSpPr>
        <p:spPr>
          <a:xfrm>
            <a:off x="9433049" y="1868896"/>
            <a:ext cx="0" cy="4192043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680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37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9" y="-1"/>
            <a:ext cx="11248353" cy="1479167"/>
          </a:xfrm>
        </p:spPr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PK-YRITYSBAROMETRIN RAPORTOINNISTA JA TULOSTEN TULKINNASTA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Pk-yritysbarometri, kevät 2022 alueraportti, 14.2.2022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5554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ä 17">
            <a:extLst>
              <a:ext uri="{FF2B5EF4-FFF2-40B4-BE49-F238E27FC236}">
                <a16:creationId xmlns:a16="http://schemas.microsoft.com/office/drawing/2014/main" id="{6EFFEFFD-A54E-4457-B6B5-5E8469806C19}"/>
              </a:ext>
            </a:extLst>
          </p:cNvPr>
          <p:cNvGrpSpPr/>
          <p:nvPr/>
        </p:nvGrpSpPr>
        <p:grpSpPr>
          <a:xfrm>
            <a:off x="744417" y="2078593"/>
            <a:ext cx="7794466" cy="1107996"/>
            <a:chOff x="620652" y="1587658"/>
            <a:chExt cx="6960550" cy="1107996"/>
          </a:xfrm>
        </p:grpSpPr>
        <p:sp>
          <p:nvSpPr>
            <p:cNvPr id="19" name="Tekstiruutu 18">
              <a:extLst>
                <a:ext uri="{FF2B5EF4-FFF2-40B4-BE49-F238E27FC236}">
                  <a16:creationId xmlns:a16="http://schemas.microsoft.com/office/drawing/2014/main" id="{5D349B9A-5AEA-4D48-AFDA-10281E9E59F4}"/>
                </a:ext>
              </a:extLst>
            </p:cNvPr>
            <p:cNvSpPr txBox="1"/>
            <p:nvPr/>
          </p:nvSpPr>
          <p:spPr>
            <a:xfrm>
              <a:off x="1411239" y="1587658"/>
              <a:ext cx="616996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TUTKIMUKSEN RAPORTOINTI</a:t>
              </a:r>
            </a:p>
            <a:p>
              <a:r>
                <a:rPr lang="fi-FI" sz="1300" dirty="0"/>
                <a:t>Tässä raportissa on esitetty Savon Yrittäjät alueen tulosyhteenveto kevään 2022 Pk-yritysbarometrin päätuloksista. Alueen tuloksia on verrattu pääosin koko maan tuloksiin ja suhdannenäkymien osalta myös lähialueiden tuloksiin. Tutkimustuloksissa aineisto on painotettu vastaamaan yritysten todellista toimiala- ja aluejakaumaa. </a:t>
              </a:r>
            </a:p>
          </p:txBody>
        </p:sp>
        <p:sp>
          <p:nvSpPr>
            <p:cNvPr id="20" name="Ellipsi 19">
              <a:extLst>
                <a:ext uri="{FF2B5EF4-FFF2-40B4-BE49-F238E27FC236}">
                  <a16:creationId xmlns:a16="http://schemas.microsoft.com/office/drawing/2014/main" id="{355A46AE-B39F-4449-A2D2-AF969DB4483E}"/>
                </a:ext>
              </a:extLst>
            </p:cNvPr>
            <p:cNvSpPr/>
            <p:nvPr/>
          </p:nvSpPr>
          <p:spPr>
            <a:xfrm>
              <a:off x="620652" y="1653932"/>
              <a:ext cx="694418" cy="777613"/>
            </a:xfrm>
            <a:prstGeom prst="ellipse">
              <a:avLst/>
            </a:prstGeom>
            <a:solidFill>
              <a:srgbClr val="00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17B4A01C-A159-4BED-8FD4-2E4E91F35CFB}"/>
              </a:ext>
            </a:extLst>
          </p:cNvPr>
          <p:cNvGrpSpPr/>
          <p:nvPr/>
        </p:nvGrpSpPr>
        <p:grpSpPr>
          <a:xfrm>
            <a:off x="744417" y="3520985"/>
            <a:ext cx="8387629" cy="1308050"/>
            <a:chOff x="620652" y="1587658"/>
            <a:chExt cx="7490252" cy="1308050"/>
          </a:xfrm>
        </p:grpSpPr>
        <p:sp>
          <p:nvSpPr>
            <p:cNvPr id="22" name="Tekstiruutu 21">
              <a:extLst>
                <a:ext uri="{FF2B5EF4-FFF2-40B4-BE49-F238E27FC236}">
                  <a16:creationId xmlns:a16="http://schemas.microsoft.com/office/drawing/2014/main" id="{4F93597D-2F3B-4A4D-8BED-E085F9E060E5}"/>
                </a:ext>
              </a:extLst>
            </p:cNvPr>
            <p:cNvSpPr txBox="1"/>
            <p:nvPr/>
          </p:nvSpPr>
          <p:spPr>
            <a:xfrm>
              <a:off x="1411238" y="1587658"/>
              <a:ext cx="6699666" cy="130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TULOSTEN TULKINTA</a:t>
              </a:r>
            </a:p>
            <a:p>
              <a:r>
                <a:rPr lang="fi-FI" sz="1300" dirty="0"/>
                <a:t>Tutkimustuloksissa esiintyy muutamissa kohdissa käsite saldoluku. Se kuvaa kyseisten kysymysten kohdalla positiivisista ja negatiivisista vastauksista laskettua prosenttilukujen erotusta. Esimerkiksi: Pk-yritysten yleiset suhdannenäkymät seuraavan vuoden aikana paranee 39,4 %, huononee 8,6 % saldoluku = +30,8 % ~31 %. HUOM. kaikissa laskelmissa käytetään tarkkoja, pyöristämättömiä lukuja, vaikka raportissa luvut esitetään kokonaisina ilman desimaaleja.</a:t>
              </a:r>
            </a:p>
          </p:txBody>
        </p:sp>
        <p:sp>
          <p:nvSpPr>
            <p:cNvPr id="23" name="Ellipsi 22">
              <a:extLst>
                <a:ext uri="{FF2B5EF4-FFF2-40B4-BE49-F238E27FC236}">
                  <a16:creationId xmlns:a16="http://schemas.microsoft.com/office/drawing/2014/main" id="{320EA3D8-1D79-48BC-ABD7-B35252F5B831}"/>
                </a:ext>
              </a:extLst>
            </p:cNvPr>
            <p:cNvSpPr/>
            <p:nvPr/>
          </p:nvSpPr>
          <p:spPr>
            <a:xfrm>
              <a:off x="620652" y="1653932"/>
              <a:ext cx="694418" cy="777613"/>
            </a:xfrm>
            <a:prstGeom prst="ellipse">
              <a:avLst/>
            </a:prstGeom>
            <a:solidFill>
              <a:srgbClr val="00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Kuva 1">
            <a:extLst>
              <a:ext uri="{FF2B5EF4-FFF2-40B4-BE49-F238E27FC236}">
                <a16:creationId xmlns:a16="http://schemas.microsoft.com/office/drawing/2014/main" id="{5976FA0F-F917-4984-91A3-123E790C2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2918" y="2280714"/>
            <a:ext cx="462486" cy="462486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EAA58908-8022-483B-8A7C-2A924065D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2918" y="3727194"/>
            <a:ext cx="444382" cy="44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4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1C859C75-9858-4CE0-B816-9FAC2592BC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030066"/>
              </p:ext>
            </p:extLst>
          </p:nvPr>
        </p:nvGraphicFramePr>
        <p:xfrm>
          <a:off x="2213589" y="1852468"/>
          <a:ext cx="5194934" cy="2005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6" name="Ryhmä 35">
            <a:extLst>
              <a:ext uri="{FF2B5EF4-FFF2-40B4-BE49-F238E27FC236}">
                <a16:creationId xmlns:a16="http://schemas.microsoft.com/office/drawing/2014/main" id="{649FE13F-9AF2-4F0C-9A36-0BA5B10D077D}"/>
              </a:ext>
            </a:extLst>
          </p:cNvPr>
          <p:cNvGrpSpPr/>
          <p:nvPr/>
        </p:nvGrpSpPr>
        <p:grpSpPr>
          <a:xfrm>
            <a:off x="8053598" y="1764983"/>
            <a:ext cx="3839315" cy="1523346"/>
            <a:chOff x="7359869" y="1891052"/>
            <a:chExt cx="3839315" cy="1523346"/>
          </a:xfrm>
        </p:grpSpPr>
        <p:grpSp>
          <p:nvGrpSpPr>
            <p:cNvPr id="35" name="Ryhmä 34">
              <a:extLst>
                <a:ext uri="{FF2B5EF4-FFF2-40B4-BE49-F238E27FC236}">
                  <a16:creationId xmlns:a16="http://schemas.microsoft.com/office/drawing/2014/main" id="{293D079B-7ABA-449F-BE2D-2B89E7DC18D3}"/>
                </a:ext>
              </a:extLst>
            </p:cNvPr>
            <p:cNvGrpSpPr/>
            <p:nvPr/>
          </p:nvGrpSpPr>
          <p:grpSpPr>
            <a:xfrm>
              <a:off x="7359869" y="1891052"/>
              <a:ext cx="3839315" cy="1523346"/>
              <a:chOff x="7359869" y="1891052"/>
              <a:chExt cx="3839315" cy="1523346"/>
            </a:xfrm>
          </p:grpSpPr>
          <p:graphicFrame>
            <p:nvGraphicFramePr>
              <p:cNvPr id="96" name="Kaavio 95">
                <a:extLst>
                  <a:ext uri="{FF2B5EF4-FFF2-40B4-BE49-F238E27FC236}">
                    <a16:creationId xmlns:a16="http://schemas.microsoft.com/office/drawing/2014/main" id="{13E377CC-3B77-4536-9E48-D3003689DB0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70788376"/>
                  </p:ext>
                </p:extLst>
              </p:nvPr>
            </p:nvGraphicFramePr>
            <p:xfrm>
              <a:off x="7359869" y="2030616"/>
              <a:ext cx="2591218" cy="138378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98" name="Suorakulmio 97">
                <a:extLst>
                  <a:ext uri="{FF2B5EF4-FFF2-40B4-BE49-F238E27FC236}">
                    <a16:creationId xmlns:a16="http://schemas.microsoft.com/office/drawing/2014/main" id="{02398F72-C81A-422A-9B31-63037735A257}"/>
                  </a:ext>
                </a:extLst>
              </p:cNvPr>
              <p:cNvSpPr/>
              <p:nvPr/>
            </p:nvSpPr>
            <p:spPr>
              <a:xfrm>
                <a:off x="9497447" y="2468705"/>
                <a:ext cx="170173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80000"/>
                  </a:lnSpc>
                  <a:defRPr/>
                </a:pPr>
                <a:r>
                  <a:rPr lang="fi-FI" sz="10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yrityksistä on vientiä </a:t>
                </a:r>
                <a:br>
                  <a:rPr lang="fi-FI" sz="10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i-FI" sz="10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tai kansainvälistä toimintaa</a:t>
                </a:r>
              </a:p>
            </p:txBody>
          </p:sp>
          <p:grpSp>
            <p:nvGrpSpPr>
              <p:cNvPr id="34" name="Ryhmä 33">
                <a:extLst>
                  <a:ext uri="{FF2B5EF4-FFF2-40B4-BE49-F238E27FC236}">
                    <a16:creationId xmlns:a16="http://schemas.microsoft.com/office/drawing/2014/main" id="{74961A6A-1A82-4242-80A9-CD860807C117}"/>
                  </a:ext>
                </a:extLst>
              </p:cNvPr>
              <p:cNvGrpSpPr/>
              <p:nvPr/>
            </p:nvGrpSpPr>
            <p:grpSpPr>
              <a:xfrm>
                <a:off x="9311191" y="2867741"/>
                <a:ext cx="1437500" cy="381440"/>
                <a:chOff x="9326200" y="2921668"/>
                <a:chExt cx="1437500" cy="381440"/>
              </a:xfrm>
            </p:grpSpPr>
            <p:sp>
              <p:nvSpPr>
                <p:cNvPr id="99" name="Otsikko 4">
                  <a:extLst>
                    <a:ext uri="{FF2B5EF4-FFF2-40B4-BE49-F238E27FC236}">
                      <a16:creationId xmlns:a16="http://schemas.microsoft.com/office/drawing/2014/main" id="{F3CC7047-A359-4EF6-B77E-51400138954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913787" y="2921668"/>
                  <a:ext cx="849913" cy="38144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fi-FI" sz="2400" spc="-150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21</a:t>
                  </a:r>
                  <a:r>
                    <a:rPr lang="fi-FI" sz="1400" spc="-150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fi-FI" sz="2400" spc="-150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%</a:t>
                  </a:r>
                </a:p>
              </p:txBody>
            </p:sp>
            <p:sp>
              <p:nvSpPr>
                <p:cNvPr id="100" name="Suorakulmio 99">
                  <a:extLst>
                    <a:ext uri="{FF2B5EF4-FFF2-40B4-BE49-F238E27FC236}">
                      <a16:creationId xmlns:a16="http://schemas.microsoft.com/office/drawing/2014/main" id="{9A7DFEBE-617E-4306-88F2-681EA9288546}"/>
                    </a:ext>
                  </a:extLst>
                </p:cNvPr>
                <p:cNvSpPr/>
                <p:nvPr/>
              </p:nvSpPr>
              <p:spPr>
                <a:xfrm>
                  <a:off x="9326200" y="2962494"/>
                  <a:ext cx="711497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lnSpc>
                      <a:spcPct val="80000"/>
                    </a:lnSpc>
                    <a:defRPr/>
                  </a:pPr>
                  <a:r>
                    <a:rPr lang="fi-FI" sz="1000" b="1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Koko</a:t>
                  </a:r>
                </a:p>
                <a:p>
                  <a:pPr lvl="0" algn="r">
                    <a:lnSpc>
                      <a:spcPct val="80000"/>
                    </a:lnSpc>
                    <a:defRPr/>
                  </a:pPr>
                  <a:r>
                    <a:rPr lang="fi-FI" sz="1000" b="1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maa</a:t>
                  </a:r>
                </a:p>
              </p:txBody>
            </p:sp>
          </p:grpSp>
          <p:sp>
            <p:nvSpPr>
              <p:cNvPr id="14" name="Suorakulmio 13">
                <a:extLst>
                  <a:ext uri="{FF2B5EF4-FFF2-40B4-BE49-F238E27FC236}">
                    <a16:creationId xmlns:a16="http://schemas.microsoft.com/office/drawing/2014/main" id="{A3D74BF0-F435-4D7D-99EC-3217B5A504DD}"/>
                  </a:ext>
                </a:extLst>
              </p:cNvPr>
              <p:cNvSpPr/>
              <p:nvPr/>
            </p:nvSpPr>
            <p:spPr>
              <a:xfrm>
                <a:off x="8339727" y="1891052"/>
                <a:ext cx="134568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2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Savon Yrittäjät </a:t>
                </a:r>
                <a:endParaRPr lang="fi-FI" sz="1200" b="1" dirty="0"/>
              </a:p>
            </p:txBody>
          </p:sp>
        </p:grpSp>
        <p:cxnSp>
          <p:nvCxnSpPr>
            <p:cNvPr id="111" name="Suora yhdysviiva 110">
              <a:extLst>
                <a:ext uri="{FF2B5EF4-FFF2-40B4-BE49-F238E27FC236}">
                  <a16:creationId xmlns:a16="http://schemas.microsoft.com/office/drawing/2014/main" id="{4B1164A3-5BC8-40EB-B7D8-60644D992E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21877" y="2161101"/>
              <a:ext cx="947615" cy="1"/>
            </a:xfrm>
            <a:prstGeom prst="line">
              <a:avLst/>
            </a:prstGeom>
            <a:ln w="12700">
              <a:solidFill>
                <a:srgbClr val="00A3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4" name="Kaavio 63">
            <a:extLst>
              <a:ext uri="{FF2B5EF4-FFF2-40B4-BE49-F238E27FC236}">
                <a16:creationId xmlns:a16="http://schemas.microsoft.com/office/drawing/2014/main" id="{59B7689F-4CEF-452A-A530-483C566962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3926487"/>
              </p:ext>
            </p:extLst>
          </p:nvPr>
        </p:nvGraphicFramePr>
        <p:xfrm>
          <a:off x="4892119" y="3479857"/>
          <a:ext cx="7099982" cy="2478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Otsikko 5">
            <a:extLst>
              <a:ext uri="{FF2B5EF4-FFF2-40B4-BE49-F238E27FC236}">
                <a16:creationId xmlns:a16="http://schemas.microsoft.com/office/drawing/2014/main" id="{8DA994F7-9399-4E01-91B5-59A630730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VASTAAJAYRITYSTEN TAUSTATIEDOT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B1C0EB3-AC1A-4FBE-BADD-DCFAB8F64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alueraportti, 14.2.2022</a:t>
            </a:r>
            <a:endParaRPr lang="fi-FI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BF1135DF-0099-4057-9D15-0A0F63083B9A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000DBC5-DD01-465B-AF60-65348AB08F29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442641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orakulmio 11">
            <a:extLst>
              <a:ext uri="{FF2B5EF4-FFF2-40B4-BE49-F238E27FC236}">
                <a16:creationId xmlns:a16="http://schemas.microsoft.com/office/drawing/2014/main" id="{5DD179BA-5506-4854-BA3A-0AE65D0FD124}"/>
              </a:ext>
            </a:extLst>
          </p:cNvPr>
          <p:cNvSpPr/>
          <p:nvPr/>
        </p:nvSpPr>
        <p:spPr>
          <a:xfrm>
            <a:off x="514434" y="1349320"/>
            <a:ext cx="30706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Päätoimiala </a:t>
            </a:r>
            <a:r>
              <a:rPr lang="fi-FI" sz="8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2CC5644D-1EB8-4829-BFB5-1F0BDF8C4DCD}"/>
              </a:ext>
            </a:extLst>
          </p:cNvPr>
          <p:cNvCxnSpPr>
            <a:cxnSpLocks/>
          </p:cNvCxnSpPr>
          <p:nvPr/>
        </p:nvCxnSpPr>
        <p:spPr>
          <a:xfrm>
            <a:off x="604774" y="1660833"/>
            <a:ext cx="4051066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uorakulmio 18">
            <a:extLst>
              <a:ext uri="{FF2B5EF4-FFF2-40B4-BE49-F238E27FC236}">
                <a16:creationId xmlns:a16="http://schemas.microsoft.com/office/drawing/2014/main" id="{3CE0CF7F-8392-4B29-B0B1-55EF263C4BE4}"/>
              </a:ext>
            </a:extLst>
          </p:cNvPr>
          <p:cNvSpPr/>
          <p:nvPr/>
        </p:nvSpPr>
        <p:spPr>
          <a:xfrm>
            <a:off x="514434" y="3835017"/>
            <a:ext cx="3070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Liikevaihto vuonna 2021 </a:t>
            </a:r>
            <a:r>
              <a:rPr lang="fi-FI" sz="8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  <a:p>
            <a:pPr lvl="0">
              <a:defRPr/>
            </a:pPr>
            <a:endParaRPr lang="fi-FI" sz="1400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E5A34FEF-260D-4D91-9698-CACE884D430E}"/>
              </a:ext>
            </a:extLst>
          </p:cNvPr>
          <p:cNvCxnSpPr>
            <a:cxnSpLocks/>
          </p:cNvCxnSpPr>
          <p:nvPr/>
        </p:nvCxnSpPr>
        <p:spPr>
          <a:xfrm>
            <a:off x="604774" y="4119197"/>
            <a:ext cx="4051066" cy="0"/>
          </a:xfrm>
          <a:prstGeom prst="line">
            <a:avLst/>
          </a:prstGeom>
          <a:ln w="15875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Suorakulmio 41">
            <a:extLst>
              <a:ext uri="{FF2B5EF4-FFF2-40B4-BE49-F238E27FC236}">
                <a16:creationId xmlns:a16="http://schemas.microsoft.com/office/drawing/2014/main" id="{56CB9F02-3AC2-44B8-9AE3-BB5CFF24D167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n=250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 n=5201</a:t>
            </a:r>
          </a:p>
        </p:txBody>
      </p:sp>
      <p:graphicFrame>
        <p:nvGraphicFramePr>
          <p:cNvPr id="44" name="Kaavio 43">
            <a:extLst>
              <a:ext uri="{FF2B5EF4-FFF2-40B4-BE49-F238E27FC236}">
                <a16:creationId xmlns:a16="http://schemas.microsoft.com/office/drawing/2014/main" id="{41DD35E7-19D7-4838-9090-92444337E8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6622441"/>
              </p:ext>
            </p:extLst>
          </p:nvPr>
        </p:nvGraphicFramePr>
        <p:xfrm>
          <a:off x="497332" y="1747111"/>
          <a:ext cx="4239980" cy="196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6" name="Kaavio 45">
            <a:extLst>
              <a:ext uri="{FF2B5EF4-FFF2-40B4-BE49-F238E27FC236}">
                <a16:creationId xmlns:a16="http://schemas.microsoft.com/office/drawing/2014/main" id="{D8EA0C90-C94B-4DB9-8CD3-ED0E8A6BC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8194002"/>
              </p:ext>
            </p:extLst>
          </p:nvPr>
        </p:nvGraphicFramePr>
        <p:xfrm>
          <a:off x="497332" y="4158398"/>
          <a:ext cx="4848750" cy="196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23" name="Ryhmä 22">
            <a:extLst>
              <a:ext uri="{FF2B5EF4-FFF2-40B4-BE49-F238E27FC236}">
                <a16:creationId xmlns:a16="http://schemas.microsoft.com/office/drawing/2014/main" id="{7C32D7C3-E831-4586-9B53-8D1B209131B0}"/>
              </a:ext>
            </a:extLst>
          </p:cNvPr>
          <p:cNvGrpSpPr/>
          <p:nvPr/>
        </p:nvGrpSpPr>
        <p:grpSpPr>
          <a:xfrm>
            <a:off x="5006689" y="1349426"/>
            <a:ext cx="3335980" cy="311513"/>
            <a:chOff x="4853532" y="1339978"/>
            <a:chExt cx="3335980" cy="311513"/>
          </a:xfrm>
        </p:grpSpPr>
        <p:sp>
          <p:nvSpPr>
            <p:cNvPr id="43" name="Suorakulmio 42">
              <a:extLst>
                <a:ext uri="{FF2B5EF4-FFF2-40B4-BE49-F238E27FC236}">
                  <a16:creationId xmlns:a16="http://schemas.microsoft.com/office/drawing/2014/main" id="{85EBECB6-D50A-4CB7-A232-B892163E1919}"/>
                </a:ext>
              </a:extLst>
            </p:cNvPr>
            <p:cNvSpPr/>
            <p:nvPr/>
          </p:nvSpPr>
          <p:spPr>
            <a:xfrm>
              <a:off x="4853532" y="1339978"/>
              <a:ext cx="33359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i-FI" sz="14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Yrityksen kasvuhakuisuus </a:t>
              </a:r>
              <a:r>
                <a:rPr lang="fi-FI" sz="8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(%)</a:t>
              </a:r>
            </a:p>
          </p:txBody>
        </p:sp>
        <p:cxnSp>
          <p:nvCxnSpPr>
            <p:cNvPr id="45" name="Suora yhdysviiva 44">
              <a:extLst>
                <a:ext uri="{FF2B5EF4-FFF2-40B4-BE49-F238E27FC236}">
                  <a16:creationId xmlns:a16="http://schemas.microsoft.com/office/drawing/2014/main" id="{AD602910-FF9E-4545-8490-3AB0D85D1CBF}"/>
                </a:ext>
              </a:extLst>
            </p:cNvPr>
            <p:cNvCxnSpPr>
              <a:cxnSpLocks/>
            </p:cNvCxnSpPr>
            <p:nvPr/>
          </p:nvCxnSpPr>
          <p:spPr>
            <a:xfrm>
              <a:off x="4943872" y="1651491"/>
              <a:ext cx="2980301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Suorakulmio 61">
            <a:extLst>
              <a:ext uri="{FF2B5EF4-FFF2-40B4-BE49-F238E27FC236}">
                <a16:creationId xmlns:a16="http://schemas.microsoft.com/office/drawing/2014/main" id="{4D0D5B03-38D1-4FDB-A7BA-4DA4266DBF40}"/>
              </a:ext>
            </a:extLst>
          </p:cNvPr>
          <p:cNvSpPr/>
          <p:nvPr/>
        </p:nvSpPr>
        <p:spPr>
          <a:xfrm>
            <a:off x="5006689" y="3845807"/>
            <a:ext cx="3673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Yrityksen perustamisvuosi </a:t>
            </a:r>
            <a:r>
              <a:rPr lang="fi-FI" sz="8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  <a:p>
            <a:pPr lvl="0">
              <a:defRPr/>
            </a:pPr>
            <a:endParaRPr lang="fi-FI" sz="1400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Suora yhdysviiva 62">
            <a:extLst>
              <a:ext uri="{FF2B5EF4-FFF2-40B4-BE49-F238E27FC236}">
                <a16:creationId xmlns:a16="http://schemas.microsoft.com/office/drawing/2014/main" id="{937103FA-4774-49B2-A7DD-1E3DE6906361}"/>
              </a:ext>
            </a:extLst>
          </p:cNvPr>
          <p:cNvCxnSpPr>
            <a:cxnSpLocks/>
          </p:cNvCxnSpPr>
          <p:nvPr/>
        </p:nvCxnSpPr>
        <p:spPr>
          <a:xfrm>
            <a:off x="5097030" y="4129842"/>
            <a:ext cx="4051066" cy="0"/>
          </a:xfrm>
          <a:prstGeom prst="line">
            <a:avLst/>
          </a:prstGeom>
          <a:ln w="15875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4" name="Ryhmä 83">
            <a:extLst>
              <a:ext uri="{FF2B5EF4-FFF2-40B4-BE49-F238E27FC236}">
                <a16:creationId xmlns:a16="http://schemas.microsoft.com/office/drawing/2014/main" id="{936D83F5-FCB7-4268-BF00-8781106C0169}"/>
              </a:ext>
            </a:extLst>
          </p:cNvPr>
          <p:cNvGrpSpPr/>
          <p:nvPr/>
        </p:nvGrpSpPr>
        <p:grpSpPr>
          <a:xfrm>
            <a:off x="5106220" y="5952862"/>
            <a:ext cx="6671781" cy="285012"/>
            <a:chOff x="5106220" y="5952862"/>
            <a:chExt cx="6671781" cy="285012"/>
          </a:xfrm>
        </p:grpSpPr>
        <p:cxnSp>
          <p:nvCxnSpPr>
            <p:cNvPr id="65" name="Suora yhdysviiva 64">
              <a:extLst>
                <a:ext uri="{FF2B5EF4-FFF2-40B4-BE49-F238E27FC236}">
                  <a16:creationId xmlns:a16="http://schemas.microsoft.com/office/drawing/2014/main" id="{D1902EC1-93B3-4F9C-9E1A-8FFBFC765016}"/>
                </a:ext>
              </a:extLst>
            </p:cNvPr>
            <p:cNvCxnSpPr/>
            <p:nvPr/>
          </p:nvCxnSpPr>
          <p:spPr>
            <a:xfrm>
              <a:off x="5106220" y="5952862"/>
              <a:ext cx="6671781" cy="0"/>
            </a:xfrm>
            <a:prstGeom prst="line">
              <a:avLst/>
            </a:prstGeom>
            <a:ln>
              <a:solidFill>
                <a:srgbClr val="53535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uora yhdysviiva 67">
              <a:extLst>
                <a:ext uri="{FF2B5EF4-FFF2-40B4-BE49-F238E27FC236}">
                  <a16:creationId xmlns:a16="http://schemas.microsoft.com/office/drawing/2014/main" id="{BA919CE5-1D48-4903-9DE9-19EF09232B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60032" y="5954367"/>
              <a:ext cx="0" cy="70459"/>
            </a:xfrm>
            <a:prstGeom prst="line">
              <a:avLst/>
            </a:prstGeom>
            <a:ln>
              <a:solidFill>
                <a:srgbClr val="53535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uora yhdysviiva 73">
              <a:extLst>
                <a:ext uri="{FF2B5EF4-FFF2-40B4-BE49-F238E27FC236}">
                  <a16:creationId xmlns:a16="http://schemas.microsoft.com/office/drawing/2014/main" id="{29C5D6F6-BB8B-43EF-B594-F56285A079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2264" y="5952862"/>
              <a:ext cx="0" cy="70459"/>
            </a:xfrm>
            <a:prstGeom prst="line">
              <a:avLst/>
            </a:prstGeom>
            <a:ln>
              <a:solidFill>
                <a:srgbClr val="53535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uora yhdysviiva 79">
              <a:extLst>
                <a:ext uri="{FF2B5EF4-FFF2-40B4-BE49-F238E27FC236}">
                  <a16:creationId xmlns:a16="http://schemas.microsoft.com/office/drawing/2014/main" id="{43762CEB-7C23-469D-BD67-3AFF174558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72483" y="5952862"/>
              <a:ext cx="0" cy="70459"/>
            </a:xfrm>
            <a:prstGeom prst="line">
              <a:avLst/>
            </a:prstGeom>
            <a:ln>
              <a:solidFill>
                <a:srgbClr val="53535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Suorakulmio 80">
              <a:extLst>
                <a:ext uri="{FF2B5EF4-FFF2-40B4-BE49-F238E27FC236}">
                  <a16:creationId xmlns:a16="http://schemas.microsoft.com/office/drawing/2014/main" id="{97544ADC-E70F-492F-978F-B7296D853745}"/>
                </a:ext>
              </a:extLst>
            </p:cNvPr>
            <p:cNvSpPr/>
            <p:nvPr/>
          </p:nvSpPr>
          <p:spPr>
            <a:xfrm>
              <a:off x="6448218" y="5985132"/>
              <a:ext cx="60508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10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1990</a:t>
              </a:r>
              <a:endParaRPr lang="fi-FI" sz="1000" dirty="0"/>
            </a:p>
          </p:txBody>
        </p:sp>
        <p:sp>
          <p:nvSpPr>
            <p:cNvPr id="82" name="Suorakulmio 81">
              <a:extLst>
                <a:ext uri="{FF2B5EF4-FFF2-40B4-BE49-F238E27FC236}">
                  <a16:creationId xmlns:a16="http://schemas.microsoft.com/office/drawing/2014/main" id="{A0E63C9C-09D3-4A4E-82A7-0B5C0744EDA0}"/>
                </a:ext>
              </a:extLst>
            </p:cNvPr>
            <p:cNvSpPr/>
            <p:nvPr/>
          </p:nvSpPr>
          <p:spPr>
            <a:xfrm>
              <a:off x="8164709" y="5991653"/>
              <a:ext cx="60508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10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2000</a:t>
              </a:r>
              <a:endParaRPr lang="fi-FI" sz="1000" dirty="0"/>
            </a:p>
          </p:txBody>
        </p:sp>
        <p:sp>
          <p:nvSpPr>
            <p:cNvPr id="83" name="Suorakulmio 82">
              <a:extLst>
                <a:ext uri="{FF2B5EF4-FFF2-40B4-BE49-F238E27FC236}">
                  <a16:creationId xmlns:a16="http://schemas.microsoft.com/office/drawing/2014/main" id="{26D39CCC-8283-4F71-A8F7-DE204FF15764}"/>
                </a:ext>
              </a:extLst>
            </p:cNvPr>
            <p:cNvSpPr/>
            <p:nvPr/>
          </p:nvSpPr>
          <p:spPr>
            <a:xfrm>
              <a:off x="9860204" y="5978192"/>
              <a:ext cx="60508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10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  <a:endParaRPr lang="fi-FI" sz="1000" dirty="0"/>
            </a:p>
          </p:txBody>
        </p:sp>
      </p:grpSp>
      <p:sp>
        <p:nvSpPr>
          <p:cNvPr id="85" name="Suorakulmio 84">
            <a:extLst>
              <a:ext uri="{FF2B5EF4-FFF2-40B4-BE49-F238E27FC236}">
                <a16:creationId xmlns:a16="http://schemas.microsoft.com/office/drawing/2014/main" id="{CDAE9055-8E73-4D11-93FB-6E9E0D41EEC1}"/>
              </a:ext>
            </a:extLst>
          </p:cNvPr>
          <p:cNvSpPr/>
          <p:nvPr/>
        </p:nvSpPr>
        <p:spPr>
          <a:xfrm>
            <a:off x="8342669" y="1372228"/>
            <a:ext cx="3070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Vientiyritysten osuus </a:t>
            </a:r>
            <a:r>
              <a:rPr lang="fi-FI" sz="8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  <a:p>
            <a:pPr lvl="0">
              <a:defRPr/>
            </a:pPr>
            <a:endParaRPr lang="fi-FI" sz="1400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Suora yhdysviiva 85">
            <a:extLst>
              <a:ext uri="{FF2B5EF4-FFF2-40B4-BE49-F238E27FC236}">
                <a16:creationId xmlns:a16="http://schemas.microsoft.com/office/drawing/2014/main" id="{745E62AF-5665-40C7-98D3-C9F9E856244E}"/>
              </a:ext>
            </a:extLst>
          </p:cNvPr>
          <p:cNvCxnSpPr>
            <a:cxnSpLocks/>
          </p:cNvCxnSpPr>
          <p:nvPr/>
        </p:nvCxnSpPr>
        <p:spPr>
          <a:xfrm>
            <a:off x="8442110" y="1656408"/>
            <a:ext cx="3087219" cy="0"/>
          </a:xfrm>
          <a:prstGeom prst="line">
            <a:avLst/>
          </a:prstGeom>
          <a:ln w="15875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Ryhmä 30">
            <a:extLst>
              <a:ext uri="{FF2B5EF4-FFF2-40B4-BE49-F238E27FC236}">
                <a16:creationId xmlns:a16="http://schemas.microsoft.com/office/drawing/2014/main" id="{48B615C9-472C-465D-8ECE-710A6E0CD718}"/>
              </a:ext>
            </a:extLst>
          </p:cNvPr>
          <p:cNvGrpSpPr/>
          <p:nvPr/>
        </p:nvGrpSpPr>
        <p:grpSpPr>
          <a:xfrm>
            <a:off x="5035825" y="1937863"/>
            <a:ext cx="2076178" cy="533847"/>
            <a:chOff x="5609805" y="2020157"/>
            <a:chExt cx="2076178" cy="533847"/>
          </a:xfrm>
        </p:grpSpPr>
        <p:grpSp>
          <p:nvGrpSpPr>
            <p:cNvPr id="29" name="Ryhmä 28">
              <a:extLst>
                <a:ext uri="{FF2B5EF4-FFF2-40B4-BE49-F238E27FC236}">
                  <a16:creationId xmlns:a16="http://schemas.microsoft.com/office/drawing/2014/main" id="{8F3E0536-B329-4BC8-B5CD-852FF6C76F48}"/>
                </a:ext>
              </a:extLst>
            </p:cNvPr>
            <p:cNvGrpSpPr/>
            <p:nvPr/>
          </p:nvGrpSpPr>
          <p:grpSpPr>
            <a:xfrm>
              <a:off x="5609805" y="2020157"/>
              <a:ext cx="2076178" cy="469031"/>
              <a:chOff x="5609805" y="2020157"/>
              <a:chExt cx="2076178" cy="469031"/>
            </a:xfrm>
          </p:grpSpPr>
          <p:sp>
            <p:nvSpPr>
              <p:cNvPr id="66" name="Suorakulmio 65">
                <a:extLst>
                  <a:ext uri="{FF2B5EF4-FFF2-40B4-BE49-F238E27FC236}">
                    <a16:creationId xmlns:a16="http://schemas.microsoft.com/office/drawing/2014/main" id="{6D6D19BD-EC81-4914-BB15-5124189A4A39}"/>
                  </a:ext>
                </a:extLst>
              </p:cNvPr>
              <p:cNvSpPr/>
              <p:nvPr/>
            </p:nvSpPr>
            <p:spPr>
              <a:xfrm>
                <a:off x="6533855" y="2020157"/>
                <a:ext cx="1152128" cy="28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8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Voimakkaasti </a:t>
                </a:r>
                <a:br>
                  <a:rPr lang="fi-FI" sz="8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i-FI" sz="8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kasvuhakuiset</a:t>
                </a:r>
              </a:p>
            </p:txBody>
          </p:sp>
          <p:sp>
            <p:nvSpPr>
              <p:cNvPr id="69" name="Suorakulmio 68">
                <a:extLst>
                  <a:ext uri="{FF2B5EF4-FFF2-40B4-BE49-F238E27FC236}">
                    <a16:creationId xmlns:a16="http://schemas.microsoft.com/office/drawing/2014/main" id="{DD0AB6CD-A958-427F-BD14-F0C656767398}"/>
                  </a:ext>
                </a:extLst>
              </p:cNvPr>
              <p:cNvSpPr/>
              <p:nvPr/>
            </p:nvSpPr>
            <p:spPr>
              <a:xfrm>
                <a:off x="5609805" y="2118602"/>
                <a:ext cx="1152128" cy="190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8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Kasvuhakuiset</a:t>
                </a:r>
              </a:p>
            </p:txBody>
          </p:sp>
          <p:cxnSp>
            <p:nvCxnSpPr>
              <p:cNvPr id="70" name="Suora yhdysviiva 69">
                <a:extLst>
                  <a:ext uri="{FF2B5EF4-FFF2-40B4-BE49-F238E27FC236}">
                    <a16:creationId xmlns:a16="http://schemas.microsoft.com/office/drawing/2014/main" id="{EC372A65-3185-42D0-A9DC-D39BAF1EA7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91296" y="2122479"/>
                <a:ext cx="0" cy="366709"/>
              </a:xfrm>
              <a:prstGeom prst="line">
                <a:avLst/>
              </a:prstGeom>
              <a:ln w="12700">
                <a:solidFill>
                  <a:srgbClr val="00A3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uora yhdysviiva 78">
              <a:extLst>
                <a:ext uri="{FF2B5EF4-FFF2-40B4-BE49-F238E27FC236}">
                  <a16:creationId xmlns:a16="http://schemas.microsoft.com/office/drawing/2014/main" id="{200007B7-DF4A-4E42-99DA-3015BD40EF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0534" y="2037007"/>
              <a:ext cx="0" cy="516997"/>
            </a:xfrm>
            <a:prstGeom prst="line">
              <a:avLst/>
            </a:prstGeom>
            <a:ln w="12700">
              <a:solidFill>
                <a:srgbClr val="00A3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Ryhmä 102">
            <a:extLst>
              <a:ext uri="{FF2B5EF4-FFF2-40B4-BE49-F238E27FC236}">
                <a16:creationId xmlns:a16="http://schemas.microsoft.com/office/drawing/2014/main" id="{33CFAE72-DCEF-40B9-9E4C-665CA7834C17}"/>
              </a:ext>
            </a:extLst>
          </p:cNvPr>
          <p:cNvGrpSpPr/>
          <p:nvPr/>
        </p:nvGrpSpPr>
        <p:grpSpPr>
          <a:xfrm>
            <a:off x="5259764" y="2841550"/>
            <a:ext cx="1878131" cy="609253"/>
            <a:chOff x="5773848" y="1986100"/>
            <a:chExt cx="1878131" cy="609253"/>
          </a:xfrm>
        </p:grpSpPr>
        <p:grpSp>
          <p:nvGrpSpPr>
            <p:cNvPr id="104" name="Ryhmä 103">
              <a:extLst>
                <a:ext uri="{FF2B5EF4-FFF2-40B4-BE49-F238E27FC236}">
                  <a16:creationId xmlns:a16="http://schemas.microsoft.com/office/drawing/2014/main" id="{14819962-816B-4C77-A48B-5A29B71389FB}"/>
                </a:ext>
              </a:extLst>
            </p:cNvPr>
            <p:cNvGrpSpPr/>
            <p:nvPr/>
          </p:nvGrpSpPr>
          <p:grpSpPr>
            <a:xfrm>
              <a:off x="5773848" y="1986100"/>
              <a:ext cx="1878131" cy="609253"/>
              <a:chOff x="5773848" y="1986100"/>
              <a:chExt cx="1878131" cy="609253"/>
            </a:xfrm>
          </p:grpSpPr>
          <p:sp>
            <p:nvSpPr>
              <p:cNvPr id="106" name="Suorakulmio 105">
                <a:extLst>
                  <a:ext uri="{FF2B5EF4-FFF2-40B4-BE49-F238E27FC236}">
                    <a16:creationId xmlns:a16="http://schemas.microsoft.com/office/drawing/2014/main" id="{958B9515-CD86-4509-BC56-6D1AB14D3388}"/>
                  </a:ext>
                </a:extLst>
              </p:cNvPr>
              <p:cNvSpPr/>
              <p:nvPr/>
            </p:nvSpPr>
            <p:spPr>
              <a:xfrm>
                <a:off x="6499851" y="1986100"/>
                <a:ext cx="1152128" cy="28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8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Voimakkaasti </a:t>
                </a:r>
                <a:br>
                  <a:rPr lang="fi-FI" sz="8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i-FI" sz="8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kasvuhakuiset</a:t>
                </a:r>
              </a:p>
            </p:txBody>
          </p:sp>
          <p:sp>
            <p:nvSpPr>
              <p:cNvPr id="107" name="Suorakulmio 106">
                <a:extLst>
                  <a:ext uri="{FF2B5EF4-FFF2-40B4-BE49-F238E27FC236}">
                    <a16:creationId xmlns:a16="http://schemas.microsoft.com/office/drawing/2014/main" id="{59606B28-0AF9-4530-89A3-BF2E70F1E9C8}"/>
                  </a:ext>
                </a:extLst>
              </p:cNvPr>
              <p:cNvSpPr/>
              <p:nvPr/>
            </p:nvSpPr>
            <p:spPr>
              <a:xfrm>
                <a:off x="5773848" y="2066603"/>
                <a:ext cx="1152128" cy="190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80000"/>
                  </a:lnSpc>
                  <a:defRPr/>
                </a:pPr>
                <a:r>
                  <a:rPr lang="fi-FI" sz="8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Kasvuhakuiset</a:t>
                </a:r>
              </a:p>
            </p:txBody>
          </p:sp>
          <p:cxnSp>
            <p:nvCxnSpPr>
              <p:cNvPr id="108" name="Suora yhdysviiva 107">
                <a:extLst>
                  <a:ext uri="{FF2B5EF4-FFF2-40B4-BE49-F238E27FC236}">
                    <a16:creationId xmlns:a16="http://schemas.microsoft.com/office/drawing/2014/main" id="{DB1EB973-6FA1-4EEB-B727-9300927F87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08680" y="2102570"/>
                <a:ext cx="0" cy="492783"/>
              </a:xfrm>
              <a:prstGeom prst="line">
                <a:avLst/>
              </a:prstGeom>
              <a:ln w="12700">
                <a:solidFill>
                  <a:srgbClr val="3F3F3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Suora yhdysviiva 104">
              <a:extLst>
                <a:ext uri="{FF2B5EF4-FFF2-40B4-BE49-F238E27FC236}">
                  <a16:creationId xmlns:a16="http://schemas.microsoft.com/office/drawing/2014/main" id="{6FB0D1BA-75AB-4E10-B6DF-99F4B17D14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13990" y="1999941"/>
              <a:ext cx="0" cy="516997"/>
            </a:xfrm>
            <a:prstGeom prst="line">
              <a:avLst/>
            </a:prstGeom>
            <a:ln w="12700">
              <a:solidFill>
                <a:srgbClr val="3F3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Suorakulmio 108">
            <a:extLst>
              <a:ext uri="{FF2B5EF4-FFF2-40B4-BE49-F238E27FC236}">
                <a16:creationId xmlns:a16="http://schemas.microsoft.com/office/drawing/2014/main" id="{BEF94AD2-AAAA-4DF2-BE53-78BD43EF8689}"/>
              </a:ext>
            </a:extLst>
          </p:cNvPr>
          <p:cNvSpPr/>
          <p:nvPr/>
        </p:nvSpPr>
        <p:spPr>
          <a:xfrm>
            <a:off x="7074220" y="2223968"/>
            <a:ext cx="1661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</a:t>
            </a:r>
            <a:endParaRPr lang="fi-FI" sz="1200" b="1" dirty="0"/>
          </a:p>
        </p:txBody>
      </p:sp>
      <p:sp>
        <p:nvSpPr>
          <p:cNvPr id="110" name="Suorakulmio 109">
            <a:extLst>
              <a:ext uri="{FF2B5EF4-FFF2-40B4-BE49-F238E27FC236}">
                <a16:creationId xmlns:a16="http://schemas.microsoft.com/office/drawing/2014/main" id="{E5BE00C2-3D8B-45E1-A766-3EEFB8E84728}"/>
              </a:ext>
            </a:extLst>
          </p:cNvPr>
          <p:cNvSpPr/>
          <p:nvPr/>
        </p:nvSpPr>
        <p:spPr>
          <a:xfrm>
            <a:off x="7074220" y="3401819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  <a:endParaRPr lang="fi-FI" sz="1200" b="1" dirty="0">
              <a:solidFill>
                <a:srgbClr val="3F3F3F"/>
              </a:solidFill>
            </a:endParaRPr>
          </a:p>
        </p:txBody>
      </p:sp>
      <p:graphicFrame>
        <p:nvGraphicFramePr>
          <p:cNvPr id="3" name="Sisällön paikkamerkki 10">
            <a:extLst>
              <a:ext uri="{FF2B5EF4-FFF2-40B4-BE49-F238E27FC236}">
                <a16:creationId xmlns:a16="http://schemas.microsoft.com/office/drawing/2014/main" id="{8A675F8D-88F5-4FBF-A030-7AC7DDAF1D8B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9510803"/>
              </p:ext>
            </p:extLst>
          </p:nvPr>
        </p:nvGraphicFramePr>
        <p:xfrm>
          <a:off x="10280016" y="1681866"/>
          <a:ext cx="1467727" cy="601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174390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22DC002-BA94-4002-A783-3B450F365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000" y="1340768"/>
            <a:ext cx="9144000" cy="2400000"/>
          </a:xfrm>
        </p:spPr>
        <p:txBody>
          <a:bodyPr/>
          <a:lstStyle/>
          <a:p>
            <a:r>
              <a:rPr lang="fi-FI" dirty="0"/>
              <a:t>Tulokset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B840FAB-3944-4A3F-8815-15A3CC568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alueraportti, 14.2.2022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815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SUHDANNENÄKYMÄT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alueraportti, 14.2.2022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uorakulmio 25">
            <a:extLst>
              <a:ext uri="{FF2B5EF4-FFF2-40B4-BE49-F238E27FC236}">
                <a16:creationId xmlns:a16="http://schemas.microsoft.com/office/drawing/2014/main" id="{ACA89D07-EF87-41AA-9182-0AA9277AC958}"/>
              </a:ext>
            </a:extLst>
          </p:cNvPr>
          <p:cNvSpPr/>
          <p:nvPr/>
        </p:nvSpPr>
        <p:spPr>
          <a:xfrm>
            <a:off x="413999" y="1238189"/>
            <a:ext cx="5930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Yleinen suhdannenäkymä 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(Saldoluku %) </a:t>
            </a:r>
          </a:p>
        </p:txBody>
      </p:sp>
      <p:sp>
        <p:nvSpPr>
          <p:cNvPr id="51" name="Suorakulmio 50">
            <a:extLst>
              <a:ext uri="{FF2B5EF4-FFF2-40B4-BE49-F238E27FC236}">
                <a16:creationId xmlns:a16="http://schemas.microsoft.com/office/drawing/2014/main" id="{1D63B3AA-76F6-4002-8832-D905C27E592A}"/>
              </a:ext>
            </a:extLst>
          </p:cNvPr>
          <p:cNvSpPr/>
          <p:nvPr/>
        </p:nvSpPr>
        <p:spPr>
          <a:xfrm>
            <a:off x="6184095" y="4876926"/>
            <a:ext cx="5482501" cy="1113055"/>
          </a:xfrm>
          <a:prstGeom prst="rect">
            <a:avLst/>
          </a:prstGeom>
          <a:solidFill>
            <a:srgbClr val="00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Lähialueet</a:t>
            </a: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graphicFrame>
        <p:nvGraphicFramePr>
          <p:cNvPr id="54" name="Sisällön paikkamerkki 2">
            <a:extLst>
              <a:ext uri="{FF2B5EF4-FFF2-40B4-BE49-F238E27FC236}">
                <a16:creationId xmlns:a16="http://schemas.microsoft.com/office/drawing/2014/main" id="{F4A40C75-4AAB-4FB2-BF72-56F0ECFD00B0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2100291"/>
              </p:ext>
            </p:extLst>
          </p:nvPr>
        </p:nvGraphicFramePr>
        <p:xfrm>
          <a:off x="5939488" y="1618080"/>
          <a:ext cx="5701429" cy="298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" name="Suorakulmio 54">
            <a:extLst>
              <a:ext uri="{FF2B5EF4-FFF2-40B4-BE49-F238E27FC236}">
                <a16:creationId xmlns:a16="http://schemas.microsoft.com/office/drawing/2014/main" id="{B55758BF-4AF5-4A3D-9837-CB269C385A11}"/>
              </a:ext>
            </a:extLst>
          </p:cNvPr>
          <p:cNvSpPr/>
          <p:nvPr/>
        </p:nvSpPr>
        <p:spPr>
          <a:xfrm>
            <a:off x="6184095" y="1461455"/>
            <a:ext cx="444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Saldoluvun kehitys </a:t>
            </a:r>
            <a:b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1/2005–1/2022</a:t>
            </a:r>
            <a:endParaRPr lang="fi-FI" sz="1000" b="1" dirty="0">
              <a:solidFill>
                <a:srgbClr val="00A3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Suorakulmio 48">
            <a:extLst>
              <a:ext uri="{FF2B5EF4-FFF2-40B4-BE49-F238E27FC236}">
                <a16:creationId xmlns:a16="http://schemas.microsoft.com/office/drawing/2014/main" id="{95F11558-5355-48A0-8AC9-B3C8655447B4}"/>
              </a:ext>
            </a:extLst>
          </p:cNvPr>
          <p:cNvSpPr/>
          <p:nvPr/>
        </p:nvSpPr>
        <p:spPr>
          <a:xfrm>
            <a:off x="11203219" y="1912270"/>
            <a:ext cx="6383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8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Saldoluku</a:t>
            </a:r>
            <a:endParaRPr lang="fi-FI" sz="800" dirty="0">
              <a:solidFill>
                <a:srgbClr val="00A3DA"/>
              </a:solidFill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776D9AC7-C559-47E0-AE65-43C95DBB4503}"/>
              </a:ext>
            </a:extLst>
          </p:cNvPr>
          <p:cNvSpPr/>
          <p:nvPr/>
        </p:nvSpPr>
        <p:spPr>
          <a:xfrm>
            <a:off x="6344332" y="4883236"/>
            <a:ext cx="52140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Huomioita tuloksista</a:t>
            </a:r>
          </a:p>
          <a:p>
            <a:pPr lvl="0">
              <a:defRPr/>
            </a:pPr>
            <a:r>
              <a:rPr lang="fi-FI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alueen pk-yrittäjien yleiset suhdannenäkymät jäävät koko maan keskiarvoa heikommiksi, mutta lähialueisiin verrattuna ne ovat melko lähellä keskimääräisiä näkymiä. Tämä toistuu muun muassa liikevaihdon, kannattavuuden ja investointien arvon arvioissa.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1158FB7F-0EA1-4C80-95C3-8BDC24FE7D1D}"/>
              </a:ext>
            </a:extLst>
          </p:cNvPr>
          <p:cNvGrpSpPr/>
          <p:nvPr/>
        </p:nvGrpSpPr>
        <p:grpSpPr>
          <a:xfrm>
            <a:off x="554759" y="1187416"/>
            <a:ext cx="5313737" cy="4802567"/>
            <a:chOff x="554759" y="1187416"/>
            <a:chExt cx="5313737" cy="4802567"/>
          </a:xfrm>
        </p:grpSpPr>
        <p:grpSp>
          <p:nvGrpSpPr>
            <p:cNvPr id="15" name="Ryhmä 14">
              <a:extLst>
                <a:ext uri="{FF2B5EF4-FFF2-40B4-BE49-F238E27FC236}">
                  <a16:creationId xmlns:a16="http://schemas.microsoft.com/office/drawing/2014/main" id="{E526137F-1A9F-4A79-9844-7F998D471BCF}"/>
                </a:ext>
              </a:extLst>
            </p:cNvPr>
            <p:cNvGrpSpPr/>
            <p:nvPr/>
          </p:nvGrpSpPr>
          <p:grpSpPr>
            <a:xfrm>
              <a:off x="4759440" y="1187416"/>
              <a:ext cx="1003476" cy="1827533"/>
              <a:chOff x="4759440" y="1187416"/>
              <a:chExt cx="1003476" cy="1827533"/>
            </a:xfrm>
          </p:grpSpPr>
          <p:pic>
            <p:nvPicPr>
              <p:cNvPr id="42" name="Kuva 41">
                <a:extLst>
                  <a:ext uri="{FF2B5EF4-FFF2-40B4-BE49-F238E27FC236}">
                    <a16:creationId xmlns:a16="http://schemas.microsoft.com/office/drawing/2014/main" id="{0E20C766-8511-4B0A-BD39-73D4A24790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622" r="14436" b="5167"/>
              <a:stretch/>
            </p:blipFill>
            <p:spPr>
              <a:xfrm>
                <a:off x="4759440" y="1187416"/>
                <a:ext cx="881218" cy="1827533"/>
              </a:xfrm>
              <a:prstGeom prst="rect">
                <a:avLst/>
              </a:prstGeom>
            </p:spPr>
          </p:pic>
          <p:pic>
            <p:nvPicPr>
              <p:cNvPr id="43" name="Kuva 42">
                <a:extLst>
                  <a:ext uri="{FF2B5EF4-FFF2-40B4-BE49-F238E27FC236}">
                    <a16:creationId xmlns:a16="http://schemas.microsoft.com/office/drawing/2014/main" id="{C7543580-9AF9-4DF6-9997-428E9BDEBF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006" t="34227" r="-5320" b="9211"/>
              <a:stretch/>
            </p:blipFill>
            <p:spPr>
              <a:xfrm>
                <a:off x="4869976" y="1803869"/>
                <a:ext cx="892940" cy="945162"/>
              </a:xfrm>
              <a:prstGeom prst="rect">
                <a:avLst/>
              </a:prstGeom>
            </p:spPr>
          </p:pic>
        </p:grpSp>
        <p:pic>
          <p:nvPicPr>
            <p:cNvPr id="16" name="Kuva 15">
              <a:extLst>
                <a:ext uri="{FF2B5EF4-FFF2-40B4-BE49-F238E27FC236}">
                  <a16:creationId xmlns:a16="http://schemas.microsoft.com/office/drawing/2014/main" id="{EAB2347A-59CB-40CC-B6D1-EF147DC19C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6" t="34227" r="-5320" b="9211"/>
            <a:stretch/>
          </p:blipFill>
          <p:spPr>
            <a:xfrm>
              <a:off x="1202205" y="2162102"/>
              <a:ext cx="3381196" cy="3690029"/>
            </a:xfrm>
            <a:prstGeom prst="rect">
              <a:avLst/>
            </a:prstGeom>
          </p:spPr>
        </p:pic>
        <p:grpSp>
          <p:nvGrpSpPr>
            <p:cNvPr id="17" name="Ryhmä 16">
              <a:extLst>
                <a:ext uri="{FF2B5EF4-FFF2-40B4-BE49-F238E27FC236}">
                  <a16:creationId xmlns:a16="http://schemas.microsoft.com/office/drawing/2014/main" id="{F1A1144E-48C1-466D-8324-160CE333D908}"/>
                </a:ext>
              </a:extLst>
            </p:cNvPr>
            <p:cNvGrpSpPr/>
            <p:nvPr/>
          </p:nvGrpSpPr>
          <p:grpSpPr>
            <a:xfrm>
              <a:off x="554759" y="2463790"/>
              <a:ext cx="5253099" cy="3058463"/>
              <a:chOff x="1086602" y="3206678"/>
              <a:chExt cx="4531573" cy="2638375"/>
            </a:xfrm>
          </p:grpSpPr>
          <p:sp>
            <p:nvSpPr>
              <p:cNvPr id="33" name="Suorakulmio 32">
                <a:extLst>
                  <a:ext uri="{FF2B5EF4-FFF2-40B4-BE49-F238E27FC236}">
                    <a16:creationId xmlns:a16="http://schemas.microsoft.com/office/drawing/2014/main" id="{57EABCCE-6BA1-4069-A58E-FF86583DFFB9}"/>
                  </a:ext>
                </a:extLst>
              </p:cNvPr>
              <p:cNvSpPr/>
              <p:nvPr/>
            </p:nvSpPr>
            <p:spPr>
              <a:xfrm>
                <a:off x="3256612" y="4377211"/>
                <a:ext cx="1998596" cy="265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fi-FI" sz="1400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SAVON YRITTÄJÄT</a:t>
                </a:r>
              </a:p>
            </p:txBody>
          </p:sp>
          <p:sp>
            <p:nvSpPr>
              <p:cNvPr id="34" name="Otsikko 4">
                <a:extLst>
                  <a:ext uri="{FF2B5EF4-FFF2-40B4-BE49-F238E27FC236}">
                    <a16:creationId xmlns:a16="http://schemas.microsoft.com/office/drawing/2014/main" id="{1125E48D-AA98-4C5E-8571-8649050357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70421" y="4573423"/>
                <a:ext cx="877384" cy="49710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fi-FI" sz="4000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35" name="Suora yhdysviiva 34">
                <a:extLst>
                  <a:ext uri="{FF2B5EF4-FFF2-40B4-BE49-F238E27FC236}">
                    <a16:creationId xmlns:a16="http://schemas.microsoft.com/office/drawing/2014/main" id="{8E962F67-B717-4070-8679-403E6D888A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92742" y="4614601"/>
                <a:ext cx="2080794" cy="0"/>
              </a:xfrm>
              <a:prstGeom prst="line">
                <a:avLst/>
              </a:prstGeom>
              <a:ln w="12700" cmpd="sng">
                <a:solidFill>
                  <a:srgbClr val="00A3DA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uora yhdysviiva 35">
                <a:extLst>
                  <a:ext uri="{FF2B5EF4-FFF2-40B4-BE49-F238E27FC236}">
                    <a16:creationId xmlns:a16="http://schemas.microsoft.com/office/drawing/2014/main" id="{E9E117F4-9FA8-41F9-B12E-AD36FDF1B4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6024" y="3595827"/>
                <a:ext cx="1686206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Suorakulmio 36">
                <a:extLst>
                  <a:ext uri="{FF2B5EF4-FFF2-40B4-BE49-F238E27FC236}">
                    <a16:creationId xmlns:a16="http://schemas.microsoft.com/office/drawing/2014/main" id="{7B082213-2ADA-4DB7-9EBD-3C8B20A2CEEE}"/>
                  </a:ext>
                </a:extLst>
              </p:cNvPr>
              <p:cNvSpPr/>
              <p:nvPr/>
            </p:nvSpPr>
            <p:spPr>
              <a:xfrm>
                <a:off x="1109224" y="3206678"/>
                <a:ext cx="1493648" cy="398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fi-FI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Pohjois-Pohjanmaan Yrittäjät</a:t>
                </a:r>
              </a:p>
            </p:txBody>
          </p:sp>
          <p:sp>
            <p:nvSpPr>
              <p:cNvPr id="38" name="Otsikko 4">
                <a:extLst>
                  <a:ext uri="{FF2B5EF4-FFF2-40B4-BE49-F238E27FC236}">
                    <a16:creationId xmlns:a16="http://schemas.microsoft.com/office/drawing/2014/main" id="{CDAC9EA0-CE37-45A0-B4A7-A5D27089BE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6602" y="3595827"/>
                <a:ext cx="681573" cy="48801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39" name="Suora yhdysviiva 38">
                <a:extLst>
                  <a:ext uri="{FF2B5EF4-FFF2-40B4-BE49-F238E27FC236}">
                    <a16:creationId xmlns:a16="http://schemas.microsoft.com/office/drawing/2014/main" id="{EDCC77F8-1D06-4ED6-8E81-0B736DC0EE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6297" y="5378478"/>
                <a:ext cx="1589041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Suorakulmio 39">
                <a:extLst>
                  <a:ext uri="{FF2B5EF4-FFF2-40B4-BE49-F238E27FC236}">
                    <a16:creationId xmlns:a16="http://schemas.microsoft.com/office/drawing/2014/main" id="{E9031BE9-E09E-42BB-8BDB-D4AFF3B39F43}"/>
                  </a:ext>
                </a:extLst>
              </p:cNvPr>
              <p:cNvSpPr/>
              <p:nvPr/>
            </p:nvSpPr>
            <p:spPr>
              <a:xfrm>
                <a:off x="4037659" y="4998550"/>
                <a:ext cx="1352201" cy="398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fi-FI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Pohjois-Karjalan Yrittäjät</a:t>
                </a:r>
              </a:p>
            </p:txBody>
          </p:sp>
          <p:sp>
            <p:nvSpPr>
              <p:cNvPr id="41" name="Otsikko 4">
                <a:extLst>
                  <a:ext uri="{FF2B5EF4-FFF2-40B4-BE49-F238E27FC236}">
                    <a16:creationId xmlns:a16="http://schemas.microsoft.com/office/drawing/2014/main" id="{68AB058B-CC95-4E9A-A78D-81CDDFA09D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36602" y="5357040"/>
                <a:ext cx="681573" cy="48801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18" name="Otsikko 4">
              <a:extLst>
                <a:ext uri="{FF2B5EF4-FFF2-40B4-BE49-F238E27FC236}">
                  <a16:creationId xmlns:a16="http://schemas.microsoft.com/office/drawing/2014/main" id="{900E5531-B36C-479C-B437-D25D2B1A9103}"/>
                </a:ext>
              </a:extLst>
            </p:cNvPr>
            <p:cNvSpPr txBox="1">
              <a:spLocks/>
            </p:cNvSpPr>
            <p:nvPr/>
          </p:nvSpPr>
          <p:spPr>
            <a:xfrm>
              <a:off x="3233456" y="1728682"/>
              <a:ext cx="1325736" cy="7333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391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fi-FI" sz="40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1771656E-5972-430D-80C2-BBA8060C1173}"/>
                </a:ext>
              </a:extLst>
            </p:cNvPr>
            <p:cNvSpPr/>
            <p:nvPr/>
          </p:nvSpPr>
          <p:spPr>
            <a:xfrm>
              <a:off x="4070670" y="1546257"/>
              <a:ext cx="179782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4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KOKO MAA</a:t>
              </a:r>
            </a:p>
          </p:txBody>
        </p:sp>
        <p:cxnSp>
          <p:nvCxnSpPr>
            <p:cNvPr id="20" name="Suora yhdysviiva 19">
              <a:extLst>
                <a:ext uri="{FF2B5EF4-FFF2-40B4-BE49-F238E27FC236}">
                  <a16:creationId xmlns:a16="http://schemas.microsoft.com/office/drawing/2014/main" id="{A894684A-5755-45CB-9B36-04666B8E301E}"/>
                </a:ext>
              </a:extLst>
            </p:cNvPr>
            <p:cNvCxnSpPr>
              <a:cxnSpLocks/>
            </p:cNvCxnSpPr>
            <p:nvPr/>
          </p:nvCxnSpPr>
          <p:spPr>
            <a:xfrm>
              <a:off x="4158832" y="1831719"/>
              <a:ext cx="1128698" cy="0"/>
            </a:xfrm>
            <a:prstGeom prst="line">
              <a:avLst/>
            </a:prstGeom>
            <a:ln w="12700" cmpd="sng">
              <a:solidFill>
                <a:srgbClr val="3F3F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uora yhdysviiva 20">
              <a:extLst>
                <a:ext uri="{FF2B5EF4-FFF2-40B4-BE49-F238E27FC236}">
                  <a16:creationId xmlns:a16="http://schemas.microsoft.com/office/drawing/2014/main" id="{563A4E7D-16FA-4A8F-B019-1DC2906C2085}"/>
                </a:ext>
              </a:extLst>
            </p:cNvPr>
            <p:cNvCxnSpPr>
              <a:cxnSpLocks/>
            </p:cNvCxnSpPr>
            <p:nvPr/>
          </p:nvCxnSpPr>
          <p:spPr>
            <a:xfrm>
              <a:off x="699247" y="4885435"/>
              <a:ext cx="1647372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F9F743D3-6232-4EA4-A03D-3E168C529E7A}"/>
                </a:ext>
              </a:extLst>
            </p:cNvPr>
            <p:cNvSpPr/>
            <p:nvPr/>
          </p:nvSpPr>
          <p:spPr>
            <a:xfrm>
              <a:off x="608710" y="4437893"/>
              <a:ext cx="15675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Keski-Suomen Yrittäjät</a:t>
              </a:r>
            </a:p>
          </p:txBody>
        </p:sp>
        <p:sp>
          <p:nvSpPr>
            <p:cNvPr id="23" name="Otsikko 4">
              <a:extLst>
                <a:ext uri="{FF2B5EF4-FFF2-40B4-BE49-F238E27FC236}">
                  <a16:creationId xmlns:a16="http://schemas.microsoft.com/office/drawing/2014/main" id="{59298CBE-CBDC-40DC-B886-D61422422A2D}"/>
                </a:ext>
              </a:extLst>
            </p:cNvPr>
            <p:cNvSpPr txBox="1">
              <a:spLocks/>
            </p:cNvSpPr>
            <p:nvPr/>
          </p:nvSpPr>
          <p:spPr>
            <a:xfrm>
              <a:off x="585524" y="4885435"/>
              <a:ext cx="790094" cy="5657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391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i-FI" sz="2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cxnSp>
          <p:nvCxnSpPr>
            <p:cNvPr id="24" name="Suora yhdysviiva 23">
              <a:extLst>
                <a:ext uri="{FF2B5EF4-FFF2-40B4-BE49-F238E27FC236}">
                  <a16:creationId xmlns:a16="http://schemas.microsoft.com/office/drawing/2014/main" id="{6B80335E-7F62-4557-8BE7-9BDCE694196F}"/>
                </a:ext>
              </a:extLst>
            </p:cNvPr>
            <p:cNvCxnSpPr>
              <a:cxnSpLocks/>
            </p:cNvCxnSpPr>
            <p:nvPr/>
          </p:nvCxnSpPr>
          <p:spPr>
            <a:xfrm>
              <a:off x="2775035" y="5470363"/>
              <a:ext cx="1842051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Suorakulmio 27">
              <a:extLst>
                <a:ext uri="{FF2B5EF4-FFF2-40B4-BE49-F238E27FC236}">
                  <a16:creationId xmlns:a16="http://schemas.microsoft.com/office/drawing/2014/main" id="{FF982BC4-350D-4C6D-BDF4-9F34F174FBAA}"/>
                </a:ext>
              </a:extLst>
            </p:cNvPr>
            <p:cNvSpPr/>
            <p:nvPr/>
          </p:nvSpPr>
          <p:spPr>
            <a:xfrm>
              <a:off x="3112573" y="5039779"/>
              <a:ext cx="15675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fi-FI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Etelä-Savon</a:t>
              </a:r>
            </a:p>
            <a:p>
              <a:pPr lvl="0" algn="r">
                <a:defRPr/>
              </a:pPr>
              <a:r>
                <a:rPr lang="fi-FI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Yrittäjät</a:t>
              </a:r>
            </a:p>
          </p:txBody>
        </p:sp>
        <p:sp>
          <p:nvSpPr>
            <p:cNvPr id="29" name="Otsikko 4">
              <a:extLst>
                <a:ext uri="{FF2B5EF4-FFF2-40B4-BE49-F238E27FC236}">
                  <a16:creationId xmlns:a16="http://schemas.microsoft.com/office/drawing/2014/main" id="{70C01E99-27FF-4538-8C32-9C3C966A30AC}"/>
                </a:ext>
              </a:extLst>
            </p:cNvPr>
            <p:cNvSpPr txBox="1">
              <a:spLocks/>
            </p:cNvSpPr>
            <p:nvPr/>
          </p:nvSpPr>
          <p:spPr>
            <a:xfrm>
              <a:off x="4312021" y="5424268"/>
              <a:ext cx="790094" cy="5657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391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i-FI" sz="2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</a:p>
          </p:txBody>
        </p:sp>
        <p:cxnSp>
          <p:nvCxnSpPr>
            <p:cNvPr id="30" name="Suora yhdysviiva 29">
              <a:extLst>
                <a:ext uri="{FF2B5EF4-FFF2-40B4-BE49-F238E27FC236}">
                  <a16:creationId xmlns:a16="http://schemas.microsoft.com/office/drawing/2014/main" id="{4BC31F62-3098-463F-986A-3BDA3C13A009}"/>
                </a:ext>
              </a:extLst>
            </p:cNvPr>
            <p:cNvCxnSpPr>
              <a:cxnSpLocks/>
            </p:cNvCxnSpPr>
            <p:nvPr/>
          </p:nvCxnSpPr>
          <p:spPr>
            <a:xfrm>
              <a:off x="3187496" y="3336827"/>
              <a:ext cx="1842051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Suorakulmio 30">
              <a:extLst>
                <a:ext uri="{FF2B5EF4-FFF2-40B4-BE49-F238E27FC236}">
                  <a16:creationId xmlns:a16="http://schemas.microsoft.com/office/drawing/2014/main" id="{84C9B31C-1AA1-40CB-829B-D75703648588}"/>
                </a:ext>
              </a:extLst>
            </p:cNvPr>
            <p:cNvSpPr/>
            <p:nvPr/>
          </p:nvSpPr>
          <p:spPr>
            <a:xfrm>
              <a:off x="3552028" y="3080851"/>
              <a:ext cx="1567501" cy="277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fi-FI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Kainuun Yrittäjät</a:t>
              </a:r>
            </a:p>
          </p:txBody>
        </p:sp>
        <p:sp>
          <p:nvSpPr>
            <p:cNvPr id="32" name="Otsikko 4">
              <a:extLst>
                <a:ext uri="{FF2B5EF4-FFF2-40B4-BE49-F238E27FC236}">
                  <a16:creationId xmlns:a16="http://schemas.microsoft.com/office/drawing/2014/main" id="{20490C2C-9445-42CE-ABA1-5831376FE7F5}"/>
                </a:ext>
              </a:extLst>
            </p:cNvPr>
            <p:cNvSpPr txBox="1">
              <a:spLocks/>
            </p:cNvSpPr>
            <p:nvPr/>
          </p:nvSpPr>
          <p:spPr>
            <a:xfrm>
              <a:off x="4714990" y="3311976"/>
              <a:ext cx="790094" cy="5657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391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i-FI" sz="2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6095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TYÖLLISYYS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alueraportti, 14.2.2022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Sisällön paikkamerkki 2">
            <a:extLst>
              <a:ext uri="{FF2B5EF4-FFF2-40B4-BE49-F238E27FC236}">
                <a16:creationId xmlns:a16="http://schemas.microsoft.com/office/drawing/2014/main" id="{45C80558-F0D6-4B9C-A0CC-5BD57EA34CE5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1766092"/>
              </p:ext>
            </p:extLst>
          </p:nvPr>
        </p:nvGraphicFramePr>
        <p:xfrm>
          <a:off x="6089771" y="1879260"/>
          <a:ext cx="5703942" cy="4303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Suorakulmio 49">
            <a:extLst>
              <a:ext uri="{FF2B5EF4-FFF2-40B4-BE49-F238E27FC236}">
                <a16:creationId xmlns:a16="http://schemas.microsoft.com/office/drawing/2014/main" id="{9CC12364-FAD2-4803-8324-8A7EB0B6087B}"/>
              </a:ext>
            </a:extLst>
          </p:cNvPr>
          <p:cNvSpPr/>
          <p:nvPr/>
        </p:nvSpPr>
        <p:spPr>
          <a:xfrm>
            <a:off x="6268992" y="1691047"/>
            <a:ext cx="444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Saldoluvun kehitys </a:t>
            </a:r>
            <a:b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1/2005–1/2022</a:t>
            </a:r>
            <a:endParaRPr lang="fi-FI" sz="1000" b="1" dirty="0">
              <a:solidFill>
                <a:srgbClr val="00A3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Lähialueet</a:t>
            </a: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B17F5C60-27AF-42E5-80D6-D9D77EA9782E}"/>
              </a:ext>
            </a:extLst>
          </p:cNvPr>
          <p:cNvSpPr/>
          <p:nvPr/>
        </p:nvSpPr>
        <p:spPr>
          <a:xfrm>
            <a:off x="11091846" y="2153157"/>
            <a:ext cx="6383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8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Saldoluku</a:t>
            </a:r>
            <a:endParaRPr lang="fi-FI" sz="800" dirty="0">
              <a:solidFill>
                <a:srgbClr val="00A3DA"/>
              </a:solidFill>
            </a:endParaRPr>
          </a:p>
        </p:txBody>
      </p:sp>
      <p:sp>
        <p:nvSpPr>
          <p:cNvPr id="73" name="Suorakulmio 72">
            <a:extLst>
              <a:ext uri="{FF2B5EF4-FFF2-40B4-BE49-F238E27FC236}">
                <a16:creationId xmlns:a16="http://schemas.microsoft.com/office/drawing/2014/main" id="{C584167E-A9D7-4E6A-94A5-C19662D457AC}"/>
              </a:ext>
            </a:extLst>
          </p:cNvPr>
          <p:cNvSpPr/>
          <p:nvPr/>
        </p:nvSpPr>
        <p:spPr>
          <a:xfrm>
            <a:off x="413999" y="1238189"/>
            <a:ext cx="593033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Arvio henkilökunnan määrästä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vuoden päästä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(Saldoluku %) 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546D07D3-2C7C-400F-A681-E311FF0C12CA}"/>
              </a:ext>
            </a:extLst>
          </p:cNvPr>
          <p:cNvGrpSpPr/>
          <p:nvPr/>
        </p:nvGrpSpPr>
        <p:grpSpPr>
          <a:xfrm>
            <a:off x="554759" y="1187416"/>
            <a:ext cx="5313737" cy="4802567"/>
            <a:chOff x="554759" y="1187416"/>
            <a:chExt cx="5313737" cy="4802567"/>
          </a:xfrm>
        </p:grpSpPr>
        <p:grpSp>
          <p:nvGrpSpPr>
            <p:cNvPr id="13" name="Ryhmä 12">
              <a:extLst>
                <a:ext uri="{FF2B5EF4-FFF2-40B4-BE49-F238E27FC236}">
                  <a16:creationId xmlns:a16="http://schemas.microsoft.com/office/drawing/2014/main" id="{F687DFEC-9506-4601-BBBC-9B1AD941EB77}"/>
                </a:ext>
              </a:extLst>
            </p:cNvPr>
            <p:cNvGrpSpPr/>
            <p:nvPr/>
          </p:nvGrpSpPr>
          <p:grpSpPr>
            <a:xfrm>
              <a:off x="4759440" y="1187416"/>
              <a:ext cx="1003476" cy="1827533"/>
              <a:chOff x="4759440" y="1187416"/>
              <a:chExt cx="1003476" cy="1827533"/>
            </a:xfrm>
          </p:grpSpPr>
          <p:pic>
            <p:nvPicPr>
              <p:cNvPr id="39" name="Kuva 38">
                <a:extLst>
                  <a:ext uri="{FF2B5EF4-FFF2-40B4-BE49-F238E27FC236}">
                    <a16:creationId xmlns:a16="http://schemas.microsoft.com/office/drawing/2014/main" id="{95481C60-402F-45ED-AC73-C757224F0A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622" r="14436" b="5167"/>
              <a:stretch/>
            </p:blipFill>
            <p:spPr>
              <a:xfrm>
                <a:off x="4759440" y="1187416"/>
                <a:ext cx="881218" cy="1827533"/>
              </a:xfrm>
              <a:prstGeom prst="rect">
                <a:avLst/>
              </a:prstGeom>
            </p:spPr>
          </p:pic>
          <p:pic>
            <p:nvPicPr>
              <p:cNvPr id="40" name="Kuva 39">
                <a:extLst>
                  <a:ext uri="{FF2B5EF4-FFF2-40B4-BE49-F238E27FC236}">
                    <a16:creationId xmlns:a16="http://schemas.microsoft.com/office/drawing/2014/main" id="{5BCD6EDB-5903-45BE-BE5C-B6630AED5F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006" t="34227" r="-5320" b="9211"/>
              <a:stretch/>
            </p:blipFill>
            <p:spPr>
              <a:xfrm>
                <a:off x="4869976" y="1803869"/>
                <a:ext cx="892940" cy="945162"/>
              </a:xfrm>
              <a:prstGeom prst="rect">
                <a:avLst/>
              </a:prstGeom>
            </p:spPr>
          </p:pic>
        </p:grpSp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F7EA3EE6-51F4-47C4-B741-15636DAA88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6" t="34227" r="-5320" b="9211"/>
            <a:stretch/>
          </p:blipFill>
          <p:spPr>
            <a:xfrm>
              <a:off x="1202205" y="2162102"/>
              <a:ext cx="3381196" cy="3690029"/>
            </a:xfrm>
            <a:prstGeom prst="rect">
              <a:avLst/>
            </a:prstGeom>
          </p:spPr>
        </p:pic>
        <p:grpSp>
          <p:nvGrpSpPr>
            <p:cNvPr id="15" name="Ryhmä 14">
              <a:extLst>
                <a:ext uri="{FF2B5EF4-FFF2-40B4-BE49-F238E27FC236}">
                  <a16:creationId xmlns:a16="http://schemas.microsoft.com/office/drawing/2014/main" id="{66F8EE2C-DEEC-4BEA-9DB1-32F04F1FC170}"/>
                </a:ext>
              </a:extLst>
            </p:cNvPr>
            <p:cNvGrpSpPr/>
            <p:nvPr/>
          </p:nvGrpSpPr>
          <p:grpSpPr>
            <a:xfrm>
              <a:off x="554759" y="2463790"/>
              <a:ext cx="5253099" cy="3058463"/>
              <a:chOff x="1086602" y="3206678"/>
              <a:chExt cx="4531573" cy="2638375"/>
            </a:xfrm>
          </p:grpSpPr>
          <p:sp>
            <p:nvSpPr>
              <p:cNvPr id="30" name="Suorakulmio 29">
                <a:extLst>
                  <a:ext uri="{FF2B5EF4-FFF2-40B4-BE49-F238E27FC236}">
                    <a16:creationId xmlns:a16="http://schemas.microsoft.com/office/drawing/2014/main" id="{6E96E9AD-8B91-4583-AABB-0525351D8AD1}"/>
                  </a:ext>
                </a:extLst>
              </p:cNvPr>
              <p:cNvSpPr/>
              <p:nvPr/>
            </p:nvSpPr>
            <p:spPr>
              <a:xfrm>
                <a:off x="3256612" y="4377211"/>
                <a:ext cx="1998596" cy="265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fi-FI" sz="1400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SAVON YRITTÄJÄT</a:t>
                </a:r>
              </a:p>
            </p:txBody>
          </p:sp>
          <p:sp>
            <p:nvSpPr>
              <p:cNvPr id="31" name="Otsikko 4">
                <a:extLst>
                  <a:ext uri="{FF2B5EF4-FFF2-40B4-BE49-F238E27FC236}">
                    <a16:creationId xmlns:a16="http://schemas.microsoft.com/office/drawing/2014/main" id="{7EC7DA81-468F-4B46-8163-523851E87E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70421" y="4573423"/>
                <a:ext cx="877384" cy="49710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fi-FI" sz="4000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32" name="Suora yhdysviiva 31">
                <a:extLst>
                  <a:ext uri="{FF2B5EF4-FFF2-40B4-BE49-F238E27FC236}">
                    <a16:creationId xmlns:a16="http://schemas.microsoft.com/office/drawing/2014/main" id="{E0D6B94C-781F-49B5-A855-AF259248A5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92742" y="4614601"/>
                <a:ext cx="2080794" cy="0"/>
              </a:xfrm>
              <a:prstGeom prst="line">
                <a:avLst/>
              </a:prstGeom>
              <a:ln w="12700" cmpd="sng">
                <a:solidFill>
                  <a:srgbClr val="00A3DA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uora yhdysviiva 32">
                <a:extLst>
                  <a:ext uri="{FF2B5EF4-FFF2-40B4-BE49-F238E27FC236}">
                    <a16:creationId xmlns:a16="http://schemas.microsoft.com/office/drawing/2014/main" id="{726065D1-CC4C-4C89-A820-878AA02103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6024" y="3595827"/>
                <a:ext cx="1686206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Suorakulmio 33">
                <a:extLst>
                  <a:ext uri="{FF2B5EF4-FFF2-40B4-BE49-F238E27FC236}">
                    <a16:creationId xmlns:a16="http://schemas.microsoft.com/office/drawing/2014/main" id="{25558A94-678E-42B3-B45A-80DFEC43B64F}"/>
                  </a:ext>
                </a:extLst>
              </p:cNvPr>
              <p:cNvSpPr/>
              <p:nvPr/>
            </p:nvSpPr>
            <p:spPr>
              <a:xfrm>
                <a:off x="1109224" y="3206678"/>
                <a:ext cx="1493648" cy="398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fi-FI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Pohjois-Pohjanmaan Yrittäjät</a:t>
                </a:r>
              </a:p>
            </p:txBody>
          </p:sp>
          <p:sp>
            <p:nvSpPr>
              <p:cNvPr id="35" name="Otsikko 4">
                <a:extLst>
                  <a:ext uri="{FF2B5EF4-FFF2-40B4-BE49-F238E27FC236}">
                    <a16:creationId xmlns:a16="http://schemas.microsoft.com/office/drawing/2014/main" id="{9469E003-6F66-4F03-8E92-D77D7A4D27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6602" y="3595827"/>
                <a:ext cx="681573" cy="48801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17</a:t>
                </a:r>
              </a:p>
            </p:txBody>
          </p:sp>
          <p:cxnSp>
            <p:nvCxnSpPr>
              <p:cNvPr id="36" name="Suora yhdysviiva 35">
                <a:extLst>
                  <a:ext uri="{FF2B5EF4-FFF2-40B4-BE49-F238E27FC236}">
                    <a16:creationId xmlns:a16="http://schemas.microsoft.com/office/drawing/2014/main" id="{1F2D37FA-FB90-400D-8F15-6AC6C83D3B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6297" y="5378478"/>
                <a:ext cx="1589041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Suorakulmio 36">
                <a:extLst>
                  <a:ext uri="{FF2B5EF4-FFF2-40B4-BE49-F238E27FC236}">
                    <a16:creationId xmlns:a16="http://schemas.microsoft.com/office/drawing/2014/main" id="{944D04A1-5F2A-4B44-B731-AF74C8C2B4E4}"/>
                  </a:ext>
                </a:extLst>
              </p:cNvPr>
              <p:cNvSpPr/>
              <p:nvPr/>
            </p:nvSpPr>
            <p:spPr>
              <a:xfrm>
                <a:off x="4037659" y="4998550"/>
                <a:ext cx="1352201" cy="398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fi-FI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Pohjois-Karjalan Yrittäjät</a:t>
                </a:r>
              </a:p>
            </p:txBody>
          </p:sp>
          <p:sp>
            <p:nvSpPr>
              <p:cNvPr id="38" name="Otsikko 4">
                <a:extLst>
                  <a:ext uri="{FF2B5EF4-FFF2-40B4-BE49-F238E27FC236}">
                    <a16:creationId xmlns:a16="http://schemas.microsoft.com/office/drawing/2014/main" id="{C362E44C-8C0F-4CC8-AC41-053CB1DDBF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36602" y="5357040"/>
                <a:ext cx="681573" cy="48801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16" name="Otsikko 4">
              <a:extLst>
                <a:ext uri="{FF2B5EF4-FFF2-40B4-BE49-F238E27FC236}">
                  <a16:creationId xmlns:a16="http://schemas.microsoft.com/office/drawing/2014/main" id="{90D50926-C6BA-4B29-9D8B-C5652597737B}"/>
                </a:ext>
              </a:extLst>
            </p:cNvPr>
            <p:cNvSpPr txBox="1">
              <a:spLocks/>
            </p:cNvSpPr>
            <p:nvPr/>
          </p:nvSpPr>
          <p:spPr>
            <a:xfrm>
              <a:off x="3233456" y="1728682"/>
              <a:ext cx="1325736" cy="7333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391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fi-FI" sz="40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0F7D7B6D-B0B6-4067-960F-15FC5BA5D445}"/>
                </a:ext>
              </a:extLst>
            </p:cNvPr>
            <p:cNvSpPr/>
            <p:nvPr/>
          </p:nvSpPr>
          <p:spPr>
            <a:xfrm>
              <a:off x="4070670" y="1546257"/>
              <a:ext cx="179782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4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KOKO MAA</a:t>
              </a:r>
            </a:p>
          </p:txBody>
        </p:sp>
        <p:cxnSp>
          <p:nvCxnSpPr>
            <p:cNvPr id="18" name="Suora yhdysviiva 17">
              <a:extLst>
                <a:ext uri="{FF2B5EF4-FFF2-40B4-BE49-F238E27FC236}">
                  <a16:creationId xmlns:a16="http://schemas.microsoft.com/office/drawing/2014/main" id="{D3E87F2B-2255-41FD-BE98-175501709CBA}"/>
                </a:ext>
              </a:extLst>
            </p:cNvPr>
            <p:cNvCxnSpPr>
              <a:cxnSpLocks/>
            </p:cNvCxnSpPr>
            <p:nvPr/>
          </p:nvCxnSpPr>
          <p:spPr>
            <a:xfrm>
              <a:off x="4158832" y="1831719"/>
              <a:ext cx="1128698" cy="0"/>
            </a:xfrm>
            <a:prstGeom prst="line">
              <a:avLst/>
            </a:prstGeom>
            <a:ln w="12700" cmpd="sng">
              <a:solidFill>
                <a:srgbClr val="3F3F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uora yhdysviiva 18">
              <a:extLst>
                <a:ext uri="{FF2B5EF4-FFF2-40B4-BE49-F238E27FC236}">
                  <a16:creationId xmlns:a16="http://schemas.microsoft.com/office/drawing/2014/main" id="{7C1593C4-64FB-4384-A3E0-BF6ECF79E387}"/>
                </a:ext>
              </a:extLst>
            </p:cNvPr>
            <p:cNvCxnSpPr>
              <a:cxnSpLocks/>
            </p:cNvCxnSpPr>
            <p:nvPr/>
          </p:nvCxnSpPr>
          <p:spPr>
            <a:xfrm>
              <a:off x="699247" y="4885435"/>
              <a:ext cx="1647372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0B1EE668-6A74-4EC2-B4E6-0015D0E6C10A}"/>
                </a:ext>
              </a:extLst>
            </p:cNvPr>
            <p:cNvSpPr/>
            <p:nvPr/>
          </p:nvSpPr>
          <p:spPr>
            <a:xfrm>
              <a:off x="608710" y="4437893"/>
              <a:ext cx="15675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Keski-Suomen Yrittäjät</a:t>
              </a:r>
            </a:p>
          </p:txBody>
        </p:sp>
        <p:sp>
          <p:nvSpPr>
            <p:cNvPr id="21" name="Otsikko 4">
              <a:extLst>
                <a:ext uri="{FF2B5EF4-FFF2-40B4-BE49-F238E27FC236}">
                  <a16:creationId xmlns:a16="http://schemas.microsoft.com/office/drawing/2014/main" id="{BEAA1EE7-DA39-4D35-ADB4-25E1FFEE3065}"/>
                </a:ext>
              </a:extLst>
            </p:cNvPr>
            <p:cNvSpPr txBox="1">
              <a:spLocks/>
            </p:cNvSpPr>
            <p:nvPr/>
          </p:nvSpPr>
          <p:spPr>
            <a:xfrm>
              <a:off x="585524" y="4885435"/>
              <a:ext cx="790094" cy="5657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391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i-FI" sz="2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cxnSp>
          <p:nvCxnSpPr>
            <p:cNvPr id="22" name="Suora yhdysviiva 21">
              <a:extLst>
                <a:ext uri="{FF2B5EF4-FFF2-40B4-BE49-F238E27FC236}">
                  <a16:creationId xmlns:a16="http://schemas.microsoft.com/office/drawing/2014/main" id="{8A3AD12E-F9A8-46A6-935F-4E589D073324}"/>
                </a:ext>
              </a:extLst>
            </p:cNvPr>
            <p:cNvCxnSpPr>
              <a:cxnSpLocks/>
            </p:cNvCxnSpPr>
            <p:nvPr/>
          </p:nvCxnSpPr>
          <p:spPr>
            <a:xfrm>
              <a:off x="2775035" y="5470363"/>
              <a:ext cx="1842051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DB27DF09-FE15-4B78-82E9-6F580927BB1B}"/>
                </a:ext>
              </a:extLst>
            </p:cNvPr>
            <p:cNvSpPr/>
            <p:nvPr/>
          </p:nvSpPr>
          <p:spPr>
            <a:xfrm>
              <a:off x="3112573" y="5039779"/>
              <a:ext cx="15675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fi-FI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Etelä-Savon</a:t>
              </a:r>
            </a:p>
            <a:p>
              <a:pPr lvl="0" algn="r">
                <a:defRPr/>
              </a:pPr>
              <a:r>
                <a:rPr lang="fi-FI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Yrittäjät</a:t>
              </a:r>
            </a:p>
          </p:txBody>
        </p:sp>
        <p:sp>
          <p:nvSpPr>
            <p:cNvPr id="24" name="Otsikko 4">
              <a:extLst>
                <a:ext uri="{FF2B5EF4-FFF2-40B4-BE49-F238E27FC236}">
                  <a16:creationId xmlns:a16="http://schemas.microsoft.com/office/drawing/2014/main" id="{4171F794-4678-4F62-BC79-2646CFA8D31B}"/>
                </a:ext>
              </a:extLst>
            </p:cNvPr>
            <p:cNvSpPr txBox="1">
              <a:spLocks/>
            </p:cNvSpPr>
            <p:nvPr/>
          </p:nvSpPr>
          <p:spPr>
            <a:xfrm>
              <a:off x="4312021" y="5424268"/>
              <a:ext cx="790094" cy="5657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391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i-FI" sz="2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cxnSp>
          <p:nvCxnSpPr>
            <p:cNvPr id="26" name="Suora yhdysviiva 25">
              <a:extLst>
                <a:ext uri="{FF2B5EF4-FFF2-40B4-BE49-F238E27FC236}">
                  <a16:creationId xmlns:a16="http://schemas.microsoft.com/office/drawing/2014/main" id="{341AC7B5-FF30-46A9-9E1A-73D73DE5BCDA}"/>
                </a:ext>
              </a:extLst>
            </p:cNvPr>
            <p:cNvCxnSpPr>
              <a:cxnSpLocks/>
            </p:cNvCxnSpPr>
            <p:nvPr/>
          </p:nvCxnSpPr>
          <p:spPr>
            <a:xfrm>
              <a:off x="3187496" y="3336827"/>
              <a:ext cx="1842051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Suorakulmio 27">
              <a:extLst>
                <a:ext uri="{FF2B5EF4-FFF2-40B4-BE49-F238E27FC236}">
                  <a16:creationId xmlns:a16="http://schemas.microsoft.com/office/drawing/2014/main" id="{44327121-4383-4B3D-884B-30628C9D98A9}"/>
                </a:ext>
              </a:extLst>
            </p:cNvPr>
            <p:cNvSpPr/>
            <p:nvPr/>
          </p:nvSpPr>
          <p:spPr>
            <a:xfrm>
              <a:off x="3552028" y="3080851"/>
              <a:ext cx="1567501" cy="277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fi-FI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Kainuun Yrittäjät</a:t>
              </a:r>
            </a:p>
          </p:txBody>
        </p:sp>
        <p:sp>
          <p:nvSpPr>
            <p:cNvPr id="29" name="Otsikko 4">
              <a:extLst>
                <a:ext uri="{FF2B5EF4-FFF2-40B4-BE49-F238E27FC236}">
                  <a16:creationId xmlns:a16="http://schemas.microsoft.com/office/drawing/2014/main" id="{07A6C872-2903-4C69-BE6E-22626FA6CF5A}"/>
                </a:ext>
              </a:extLst>
            </p:cNvPr>
            <p:cNvSpPr txBox="1">
              <a:spLocks/>
            </p:cNvSpPr>
            <p:nvPr/>
          </p:nvSpPr>
          <p:spPr>
            <a:xfrm>
              <a:off x="4714990" y="3311976"/>
              <a:ext cx="790094" cy="5657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391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i-FI" sz="2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8074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Sisällön paikkamerkki 2">
            <a:extLst>
              <a:ext uri="{FF2B5EF4-FFF2-40B4-BE49-F238E27FC236}">
                <a16:creationId xmlns:a16="http://schemas.microsoft.com/office/drawing/2014/main" id="{60A99092-46A6-4109-8E9D-FF79A4F96B1F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9730913"/>
              </p:ext>
            </p:extLst>
          </p:nvPr>
        </p:nvGraphicFramePr>
        <p:xfrm>
          <a:off x="6304020" y="1303487"/>
          <a:ext cx="5616827" cy="256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PK-YRITYSTEN LIIKEVAIHTO JA KANNATTAVUUS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alueraportti, 14.2.2022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uorakulmio 25">
            <a:extLst>
              <a:ext uri="{FF2B5EF4-FFF2-40B4-BE49-F238E27FC236}">
                <a16:creationId xmlns:a16="http://schemas.microsoft.com/office/drawing/2014/main" id="{ACA89D07-EF87-41AA-9182-0AA9277AC958}"/>
              </a:ext>
            </a:extLst>
          </p:cNvPr>
          <p:cNvSpPr/>
          <p:nvPr/>
        </p:nvSpPr>
        <p:spPr>
          <a:xfrm>
            <a:off x="373688" y="1233606"/>
            <a:ext cx="5930333" cy="68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Arvio liikevaihdosta ja kannattavuudesta 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 vuonna </a:t>
            </a:r>
          </a:p>
          <a:p>
            <a:pPr lvl="0">
              <a:defRPr/>
            </a:pP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(Saldoluku %) </a:t>
            </a:r>
          </a:p>
        </p:txBody>
      </p: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Lähialueet</a:t>
            </a: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sp>
        <p:nvSpPr>
          <p:cNvPr id="60" name="Suorakulmio 59">
            <a:extLst>
              <a:ext uri="{FF2B5EF4-FFF2-40B4-BE49-F238E27FC236}">
                <a16:creationId xmlns:a16="http://schemas.microsoft.com/office/drawing/2014/main" id="{0B0AB854-0E0F-4977-9C7C-A9898C204ACB}"/>
              </a:ext>
            </a:extLst>
          </p:cNvPr>
          <p:cNvSpPr/>
          <p:nvPr/>
        </p:nvSpPr>
        <p:spPr>
          <a:xfrm>
            <a:off x="6400520" y="1371288"/>
            <a:ext cx="444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Saldoluvun kehitys: liikevaihto</a:t>
            </a:r>
            <a:b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1/2005–1/2022</a:t>
            </a:r>
            <a:endParaRPr lang="fi-FI" sz="1000" b="1" dirty="0">
              <a:solidFill>
                <a:srgbClr val="00A3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Suorakulmio 50">
            <a:extLst>
              <a:ext uri="{FF2B5EF4-FFF2-40B4-BE49-F238E27FC236}">
                <a16:creationId xmlns:a16="http://schemas.microsoft.com/office/drawing/2014/main" id="{8D2FDE10-E463-421D-BFF3-3F26E2042ADC}"/>
              </a:ext>
            </a:extLst>
          </p:cNvPr>
          <p:cNvSpPr/>
          <p:nvPr/>
        </p:nvSpPr>
        <p:spPr>
          <a:xfrm>
            <a:off x="11282532" y="1658648"/>
            <a:ext cx="6383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8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Saldoluku</a:t>
            </a:r>
            <a:endParaRPr lang="fi-FI" sz="800" dirty="0">
              <a:solidFill>
                <a:srgbClr val="00A3DA"/>
              </a:solidFill>
            </a:endParaRPr>
          </a:p>
        </p:txBody>
      </p:sp>
      <p:graphicFrame>
        <p:nvGraphicFramePr>
          <p:cNvPr id="109" name="Sisällön paikkamerkki 2">
            <a:extLst>
              <a:ext uri="{FF2B5EF4-FFF2-40B4-BE49-F238E27FC236}">
                <a16:creationId xmlns:a16="http://schemas.microsoft.com/office/drawing/2014/main" id="{49618280-5539-4A78-9E88-12E1D9EE7183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8770404"/>
              </p:ext>
            </p:extLst>
          </p:nvPr>
        </p:nvGraphicFramePr>
        <p:xfrm>
          <a:off x="6304021" y="4193687"/>
          <a:ext cx="5700245" cy="2273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2" name="Suorakulmio 51">
            <a:extLst>
              <a:ext uri="{FF2B5EF4-FFF2-40B4-BE49-F238E27FC236}">
                <a16:creationId xmlns:a16="http://schemas.microsoft.com/office/drawing/2014/main" id="{EFAA186B-0A50-451F-B257-F0205DE0E2E0}"/>
              </a:ext>
            </a:extLst>
          </p:cNvPr>
          <p:cNvSpPr/>
          <p:nvPr/>
        </p:nvSpPr>
        <p:spPr>
          <a:xfrm>
            <a:off x="6424492" y="3674338"/>
            <a:ext cx="444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Saldoluvun kehitys: kannattavuus</a:t>
            </a:r>
            <a:b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1/2005–1/2022</a:t>
            </a:r>
            <a:endParaRPr lang="fi-FI" sz="1000" b="1" dirty="0">
              <a:solidFill>
                <a:srgbClr val="00A3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Suorakulmio 53">
            <a:extLst>
              <a:ext uri="{FF2B5EF4-FFF2-40B4-BE49-F238E27FC236}">
                <a16:creationId xmlns:a16="http://schemas.microsoft.com/office/drawing/2014/main" id="{FC46AE68-568D-4610-A69F-019BDAAF6218}"/>
              </a:ext>
            </a:extLst>
          </p:cNvPr>
          <p:cNvSpPr/>
          <p:nvPr/>
        </p:nvSpPr>
        <p:spPr>
          <a:xfrm>
            <a:off x="11343194" y="3983102"/>
            <a:ext cx="6383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8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Saldoluku</a:t>
            </a:r>
            <a:endParaRPr lang="fi-FI" sz="800" dirty="0">
              <a:solidFill>
                <a:srgbClr val="00A3DA"/>
              </a:solidFill>
            </a:endParaRPr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107B96C2-62FE-4D30-8DFF-6B42C6E30CA4}"/>
              </a:ext>
            </a:extLst>
          </p:cNvPr>
          <p:cNvGrpSpPr/>
          <p:nvPr/>
        </p:nvGrpSpPr>
        <p:grpSpPr>
          <a:xfrm>
            <a:off x="476120" y="1370899"/>
            <a:ext cx="5859519" cy="4447339"/>
            <a:chOff x="476120" y="1370899"/>
            <a:chExt cx="5859519" cy="4447339"/>
          </a:xfrm>
        </p:grpSpPr>
        <p:pic>
          <p:nvPicPr>
            <p:cNvPr id="16" name="Kuva 15">
              <a:extLst>
                <a:ext uri="{FF2B5EF4-FFF2-40B4-BE49-F238E27FC236}">
                  <a16:creationId xmlns:a16="http://schemas.microsoft.com/office/drawing/2014/main" id="{44F06F04-AECC-4BA2-94F3-9013C2F4B0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6" t="34227" r="-5320" b="9211"/>
            <a:stretch/>
          </p:blipFill>
          <p:spPr>
            <a:xfrm>
              <a:off x="1522978" y="2026765"/>
              <a:ext cx="3381196" cy="3690029"/>
            </a:xfrm>
            <a:prstGeom prst="rect">
              <a:avLst/>
            </a:prstGeom>
          </p:spPr>
        </p:pic>
        <p:grpSp>
          <p:nvGrpSpPr>
            <p:cNvPr id="17" name="Ryhmä 16">
              <a:extLst>
                <a:ext uri="{FF2B5EF4-FFF2-40B4-BE49-F238E27FC236}">
                  <a16:creationId xmlns:a16="http://schemas.microsoft.com/office/drawing/2014/main" id="{7958BF52-63DB-403D-8614-32F702443FAF}"/>
                </a:ext>
              </a:extLst>
            </p:cNvPr>
            <p:cNvGrpSpPr/>
            <p:nvPr/>
          </p:nvGrpSpPr>
          <p:grpSpPr>
            <a:xfrm>
              <a:off x="5332163" y="1370899"/>
              <a:ext cx="1003476" cy="1827533"/>
              <a:chOff x="4783207" y="1383513"/>
              <a:chExt cx="1003476" cy="1827533"/>
            </a:xfrm>
          </p:grpSpPr>
          <p:pic>
            <p:nvPicPr>
              <p:cNvPr id="75" name="Kuva 74">
                <a:extLst>
                  <a:ext uri="{FF2B5EF4-FFF2-40B4-BE49-F238E27FC236}">
                    <a16:creationId xmlns:a16="http://schemas.microsoft.com/office/drawing/2014/main" id="{A482ED95-B181-42E4-B2C2-FD853344E6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622" r="14436" b="5167"/>
              <a:stretch/>
            </p:blipFill>
            <p:spPr>
              <a:xfrm>
                <a:off x="4783207" y="1383513"/>
                <a:ext cx="881218" cy="1827533"/>
              </a:xfrm>
              <a:prstGeom prst="rect">
                <a:avLst/>
              </a:prstGeom>
            </p:spPr>
          </p:pic>
          <p:pic>
            <p:nvPicPr>
              <p:cNvPr id="76" name="Kuva 75">
                <a:extLst>
                  <a:ext uri="{FF2B5EF4-FFF2-40B4-BE49-F238E27FC236}">
                    <a16:creationId xmlns:a16="http://schemas.microsoft.com/office/drawing/2014/main" id="{DE385280-C9A2-45FA-8808-F764B916B5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006" t="34227" r="-5320" b="9211"/>
              <a:stretch/>
            </p:blipFill>
            <p:spPr>
              <a:xfrm>
                <a:off x="4893743" y="1999966"/>
                <a:ext cx="892940" cy="945162"/>
              </a:xfrm>
              <a:prstGeom prst="rect">
                <a:avLst/>
              </a:prstGeom>
            </p:spPr>
          </p:pic>
        </p:grpSp>
        <p:grpSp>
          <p:nvGrpSpPr>
            <p:cNvPr id="18" name="Ryhmä 17">
              <a:extLst>
                <a:ext uri="{FF2B5EF4-FFF2-40B4-BE49-F238E27FC236}">
                  <a16:creationId xmlns:a16="http://schemas.microsoft.com/office/drawing/2014/main" id="{542CB8D0-663F-4230-B4E2-5C3FE510CB44}"/>
                </a:ext>
              </a:extLst>
            </p:cNvPr>
            <p:cNvGrpSpPr/>
            <p:nvPr/>
          </p:nvGrpSpPr>
          <p:grpSpPr>
            <a:xfrm>
              <a:off x="3132565" y="3718843"/>
              <a:ext cx="2750057" cy="877622"/>
              <a:chOff x="3179074" y="2812654"/>
              <a:chExt cx="2750057" cy="877622"/>
            </a:xfrm>
          </p:grpSpPr>
          <p:sp>
            <p:nvSpPr>
              <p:cNvPr id="69" name="Suorakulmio 68">
                <a:extLst>
                  <a:ext uri="{FF2B5EF4-FFF2-40B4-BE49-F238E27FC236}">
                    <a16:creationId xmlns:a16="http://schemas.microsoft.com/office/drawing/2014/main" id="{54B51BA4-88BD-4F5B-8D22-4E963F6E3F50}"/>
                  </a:ext>
                </a:extLst>
              </p:cNvPr>
              <p:cNvSpPr/>
              <p:nvPr/>
            </p:nvSpPr>
            <p:spPr>
              <a:xfrm>
                <a:off x="3605079" y="2812654"/>
                <a:ext cx="231681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fi-FI" sz="1400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SAVON YRITTÄJÄT</a:t>
                </a:r>
              </a:p>
            </p:txBody>
          </p:sp>
          <p:cxnSp>
            <p:nvCxnSpPr>
              <p:cNvPr id="70" name="Suora yhdysviiva 69">
                <a:extLst>
                  <a:ext uri="{FF2B5EF4-FFF2-40B4-BE49-F238E27FC236}">
                    <a16:creationId xmlns:a16="http://schemas.microsoft.com/office/drawing/2014/main" id="{2AF03DF5-2F4C-4942-92B4-9E916A8E92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79074" y="3091107"/>
                <a:ext cx="2645251" cy="0"/>
              </a:xfrm>
              <a:prstGeom prst="line">
                <a:avLst/>
              </a:prstGeom>
              <a:ln w="12700" cmpd="sng">
                <a:solidFill>
                  <a:srgbClr val="00A3DA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Suorakulmio 70">
                <a:extLst>
                  <a:ext uri="{FF2B5EF4-FFF2-40B4-BE49-F238E27FC236}">
                    <a16:creationId xmlns:a16="http://schemas.microsoft.com/office/drawing/2014/main" id="{EFC55617-AB0C-4442-9B11-F31F73250C38}"/>
                  </a:ext>
                </a:extLst>
              </p:cNvPr>
              <p:cNvSpPr/>
              <p:nvPr/>
            </p:nvSpPr>
            <p:spPr>
              <a:xfrm>
                <a:off x="3949017" y="3524077"/>
                <a:ext cx="1156196" cy="166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fi-FI" sz="6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LIIKEVAIHTO</a:t>
                </a:r>
                <a:endParaRPr lang="fi-FI" sz="600" dirty="0">
                  <a:solidFill>
                    <a:srgbClr val="00A3DA"/>
                  </a:solidFill>
                </a:endParaRPr>
              </a:p>
            </p:txBody>
          </p:sp>
          <p:sp>
            <p:nvSpPr>
              <p:cNvPr id="72" name="Otsikko 4">
                <a:extLst>
                  <a:ext uri="{FF2B5EF4-FFF2-40B4-BE49-F238E27FC236}">
                    <a16:creationId xmlns:a16="http://schemas.microsoft.com/office/drawing/2014/main" id="{BC20F668-303E-4279-AB71-3448B5EEE0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97990" y="3129227"/>
                <a:ext cx="804610" cy="445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fi-FI" sz="4000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22</a:t>
                </a:r>
              </a:p>
            </p:txBody>
          </p:sp>
          <p:sp>
            <p:nvSpPr>
              <p:cNvPr id="73" name="Suorakulmio 72">
                <a:extLst>
                  <a:ext uri="{FF2B5EF4-FFF2-40B4-BE49-F238E27FC236}">
                    <a16:creationId xmlns:a16="http://schemas.microsoft.com/office/drawing/2014/main" id="{E0241720-6D54-4F9D-B548-59FCFF9BA104}"/>
                  </a:ext>
                </a:extLst>
              </p:cNvPr>
              <p:cNvSpPr/>
              <p:nvPr/>
            </p:nvSpPr>
            <p:spPr>
              <a:xfrm>
                <a:off x="4889958" y="3516815"/>
                <a:ext cx="1039173" cy="166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fi-FI" sz="6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KANNATTAVUUS</a:t>
                </a:r>
                <a:endParaRPr lang="fi-FI" sz="600" dirty="0">
                  <a:solidFill>
                    <a:srgbClr val="00A3DA"/>
                  </a:solidFill>
                </a:endParaRPr>
              </a:p>
            </p:txBody>
          </p:sp>
          <p:sp>
            <p:nvSpPr>
              <p:cNvPr id="74" name="Otsikko 4">
                <a:extLst>
                  <a:ext uri="{FF2B5EF4-FFF2-40B4-BE49-F238E27FC236}">
                    <a16:creationId xmlns:a16="http://schemas.microsoft.com/office/drawing/2014/main" id="{02DD08F5-B75D-4B33-AEFF-F1BBE36FDA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89472" y="3136052"/>
                <a:ext cx="804610" cy="445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fi-FI" sz="4000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-7</a:t>
                </a:r>
              </a:p>
            </p:txBody>
          </p:sp>
        </p:grp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452024D9-F0EE-4987-A2FD-E526056C9C55}"/>
                </a:ext>
              </a:extLst>
            </p:cNvPr>
            <p:cNvSpPr/>
            <p:nvPr/>
          </p:nvSpPr>
          <p:spPr>
            <a:xfrm>
              <a:off x="3005648" y="1524485"/>
              <a:ext cx="179782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fi-FI" sz="14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KOKO MAA</a:t>
              </a:r>
            </a:p>
          </p:txBody>
        </p:sp>
        <p:grpSp>
          <p:nvGrpSpPr>
            <p:cNvPr id="20" name="Ryhmä 19">
              <a:extLst>
                <a:ext uri="{FF2B5EF4-FFF2-40B4-BE49-F238E27FC236}">
                  <a16:creationId xmlns:a16="http://schemas.microsoft.com/office/drawing/2014/main" id="{8095ABE4-1856-41B4-9AA4-90BE540C7902}"/>
                </a:ext>
              </a:extLst>
            </p:cNvPr>
            <p:cNvGrpSpPr/>
            <p:nvPr/>
          </p:nvGrpSpPr>
          <p:grpSpPr>
            <a:xfrm>
              <a:off x="3287575" y="1848223"/>
              <a:ext cx="2308562" cy="603048"/>
              <a:chOff x="3922008" y="2244498"/>
              <a:chExt cx="2308562" cy="603048"/>
            </a:xfrm>
          </p:grpSpPr>
          <p:sp>
            <p:nvSpPr>
              <p:cNvPr id="65" name="Suorakulmio 64">
                <a:extLst>
                  <a:ext uri="{FF2B5EF4-FFF2-40B4-BE49-F238E27FC236}">
                    <a16:creationId xmlns:a16="http://schemas.microsoft.com/office/drawing/2014/main" id="{116BEE71-177D-4619-9190-1A10697B457A}"/>
                  </a:ext>
                </a:extLst>
              </p:cNvPr>
              <p:cNvSpPr/>
              <p:nvPr/>
            </p:nvSpPr>
            <p:spPr>
              <a:xfrm>
                <a:off x="3922008" y="2653842"/>
                <a:ext cx="1156196" cy="190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fi-FI" sz="8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LIIKEVAIHTO</a:t>
                </a:r>
                <a:endParaRPr lang="fi-FI" sz="800" dirty="0">
                  <a:solidFill>
                    <a:srgbClr val="3F3F3F"/>
                  </a:solidFill>
                </a:endParaRPr>
              </a:p>
            </p:txBody>
          </p:sp>
          <p:sp>
            <p:nvSpPr>
              <p:cNvPr id="66" name="Otsikko 4">
                <a:extLst>
                  <a:ext uri="{FF2B5EF4-FFF2-40B4-BE49-F238E27FC236}">
                    <a16:creationId xmlns:a16="http://schemas.microsoft.com/office/drawing/2014/main" id="{2165F4EF-E233-48EA-983C-43AEE4DD4F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89296" y="2250006"/>
                <a:ext cx="804610" cy="445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4000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</a:p>
            </p:txBody>
          </p:sp>
          <p:sp>
            <p:nvSpPr>
              <p:cNvPr id="67" name="Suorakulmio 66">
                <a:extLst>
                  <a:ext uri="{FF2B5EF4-FFF2-40B4-BE49-F238E27FC236}">
                    <a16:creationId xmlns:a16="http://schemas.microsoft.com/office/drawing/2014/main" id="{DD29127B-130B-405B-B5A9-FD58784F778C}"/>
                  </a:ext>
                </a:extLst>
              </p:cNvPr>
              <p:cNvSpPr/>
              <p:nvPr/>
            </p:nvSpPr>
            <p:spPr>
              <a:xfrm>
                <a:off x="5191397" y="2656725"/>
                <a:ext cx="1039173" cy="190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fi-FI" sz="8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KANNATTAVUUS</a:t>
                </a:r>
                <a:endParaRPr lang="fi-FI" sz="800" dirty="0">
                  <a:solidFill>
                    <a:srgbClr val="3F3F3F"/>
                  </a:solidFill>
                </a:endParaRPr>
              </a:p>
            </p:txBody>
          </p:sp>
          <p:sp>
            <p:nvSpPr>
              <p:cNvPr id="68" name="Otsikko 4">
                <a:extLst>
                  <a:ext uri="{FF2B5EF4-FFF2-40B4-BE49-F238E27FC236}">
                    <a16:creationId xmlns:a16="http://schemas.microsoft.com/office/drawing/2014/main" id="{34CD1A26-8507-4D14-B1DC-F4515944FB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97083" y="2244498"/>
                <a:ext cx="804610" cy="445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fi-FI" sz="4000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cxnSp>
          <p:nvCxnSpPr>
            <p:cNvPr id="21" name="Suora yhdysviiva 20">
              <a:extLst>
                <a:ext uri="{FF2B5EF4-FFF2-40B4-BE49-F238E27FC236}">
                  <a16:creationId xmlns:a16="http://schemas.microsoft.com/office/drawing/2014/main" id="{6DF74135-1324-45D1-8135-DBEBA63842A5}"/>
                </a:ext>
              </a:extLst>
            </p:cNvPr>
            <p:cNvCxnSpPr>
              <a:cxnSpLocks/>
            </p:cNvCxnSpPr>
            <p:nvPr/>
          </p:nvCxnSpPr>
          <p:spPr>
            <a:xfrm>
              <a:off x="3756321" y="1803687"/>
              <a:ext cx="2037454" cy="0"/>
            </a:xfrm>
            <a:prstGeom prst="line">
              <a:avLst/>
            </a:prstGeom>
            <a:ln w="12700" cmpd="sng">
              <a:solidFill>
                <a:srgbClr val="3F3F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Ryhmä 21">
              <a:extLst>
                <a:ext uri="{FF2B5EF4-FFF2-40B4-BE49-F238E27FC236}">
                  <a16:creationId xmlns:a16="http://schemas.microsoft.com/office/drawing/2014/main" id="{ABF981B1-15E9-4C34-AF40-0759AD9F6517}"/>
                </a:ext>
              </a:extLst>
            </p:cNvPr>
            <p:cNvGrpSpPr/>
            <p:nvPr/>
          </p:nvGrpSpPr>
          <p:grpSpPr>
            <a:xfrm>
              <a:off x="3630243" y="2817064"/>
              <a:ext cx="1760336" cy="804286"/>
              <a:chOff x="21751" y="3985994"/>
              <a:chExt cx="1760336" cy="804286"/>
            </a:xfrm>
          </p:grpSpPr>
          <p:sp>
            <p:nvSpPr>
              <p:cNvPr id="58" name="Otsikko 4">
                <a:extLst>
                  <a:ext uri="{FF2B5EF4-FFF2-40B4-BE49-F238E27FC236}">
                    <a16:creationId xmlns:a16="http://schemas.microsoft.com/office/drawing/2014/main" id="{CACD9AFB-31A6-4283-8B62-C411E4F431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8675" y="4224565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fi-FI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-12</a:t>
                </a:r>
              </a:p>
            </p:txBody>
          </p:sp>
          <p:sp>
            <p:nvSpPr>
              <p:cNvPr id="59" name="Suorakulmio 58">
                <a:extLst>
                  <a:ext uri="{FF2B5EF4-FFF2-40B4-BE49-F238E27FC236}">
                    <a16:creationId xmlns:a16="http://schemas.microsoft.com/office/drawing/2014/main" id="{DD7C99C2-9050-4AB5-80B8-0729F8FB62E0}"/>
                  </a:ext>
                </a:extLst>
              </p:cNvPr>
              <p:cNvSpPr/>
              <p:nvPr/>
            </p:nvSpPr>
            <p:spPr>
              <a:xfrm>
                <a:off x="953014" y="4585474"/>
                <a:ext cx="829073" cy="16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KANNATTAVUUS</a:t>
                </a:r>
                <a:endParaRPr lang="fi-FI" sz="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cxnSp>
            <p:nvCxnSpPr>
              <p:cNvPr id="61" name="Suora yhdysviiva 60">
                <a:extLst>
                  <a:ext uri="{FF2B5EF4-FFF2-40B4-BE49-F238E27FC236}">
                    <a16:creationId xmlns:a16="http://schemas.microsoft.com/office/drawing/2014/main" id="{2EE7F96B-97F4-41D6-AEC9-A8963573A4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51" y="4239695"/>
                <a:ext cx="1620052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Suorakulmio 61">
                <a:extLst>
                  <a:ext uri="{FF2B5EF4-FFF2-40B4-BE49-F238E27FC236}">
                    <a16:creationId xmlns:a16="http://schemas.microsoft.com/office/drawing/2014/main" id="{12916108-5427-4D57-950B-1EB395C87F4F}"/>
                  </a:ext>
                </a:extLst>
              </p:cNvPr>
              <p:cNvSpPr/>
              <p:nvPr/>
            </p:nvSpPr>
            <p:spPr>
              <a:xfrm>
                <a:off x="159081" y="3985994"/>
                <a:ext cx="1567501" cy="277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fi-FI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Kainuun Yrittäjät</a:t>
                </a:r>
              </a:p>
            </p:txBody>
          </p:sp>
          <p:sp>
            <p:nvSpPr>
              <p:cNvPr id="63" name="Otsikko 4">
                <a:extLst>
                  <a:ext uri="{FF2B5EF4-FFF2-40B4-BE49-F238E27FC236}">
                    <a16:creationId xmlns:a16="http://schemas.microsoft.com/office/drawing/2014/main" id="{3D7C5B07-CE9E-4109-A2F9-DAD01B2DEF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947" y="4218688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fi-FI" sz="28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64" name="Suorakulmio 63">
                <a:extLst>
                  <a:ext uri="{FF2B5EF4-FFF2-40B4-BE49-F238E27FC236}">
                    <a16:creationId xmlns:a16="http://schemas.microsoft.com/office/drawing/2014/main" id="{811A6C25-AE18-4E8C-895D-9E2EAB672123}"/>
                  </a:ext>
                </a:extLst>
              </p:cNvPr>
              <p:cNvSpPr/>
              <p:nvPr/>
            </p:nvSpPr>
            <p:spPr>
              <a:xfrm>
                <a:off x="316228" y="4579597"/>
                <a:ext cx="670376" cy="16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LIIKEVAIHTO</a:t>
                </a:r>
                <a:endParaRPr lang="fi-FI" sz="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23" name="Ryhmä 22">
              <a:extLst>
                <a:ext uri="{FF2B5EF4-FFF2-40B4-BE49-F238E27FC236}">
                  <a16:creationId xmlns:a16="http://schemas.microsoft.com/office/drawing/2014/main" id="{317A1060-31C4-453B-8BA7-8FFB6DA22BCA}"/>
                </a:ext>
              </a:extLst>
            </p:cNvPr>
            <p:cNvGrpSpPr/>
            <p:nvPr/>
          </p:nvGrpSpPr>
          <p:grpSpPr>
            <a:xfrm>
              <a:off x="641271" y="2525754"/>
              <a:ext cx="2139263" cy="984609"/>
              <a:chOff x="516925" y="4991729"/>
              <a:chExt cx="2139263" cy="984609"/>
            </a:xfrm>
          </p:grpSpPr>
          <p:cxnSp>
            <p:nvCxnSpPr>
              <p:cNvPr id="48" name="Suora yhdysviiva 47">
                <a:extLst>
                  <a:ext uri="{FF2B5EF4-FFF2-40B4-BE49-F238E27FC236}">
                    <a16:creationId xmlns:a16="http://schemas.microsoft.com/office/drawing/2014/main" id="{E44AF554-F0D8-464C-85B3-30F54D666C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5772" y="5431162"/>
                <a:ext cx="2060416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Suorakulmio 48">
                <a:extLst>
                  <a:ext uri="{FF2B5EF4-FFF2-40B4-BE49-F238E27FC236}">
                    <a16:creationId xmlns:a16="http://schemas.microsoft.com/office/drawing/2014/main" id="{65B8BD49-C295-45AE-8666-927EF124DC96}"/>
                  </a:ext>
                </a:extLst>
              </p:cNvPr>
              <p:cNvSpPr/>
              <p:nvPr/>
            </p:nvSpPr>
            <p:spPr>
              <a:xfrm>
                <a:off x="520153" y="4991729"/>
                <a:ext cx="171343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fi-FI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Pohjois-Pohjanmaan Yrittäjät</a:t>
                </a:r>
              </a:p>
            </p:txBody>
          </p:sp>
          <p:sp>
            <p:nvSpPr>
              <p:cNvPr id="50" name="Otsikko 4">
                <a:extLst>
                  <a:ext uri="{FF2B5EF4-FFF2-40B4-BE49-F238E27FC236}">
                    <a16:creationId xmlns:a16="http://schemas.microsoft.com/office/drawing/2014/main" id="{879E91D1-C822-4BEF-820E-D4EF702827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5794" y="5410623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55" name="Suorakulmio 54">
                <a:extLst>
                  <a:ext uri="{FF2B5EF4-FFF2-40B4-BE49-F238E27FC236}">
                    <a16:creationId xmlns:a16="http://schemas.microsoft.com/office/drawing/2014/main" id="{C999EB2E-4BF0-4FBF-AC80-A6EA99628D09}"/>
                  </a:ext>
                </a:extLst>
              </p:cNvPr>
              <p:cNvSpPr/>
              <p:nvPr/>
            </p:nvSpPr>
            <p:spPr>
              <a:xfrm>
                <a:off x="1178883" y="5785360"/>
                <a:ext cx="829073" cy="16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KANNATTAVUUS</a:t>
                </a:r>
                <a:endParaRPr lang="fi-FI" sz="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6" name="Otsikko 4">
                <a:extLst>
                  <a:ext uri="{FF2B5EF4-FFF2-40B4-BE49-F238E27FC236}">
                    <a16:creationId xmlns:a16="http://schemas.microsoft.com/office/drawing/2014/main" id="{12E0979D-5797-45F1-A611-719E00EC92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6925" y="5407740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23</a:t>
                </a:r>
              </a:p>
            </p:txBody>
          </p:sp>
          <p:sp>
            <p:nvSpPr>
              <p:cNvPr id="57" name="Suorakulmio 56">
                <a:extLst>
                  <a:ext uri="{FF2B5EF4-FFF2-40B4-BE49-F238E27FC236}">
                    <a16:creationId xmlns:a16="http://schemas.microsoft.com/office/drawing/2014/main" id="{2376A0C2-2687-49CB-9B7A-E8F01DC108CE}"/>
                  </a:ext>
                </a:extLst>
              </p:cNvPr>
              <p:cNvSpPr/>
              <p:nvPr/>
            </p:nvSpPr>
            <p:spPr>
              <a:xfrm>
                <a:off x="521866" y="5785360"/>
                <a:ext cx="670376" cy="16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LIIKEVAIHTO</a:t>
                </a:r>
                <a:endParaRPr lang="fi-FI" sz="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24" name="Ryhmä 23">
              <a:extLst>
                <a:ext uri="{FF2B5EF4-FFF2-40B4-BE49-F238E27FC236}">
                  <a16:creationId xmlns:a16="http://schemas.microsoft.com/office/drawing/2014/main" id="{0F3C59F8-665A-4E7C-9612-ACC9A9D4A8CE}"/>
                </a:ext>
              </a:extLst>
            </p:cNvPr>
            <p:cNvGrpSpPr/>
            <p:nvPr/>
          </p:nvGrpSpPr>
          <p:grpSpPr>
            <a:xfrm>
              <a:off x="476120" y="3890455"/>
              <a:ext cx="2139263" cy="808344"/>
              <a:chOff x="516925" y="5167994"/>
              <a:chExt cx="2139263" cy="808344"/>
            </a:xfrm>
          </p:grpSpPr>
          <p:cxnSp>
            <p:nvCxnSpPr>
              <p:cNvPr id="42" name="Suora yhdysviiva 41">
                <a:extLst>
                  <a:ext uri="{FF2B5EF4-FFF2-40B4-BE49-F238E27FC236}">
                    <a16:creationId xmlns:a16="http://schemas.microsoft.com/office/drawing/2014/main" id="{7C5AEE3B-D159-48BC-8D76-CEAE07B210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5772" y="5431162"/>
                <a:ext cx="2060416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Suorakulmio 42">
                <a:extLst>
                  <a:ext uri="{FF2B5EF4-FFF2-40B4-BE49-F238E27FC236}">
                    <a16:creationId xmlns:a16="http://schemas.microsoft.com/office/drawing/2014/main" id="{19360136-7786-4CA2-8857-AC9A45E61C77}"/>
                  </a:ext>
                </a:extLst>
              </p:cNvPr>
              <p:cNvSpPr/>
              <p:nvPr/>
            </p:nvSpPr>
            <p:spPr>
              <a:xfrm>
                <a:off x="520153" y="5167994"/>
                <a:ext cx="187858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fi-FI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Keski-Suomen Yrittäjät</a:t>
                </a:r>
              </a:p>
            </p:txBody>
          </p:sp>
          <p:sp>
            <p:nvSpPr>
              <p:cNvPr id="44" name="Otsikko 4">
                <a:extLst>
                  <a:ext uri="{FF2B5EF4-FFF2-40B4-BE49-F238E27FC236}">
                    <a16:creationId xmlns:a16="http://schemas.microsoft.com/office/drawing/2014/main" id="{4DD85E87-3786-4E40-8426-CEA6CEA996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5794" y="5410623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45" name="Suorakulmio 44">
                <a:extLst>
                  <a:ext uri="{FF2B5EF4-FFF2-40B4-BE49-F238E27FC236}">
                    <a16:creationId xmlns:a16="http://schemas.microsoft.com/office/drawing/2014/main" id="{B7970289-02F1-44EE-B191-2FEB1FE4A870}"/>
                  </a:ext>
                </a:extLst>
              </p:cNvPr>
              <p:cNvSpPr/>
              <p:nvPr/>
            </p:nvSpPr>
            <p:spPr>
              <a:xfrm>
                <a:off x="1178883" y="5785360"/>
                <a:ext cx="829073" cy="16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KANNATTAVUUS</a:t>
                </a:r>
                <a:endParaRPr lang="fi-FI" sz="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6" name="Otsikko 4">
                <a:extLst>
                  <a:ext uri="{FF2B5EF4-FFF2-40B4-BE49-F238E27FC236}">
                    <a16:creationId xmlns:a16="http://schemas.microsoft.com/office/drawing/2014/main" id="{E11D72BD-818C-4978-84CD-D1A0E65361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6925" y="5407740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22</a:t>
                </a:r>
              </a:p>
            </p:txBody>
          </p:sp>
          <p:sp>
            <p:nvSpPr>
              <p:cNvPr id="47" name="Suorakulmio 46">
                <a:extLst>
                  <a:ext uri="{FF2B5EF4-FFF2-40B4-BE49-F238E27FC236}">
                    <a16:creationId xmlns:a16="http://schemas.microsoft.com/office/drawing/2014/main" id="{8E9E8372-4A08-4143-89CB-33200C1FAEBC}"/>
                  </a:ext>
                </a:extLst>
              </p:cNvPr>
              <p:cNvSpPr/>
              <p:nvPr/>
            </p:nvSpPr>
            <p:spPr>
              <a:xfrm>
                <a:off x="521866" y="5785360"/>
                <a:ext cx="670376" cy="16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LIIKEVAIHTO</a:t>
                </a:r>
                <a:endParaRPr lang="fi-FI" sz="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28" name="Ryhmä 27">
              <a:extLst>
                <a:ext uri="{FF2B5EF4-FFF2-40B4-BE49-F238E27FC236}">
                  <a16:creationId xmlns:a16="http://schemas.microsoft.com/office/drawing/2014/main" id="{9F301D90-2DA9-4D35-A3F8-026A48215F3B}"/>
                </a:ext>
              </a:extLst>
            </p:cNvPr>
            <p:cNvGrpSpPr/>
            <p:nvPr/>
          </p:nvGrpSpPr>
          <p:grpSpPr>
            <a:xfrm>
              <a:off x="3902508" y="4548229"/>
              <a:ext cx="1651893" cy="977479"/>
              <a:chOff x="229254" y="3812801"/>
              <a:chExt cx="1651893" cy="977479"/>
            </a:xfrm>
          </p:grpSpPr>
          <p:sp>
            <p:nvSpPr>
              <p:cNvPr id="36" name="Otsikko 4">
                <a:extLst>
                  <a:ext uri="{FF2B5EF4-FFF2-40B4-BE49-F238E27FC236}">
                    <a16:creationId xmlns:a16="http://schemas.microsoft.com/office/drawing/2014/main" id="{54FD3969-F94A-468B-B46B-7250AAEB1F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7735" y="4224565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fi-FI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-8</a:t>
                </a:r>
              </a:p>
            </p:txBody>
          </p:sp>
          <p:sp>
            <p:nvSpPr>
              <p:cNvPr id="37" name="Suorakulmio 36">
                <a:extLst>
                  <a:ext uri="{FF2B5EF4-FFF2-40B4-BE49-F238E27FC236}">
                    <a16:creationId xmlns:a16="http://schemas.microsoft.com/office/drawing/2014/main" id="{93CD76D1-7551-4769-A9F0-B7CA8E835836}"/>
                  </a:ext>
                </a:extLst>
              </p:cNvPr>
              <p:cNvSpPr/>
              <p:nvPr/>
            </p:nvSpPr>
            <p:spPr>
              <a:xfrm>
                <a:off x="1052074" y="4585474"/>
                <a:ext cx="829073" cy="16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KANNATTAVUUS</a:t>
                </a:r>
                <a:endParaRPr lang="fi-FI" sz="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cxnSp>
            <p:nvCxnSpPr>
              <p:cNvPr id="38" name="Suora yhdysviiva 37">
                <a:extLst>
                  <a:ext uri="{FF2B5EF4-FFF2-40B4-BE49-F238E27FC236}">
                    <a16:creationId xmlns:a16="http://schemas.microsoft.com/office/drawing/2014/main" id="{317D4C8A-9028-4F68-BE27-AEB637FADD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254" y="4239695"/>
                <a:ext cx="1511609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Suorakulmio 38">
                <a:extLst>
                  <a:ext uri="{FF2B5EF4-FFF2-40B4-BE49-F238E27FC236}">
                    <a16:creationId xmlns:a16="http://schemas.microsoft.com/office/drawing/2014/main" id="{0D2714BA-261E-4FD1-95F8-A203D42DC4FB}"/>
                  </a:ext>
                </a:extLst>
              </p:cNvPr>
              <p:cNvSpPr/>
              <p:nvPr/>
            </p:nvSpPr>
            <p:spPr>
              <a:xfrm>
                <a:off x="273269" y="3812801"/>
                <a:ext cx="15675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fi-FI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Pohjois-Karjalan Yrittäjät</a:t>
                </a:r>
              </a:p>
            </p:txBody>
          </p:sp>
          <p:sp>
            <p:nvSpPr>
              <p:cNvPr id="40" name="Otsikko 4">
                <a:extLst>
                  <a:ext uri="{FF2B5EF4-FFF2-40B4-BE49-F238E27FC236}">
                    <a16:creationId xmlns:a16="http://schemas.microsoft.com/office/drawing/2014/main" id="{9B37CA3D-FFCE-4670-9094-CE76E54686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9007" y="4218688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fi-FI" sz="28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21</a:t>
                </a:r>
              </a:p>
            </p:txBody>
          </p:sp>
          <p:sp>
            <p:nvSpPr>
              <p:cNvPr id="41" name="Suorakulmio 40">
                <a:extLst>
                  <a:ext uri="{FF2B5EF4-FFF2-40B4-BE49-F238E27FC236}">
                    <a16:creationId xmlns:a16="http://schemas.microsoft.com/office/drawing/2014/main" id="{CE6034F7-6A68-484F-8E1C-7279D9B80E37}"/>
                  </a:ext>
                </a:extLst>
              </p:cNvPr>
              <p:cNvSpPr/>
              <p:nvPr/>
            </p:nvSpPr>
            <p:spPr>
              <a:xfrm>
                <a:off x="415288" y="4579597"/>
                <a:ext cx="670376" cy="16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LIIKEVAIHTO</a:t>
                </a:r>
                <a:endParaRPr lang="fi-FI" sz="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29" name="Ryhmä 28">
              <a:extLst>
                <a:ext uri="{FF2B5EF4-FFF2-40B4-BE49-F238E27FC236}">
                  <a16:creationId xmlns:a16="http://schemas.microsoft.com/office/drawing/2014/main" id="{BCFACA77-7538-46C2-B5D9-2ED2E49D928F}"/>
                </a:ext>
              </a:extLst>
            </p:cNvPr>
            <p:cNvGrpSpPr/>
            <p:nvPr/>
          </p:nvGrpSpPr>
          <p:grpSpPr>
            <a:xfrm>
              <a:off x="948970" y="5009894"/>
              <a:ext cx="2139263" cy="808344"/>
              <a:chOff x="516925" y="5167994"/>
              <a:chExt cx="2139263" cy="808344"/>
            </a:xfrm>
          </p:grpSpPr>
          <p:cxnSp>
            <p:nvCxnSpPr>
              <p:cNvPr id="30" name="Suora yhdysviiva 29">
                <a:extLst>
                  <a:ext uri="{FF2B5EF4-FFF2-40B4-BE49-F238E27FC236}">
                    <a16:creationId xmlns:a16="http://schemas.microsoft.com/office/drawing/2014/main" id="{D9079767-5CC7-41E0-98E4-1C57AD7B48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5772" y="5431162"/>
                <a:ext cx="2060416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Suorakulmio 30">
                <a:extLst>
                  <a:ext uri="{FF2B5EF4-FFF2-40B4-BE49-F238E27FC236}">
                    <a16:creationId xmlns:a16="http://schemas.microsoft.com/office/drawing/2014/main" id="{78CBD197-55F9-4587-9E42-4A115FC3B22A}"/>
                  </a:ext>
                </a:extLst>
              </p:cNvPr>
              <p:cNvSpPr/>
              <p:nvPr/>
            </p:nvSpPr>
            <p:spPr>
              <a:xfrm>
                <a:off x="520153" y="5167994"/>
                <a:ext cx="1567501" cy="277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fi-FI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Etelä-Savon Yrittäjät</a:t>
                </a:r>
              </a:p>
            </p:txBody>
          </p:sp>
          <p:sp>
            <p:nvSpPr>
              <p:cNvPr id="32" name="Otsikko 4">
                <a:extLst>
                  <a:ext uri="{FF2B5EF4-FFF2-40B4-BE49-F238E27FC236}">
                    <a16:creationId xmlns:a16="http://schemas.microsoft.com/office/drawing/2014/main" id="{0FA8C660-4676-4A3E-92D9-9CC176752F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5794" y="5410623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33" name="Suorakulmio 32">
                <a:extLst>
                  <a:ext uri="{FF2B5EF4-FFF2-40B4-BE49-F238E27FC236}">
                    <a16:creationId xmlns:a16="http://schemas.microsoft.com/office/drawing/2014/main" id="{0862FF62-B0A7-4DD3-8618-02B76A8A5B1F}"/>
                  </a:ext>
                </a:extLst>
              </p:cNvPr>
              <p:cNvSpPr/>
              <p:nvPr/>
            </p:nvSpPr>
            <p:spPr>
              <a:xfrm>
                <a:off x="1178883" y="5785360"/>
                <a:ext cx="829073" cy="16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KANNATTAVUUS</a:t>
                </a:r>
                <a:endParaRPr lang="fi-FI" sz="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4" name="Otsikko 4">
                <a:extLst>
                  <a:ext uri="{FF2B5EF4-FFF2-40B4-BE49-F238E27FC236}">
                    <a16:creationId xmlns:a16="http://schemas.microsoft.com/office/drawing/2014/main" id="{2296D0D7-9F4F-4B20-92BD-D5014051AF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6925" y="5407740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</a:t>
                </a:r>
              </a:p>
            </p:txBody>
          </p:sp>
          <p:sp>
            <p:nvSpPr>
              <p:cNvPr id="35" name="Suorakulmio 34">
                <a:extLst>
                  <a:ext uri="{FF2B5EF4-FFF2-40B4-BE49-F238E27FC236}">
                    <a16:creationId xmlns:a16="http://schemas.microsoft.com/office/drawing/2014/main" id="{AE387446-E8D4-4C1C-80E8-186B7CF78490}"/>
                  </a:ext>
                </a:extLst>
              </p:cNvPr>
              <p:cNvSpPr/>
              <p:nvPr/>
            </p:nvSpPr>
            <p:spPr>
              <a:xfrm>
                <a:off x="521866" y="5785360"/>
                <a:ext cx="670376" cy="16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LIIKEVAIHTO</a:t>
                </a:r>
                <a:endParaRPr lang="fi-FI" sz="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2434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uorakulmio 45">
            <a:extLst>
              <a:ext uri="{FF2B5EF4-FFF2-40B4-BE49-F238E27FC236}">
                <a16:creationId xmlns:a16="http://schemas.microsoft.com/office/drawing/2014/main" id="{5A474671-E43F-48A2-B790-C578EBD064B5}"/>
              </a:ext>
            </a:extLst>
          </p:cNvPr>
          <p:cNvSpPr/>
          <p:nvPr/>
        </p:nvSpPr>
        <p:spPr>
          <a:xfrm>
            <a:off x="372088" y="1225369"/>
            <a:ext cx="5930333" cy="6586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80000"/>
              </a:lnSpc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Arvio investointien arvon sekä tuotannon ja tuotteiden kehityksestä ensi vuonna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(Saldoluku %) 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PK-YRITYSTEN INVESTOINTIEN ARVO JA INNOVAATIOT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alueraportti, 14.2.2022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Lähialueet</a:t>
            </a: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Ryhmä 9">
            <a:extLst>
              <a:ext uri="{FF2B5EF4-FFF2-40B4-BE49-F238E27FC236}">
                <a16:creationId xmlns:a16="http://schemas.microsoft.com/office/drawing/2014/main" id="{B8EEF09F-AED9-4C7C-BE13-9E9E9669E0E1}"/>
              </a:ext>
            </a:extLst>
          </p:cNvPr>
          <p:cNvGrpSpPr/>
          <p:nvPr/>
        </p:nvGrpSpPr>
        <p:grpSpPr>
          <a:xfrm>
            <a:off x="609034" y="1373063"/>
            <a:ext cx="11288731" cy="4755544"/>
            <a:chOff x="609034" y="1373063"/>
            <a:chExt cx="11288731" cy="4755544"/>
          </a:xfrm>
        </p:grpSpPr>
        <p:grpSp>
          <p:nvGrpSpPr>
            <p:cNvPr id="11" name="Ryhmä 10">
              <a:extLst>
                <a:ext uri="{FF2B5EF4-FFF2-40B4-BE49-F238E27FC236}">
                  <a16:creationId xmlns:a16="http://schemas.microsoft.com/office/drawing/2014/main" id="{D92EA945-CF8D-449F-8725-39DE217EEF8D}"/>
                </a:ext>
              </a:extLst>
            </p:cNvPr>
            <p:cNvGrpSpPr/>
            <p:nvPr/>
          </p:nvGrpSpPr>
          <p:grpSpPr>
            <a:xfrm>
              <a:off x="609034" y="1373063"/>
              <a:ext cx="11288731" cy="4538240"/>
              <a:chOff x="609034" y="1373063"/>
              <a:chExt cx="11288731" cy="4538240"/>
            </a:xfrm>
          </p:grpSpPr>
          <p:pic>
            <p:nvPicPr>
              <p:cNvPr id="20" name="Kuva 19">
                <a:extLst>
                  <a:ext uri="{FF2B5EF4-FFF2-40B4-BE49-F238E27FC236}">
                    <a16:creationId xmlns:a16="http://schemas.microsoft.com/office/drawing/2014/main" id="{76AEF4D5-3A08-4143-9E8F-91DCF399D5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006" t="34227" r="-5320" b="9211"/>
              <a:stretch/>
            </p:blipFill>
            <p:spPr>
              <a:xfrm>
                <a:off x="2259606" y="1449757"/>
                <a:ext cx="4088142" cy="4461546"/>
              </a:xfrm>
              <a:prstGeom prst="rect">
                <a:avLst/>
              </a:prstGeom>
            </p:spPr>
          </p:pic>
          <p:grpSp>
            <p:nvGrpSpPr>
              <p:cNvPr id="21" name="Ryhmä 20">
                <a:extLst>
                  <a:ext uri="{FF2B5EF4-FFF2-40B4-BE49-F238E27FC236}">
                    <a16:creationId xmlns:a16="http://schemas.microsoft.com/office/drawing/2014/main" id="{C1550B80-256C-41B9-9700-E0715B0701F1}"/>
                  </a:ext>
                </a:extLst>
              </p:cNvPr>
              <p:cNvGrpSpPr/>
              <p:nvPr/>
            </p:nvGrpSpPr>
            <p:grpSpPr>
              <a:xfrm>
                <a:off x="10700586" y="1373063"/>
                <a:ext cx="1197179" cy="2180305"/>
                <a:chOff x="5231360" y="1187416"/>
                <a:chExt cx="1003476" cy="1827533"/>
              </a:xfrm>
            </p:grpSpPr>
            <p:pic>
              <p:nvPicPr>
                <p:cNvPr id="71" name="Kuva 70">
                  <a:extLst>
                    <a:ext uri="{FF2B5EF4-FFF2-40B4-BE49-F238E27FC236}">
                      <a16:creationId xmlns:a16="http://schemas.microsoft.com/office/drawing/2014/main" id="{EBFD9DBF-35C1-4A6B-A382-F93DC92323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20000" contrast="-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622" r="14436" b="5167"/>
                <a:stretch/>
              </p:blipFill>
              <p:spPr>
                <a:xfrm>
                  <a:off x="5231360" y="1187416"/>
                  <a:ext cx="881218" cy="1827533"/>
                </a:xfrm>
                <a:prstGeom prst="rect">
                  <a:avLst/>
                </a:prstGeom>
              </p:spPr>
            </p:pic>
            <p:pic>
              <p:nvPicPr>
                <p:cNvPr id="72" name="Kuva 71">
                  <a:extLst>
                    <a:ext uri="{FF2B5EF4-FFF2-40B4-BE49-F238E27FC236}">
                      <a16:creationId xmlns:a16="http://schemas.microsoft.com/office/drawing/2014/main" id="{814D338C-B964-4896-B65F-6344D84CA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006" t="34227" r="-5320" b="9211"/>
                <a:stretch/>
              </p:blipFill>
              <p:spPr>
                <a:xfrm>
                  <a:off x="5341896" y="1803869"/>
                  <a:ext cx="892940" cy="945162"/>
                </a:xfrm>
                <a:prstGeom prst="rect">
                  <a:avLst/>
                </a:prstGeom>
              </p:spPr>
            </p:pic>
          </p:grpSp>
          <p:grpSp>
            <p:nvGrpSpPr>
              <p:cNvPr id="22" name="Ryhmä 21">
                <a:extLst>
                  <a:ext uri="{FF2B5EF4-FFF2-40B4-BE49-F238E27FC236}">
                    <a16:creationId xmlns:a16="http://schemas.microsoft.com/office/drawing/2014/main" id="{F225DC2D-2997-4953-89B3-668713AEBDF1}"/>
                  </a:ext>
                </a:extLst>
              </p:cNvPr>
              <p:cNvGrpSpPr/>
              <p:nvPr/>
            </p:nvGrpSpPr>
            <p:grpSpPr>
              <a:xfrm>
                <a:off x="7994223" y="1591975"/>
                <a:ext cx="3251304" cy="1328308"/>
                <a:chOff x="8241199" y="1732840"/>
                <a:chExt cx="3251304" cy="1328308"/>
              </a:xfrm>
            </p:grpSpPr>
            <p:grpSp>
              <p:nvGrpSpPr>
                <p:cNvPr id="64" name="Ryhmä 63">
                  <a:extLst>
                    <a:ext uri="{FF2B5EF4-FFF2-40B4-BE49-F238E27FC236}">
                      <a16:creationId xmlns:a16="http://schemas.microsoft.com/office/drawing/2014/main" id="{0F79387B-7CAE-4462-BEF6-2F5E355EAB79}"/>
                    </a:ext>
                  </a:extLst>
                </p:cNvPr>
                <p:cNvGrpSpPr/>
                <p:nvPr/>
              </p:nvGrpSpPr>
              <p:grpSpPr>
                <a:xfrm>
                  <a:off x="8241199" y="1732840"/>
                  <a:ext cx="3251304" cy="334675"/>
                  <a:chOff x="5986564" y="2814851"/>
                  <a:chExt cx="5092008" cy="538649"/>
                </a:xfrm>
              </p:grpSpPr>
              <p:sp>
                <p:nvSpPr>
                  <p:cNvPr id="69" name="Suorakulmio 68">
                    <a:extLst>
                      <a:ext uri="{FF2B5EF4-FFF2-40B4-BE49-F238E27FC236}">
                        <a16:creationId xmlns:a16="http://schemas.microsoft.com/office/drawing/2014/main" id="{A3259E49-AEC2-4514-8354-F36F358320C8}"/>
                      </a:ext>
                    </a:extLst>
                  </p:cNvPr>
                  <p:cNvSpPr/>
                  <p:nvPr/>
                </p:nvSpPr>
                <p:spPr>
                  <a:xfrm>
                    <a:off x="5986564" y="2814851"/>
                    <a:ext cx="2786634" cy="49535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 algn="r">
                      <a:defRPr/>
                    </a:pPr>
                    <a:r>
                      <a:rPr lang="fi-FI" sz="14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KOKO MAA</a:t>
                    </a:r>
                  </a:p>
                </p:txBody>
              </p:sp>
              <p:cxnSp>
                <p:nvCxnSpPr>
                  <p:cNvPr id="70" name="Suora yhdysviiva 69">
                    <a:extLst>
                      <a:ext uri="{FF2B5EF4-FFF2-40B4-BE49-F238E27FC236}">
                        <a16:creationId xmlns:a16="http://schemas.microsoft.com/office/drawing/2014/main" id="{89BC2A4C-F1DD-48B3-99AB-6516E136FD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164813" y="3353500"/>
                    <a:ext cx="3913759" cy="0"/>
                  </a:xfrm>
                  <a:prstGeom prst="line">
                    <a:avLst/>
                  </a:prstGeom>
                  <a:ln w="12700" cmpd="sng">
                    <a:solidFill>
                      <a:srgbClr val="3F3F3F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5" name="Otsikko 4">
                  <a:extLst>
                    <a:ext uri="{FF2B5EF4-FFF2-40B4-BE49-F238E27FC236}">
                      <a16:creationId xmlns:a16="http://schemas.microsoft.com/office/drawing/2014/main" id="{E8DAF434-0E41-4C1D-889F-DC4CB2924A2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934205" y="2089086"/>
                  <a:ext cx="790094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fi-FI" sz="2800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-5</a:t>
                  </a:r>
                </a:p>
              </p:txBody>
            </p:sp>
            <p:sp>
              <p:nvSpPr>
                <p:cNvPr id="66" name="Suorakulmio 65">
                  <a:extLst>
                    <a:ext uri="{FF2B5EF4-FFF2-40B4-BE49-F238E27FC236}">
                      <a16:creationId xmlns:a16="http://schemas.microsoft.com/office/drawing/2014/main" id="{AE30CFBA-7C08-4D1D-9733-EB33A6854EC7}"/>
                    </a:ext>
                  </a:extLst>
                </p:cNvPr>
                <p:cNvSpPr/>
                <p:nvPr/>
              </p:nvSpPr>
              <p:spPr>
                <a:xfrm>
                  <a:off x="8934205" y="2481882"/>
                  <a:ext cx="973343" cy="2893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INVESTOINTIEN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ARVO</a:t>
                  </a:r>
                  <a:endParaRPr lang="fi-FI" sz="800" dirty="0">
                    <a:solidFill>
                      <a:srgbClr val="535353"/>
                    </a:solidFill>
                  </a:endParaRPr>
                </a:p>
              </p:txBody>
            </p:sp>
            <p:sp>
              <p:nvSpPr>
                <p:cNvPr id="67" name="Otsikko 4">
                  <a:extLst>
                    <a:ext uri="{FF2B5EF4-FFF2-40B4-BE49-F238E27FC236}">
                      <a16:creationId xmlns:a16="http://schemas.microsoft.com/office/drawing/2014/main" id="{A1618D82-59A1-45F8-BF3B-BC969F05D44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020496" y="2086408"/>
                  <a:ext cx="790094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fi-FI" sz="2800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12</a:t>
                  </a:r>
                </a:p>
              </p:txBody>
            </p:sp>
            <p:sp>
              <p:nvSpPr>
                <p:cNvPr id="68" name="Suorakulmio 67">
                  <a:extLst>
                    <a:ext uri="{FF2B5EF4-FFF2-40B4-BE49-F238E27FC236}">
                      <a16:creationId xmlns:a16="http://schemas.microsoft.com/office/drawing/2014/main" id="{C9A6FB2F-CC70-44A4-920A-D1B626DD4C30}"/>
                    </a:ext>
                  </a:extLst>
                </p:cNvPr>
                <p:cNvSpPr/>
                <p:nvPr/>
              </p:nvSpPr>
              <p:spPr>
                <a:xfrm>
                  <a:off x="10020496" y="2476373"/>
                  <a:ext cx="998991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INNOVAATIOT,</a:t>
                  </a:r>
                  <a:br>
                    <a:rPr lang="fi-FI" sz="800" b="1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fi-FI" sz="800" b="1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TUOTANNON JA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TUOTTEIDEN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KEHITYS</a:t>
                  </a:r>
                  <a:br>
                    <a:rPr lang="fi-FI" sz="800" b="1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endParaRPr lang="fi-FI" sz="800" dirty="0">
                    <a:solidFill>
                      <a:srgbClr val="535353"/>
                    </a:solidFill>
                  </a:endParaRPr>
                </a:p>
              </p:txBody>
            </p:sp>
          </p:grpSp>
          <p:grpSp>
            <p:nvGrpSpPr>
              <p:cNvPr id="23" name="Ryhmä 22">
                <a:extLst>
                  <a:ext uri="{FF2B5EF4-FFF2-40B4-BE49-F238E27FC236}">
                    <a16:creationId xmlns:a16="http://schemas.microsoft.com/office/drawing/2014/main" id="{062A5E15-F146-413D-8DF5-F04EC0A721E9}"/>
                  </a:ext>
                </a:extLst>
              </p:cNvPr>
              <p:cNvGrpSpPr/>
              <p:nvPr/>
            </p:nvGrpSpPr>
            <p:grpSpPr>
              <a:xfrm>
                <a:off x="1019012" y="2243003"/>
                <a:ext cx="2810096" cy="1192493"/>
                <a:chOff x="1844046" y="2470617"/>
                <a:chExt cx="2810096" cy="1192493"/>
              </a:xfrm>
            </p:grpSpPr>
            <p:grpSp>
              <p:nvGrpSpPr>
                <p:cNvPr id="57" name="Ryhmä 56">
                  <a:extLst>
                    <a:ext uri="{FF2B5EF4-FFF2-40B4-BE49-F238E27FC236}">
                      <a16:creationId xmlns:a16="http://schemas.microsoft.com/office/drawing/2014/main" id="{617AEB5D-A877-4D4A-8A9D-61ED47A1726D}"/>
                    </a:ext>
                  </a:extLst>
                </p:cNvPr>
                <p:cNvGrpSpPr/>
                <p:nvPr/>
              </p:nvGrpSpPr>
              <p:grpSpPr>
                <a:xfrm>
                  <a:off x="1870760" y="2470617"/>
                  <a:ext cx="2783382" cy="319420"/>
                  <a:chOff x="780699" y="5015131"/>
                  <a:chExt cx="2783382" cy="319420"/>
                </a:xfrm>
              </p:grpSpPr>
              <p:sp>
                <p:nvSpPr>
                  <p:cNvPr id="62" name="Suorakulmio 61">
                    <a:extLst>
                      <a:ext uri="{FF2B5EF4-FFF2-40B4-BE49-F238E27FC236}">
                        <a16:creationId xmlns:a16="http://schemas.microsoft.com/office/drawing/2014/main" id="{D3990040-4D0B-48BC-8088-CF967D3EB51F}"/>
                      </a:ext>
                    </a:extLst>
                  </p:cNvPr>
                  <p:cNvSpPr/>
                  <p:nvPr/>
                </p:nvSpPr>
                <p:spPr>
                  <a:xfrm>
                    <a:off x="780699" y="5015131"/>
                    <a:ext cx="2356443" cy="2769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>
                      <a:defRPr/>
                    </a:pPr>
                    <a:r>
                      <a: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Pohjois-Pohjanmaan Yrittäjät</a:t>
                    </a:r>
                  </a:p>
                </p:txBody>
              </p:sp>
              <p:cxnSp>
                <p:nvCxnSpPr>
                  <p:cNvPr id="63" name="Suora yhdysviiva 62">
                    <a:extLst>
                      <a:ext uri="{FF2B5EF4-FFF2-40B4-BE49-F238E27FC236}">
                        <a16:creationId xmlns:a16="http://schemas.microsoft.com/office/drawing/2014/main" id="{B1720F70-403F-4848-8F8E-3C03AABD4C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7557" y="5334551"/>
                    <a:ext cx="2696524" cy="0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8" name="Otsikko 4">
                  <a:extLst>
                    <a:ext uri="{FF2B5EF4-FFF2-40B4-BE49-F238E27FC236}">
                      <a16:creationId xmlns:a16="http://schemas.microsoft.com/office/drawing/2014/main" id="{3C873779-E7AB-46E5-95B2-848FFB44F99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844046" y="2789536"/>
                  <a:ext cx="790094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fi-FI" sz="28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-3</a:t>
                  </a:r>
                </a:p>
              </p:txBody>
            </p:sp>
            <p:sp>
              <p:nvSpPr>
                <p:cNvPr id="59" name="Suorakulmio 58">
                  <a:extLst>
                    <a:ext uri="{FF2B5EF4-FFF2-40B4-BE49-F238E27FC236}">
                      <a16:creationId xmlns:a16="http://schemas.microsoft.com/office/drawing/2014/main" id="{57A1BE76-9F22-48AF-8B1F-E1211FE90F32}"/>
                    </a:ext>
                  </a:extLst>
                </p:cNvPr>
                <p:cNvSpPr/>
                <p:nvPr/>
              </p:nvSpPr>
              <p:spPr>
                <a:xfrm>
                  <a:off x="1844046" y="3182332"/>
                  <a:ext cx="973343" cy="2893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INVESTOINTIEN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ARVO</a:t>
                  </a:r>
                  <a:endParaRPr lang="fi-FI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60" name="Otsikko 4">
                  <a:extLst>
                    <a:ext uri="{FF2B5EF4-FFF2-40B4-BE49-F238E27FC236}">
                      <a16:creationId xmlns:a16="http://schemas.microsoft.com/office/drawing/2014/main" id="{17246DE0-72FF-4752-B210-EC0C3D5F2D5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863160" y="2786858"/>
                  <a:ext cx="790094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fi-FI" sz="28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19</a:t>
                  </a:r>
                </a:p>
              </p:txBody>
            </p:sp>
            <p:sp>
              <p:nvSpPr>
                <p:cNvPr id="61" name="Suorakulmio 60">
                  <a:extLst>
                    <a:ext uri="{FF2B5EF4-FFF2-40B4-BE49-F238E27FC236}">
                      <a16:creationId xmlns:a16="http://schemas.microsoft.com/office/drawing/2014/main" id="{8036DA4F-039D-4B0C-AE11-EFD6D4E5BB67}"/>
                    </a:ext>
                  </a:extLst>
                </p:cNvPr>
                <p:cNvSpPr/>
                <p:nvPr/>
              </p:nvSpPr>
              <p:spPr>
                <a:xfrm>
                  <a:off x="2863160" y="3176823"/>
                  <a:ext cx="998991" cy="4862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INNOVAATIOT,</a:t>
                  </a:r>
                  <a:b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TUOTANNON JA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TUOTTEIDEN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KEHITYS</a:t>
                  </a:r>
                  <a:endParaRPr lang="fi-FI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Ryhmä 23">
                <a:extLst>
                  <a:ext uri="{FF2B5EF4-FFF2-40B4-BE49-F238E27FC236}">
                    <a16:creationId xmlns:a16="http://schemas.microsoft.com/office/drawing/2014/main" id="{71EC9C2E-4B10-4123-BDBF-F7563E707CA2}"/>
                  </a:ext>
                </a:extLst>
              </p:cNvPr>
              <p:cNvGrpSpPr/>
              <p:nvPr/>
            </p:nvGrpSpPr>
            <p:grpSpPr>
              <a:xfrm>
                <a:off x="4714022" y="2441940"/>
                <a:ext cx="2338249" cy="1173323"/>
                <a:chOff x="6631622" y="2875104"/>
                <a:chExt cx="2338249" cy="1173323"/>
              </a:xfrm>
            </p:grpSpPr>
            <p:cxnSp>
              <p:nvCxnSpPr>
                <p:cNvPr id="50" name="Suora yhdysviiva 49">
                  <a:extLst>
                    <a:ext uri="{FF2B5EF4-FFF2-40B4-BE49-F238E27FC236}">
                      <a16:creationId xmlns:a16="http://schemas.microsoft.com/office/drawing/2014/main" id="{154944A5-D759-46B1-A13B-6043C59067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31622" y="3162776"/>
                  <a:ext cx="2255678" cy="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Suorakulmio 50">
                  <a:extLst>
                    <a:ext uri="{FF2B5EF4-FFF2-40B4-BE49-F238E27FC236}">
                      <a16:creationId xmlns:a16="http://schemas.microsoft.com/office/drawing/2014/main" id="{EDBF45D5-6816-4877-ABA1-3359D387B310}"/>
                    </a:ext>
                  </a:extLst>
                </p:cNvPr>
                <p:cNvSpPr/>
                <p:nvPr/>
              </p:nvSpPr>
              <p:spPr>
                <a:xfrm>
                  <a:off x="6818203" y="2875104"/>
                  <a:ext cx="2142982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defRPr/>
                  </a:pPr>
                  <a:r>
                    <a:rPr lang="fi-FI" sz="12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Kainuun Yrittäjät</a:t>
                  </a:r>
                </a:p>
              </p:txBody>
            </p:sp>
            <p:sp>
              <p:nvSpPr>
                <p:cNvPr id="52" name="Otsikko 4">
                  <a:extLst>
                    <a:ext uri="{FF2B5EF4-FFF2-40B4-BE49-F238E27FC236}">
                      <a16:creationId xmlns:a16="http://schemas.microsoft.com/office/drawing/2014/main" id="{9A5607CD-2AB8-4305-B3D6-F843DF8E2B2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251003" y="3162104"/>
                  <a:ext cx="790094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r"/>
                  <a:r>
                    <a:rPr lang="fi-FI" sz="28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-5</a:t>
                  </a:r>
                </a:p>
              </p:txBody>
            </p:sp>
            <p:sp>
              <p:nvSpPr>
                <p:cNvPr id="54" name="Suorakulmio 53">
                  <a:extLst>
                    <a:ext uri="{FF2B5EF4-FFF2-40B4-BE49-F238E27FC236}">
                      <a16:creationId xmlns:a16="http://schemas.microsoft.com/office/drawing/2014/main" id="{BD71AC9C-2A57-47BC-A44C-C843E98D49F5}"/>
                    </a:ext>
                  </a:extLst>
                </p:cNvPr>
                <p:cNvSpPr/>
                <p:nvPr/>
              </p:nvSpPr>
              <p:spPr>
                <a:xfrm>
                  <a:off x="7040593" y="3544360"/>
                  <a:ext cx="973343" cy="2893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INVESTOINTIEN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ARVO</a:t>
                  </a:r>
                  <a:endParaRPr lang="fi-FI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55" name="Otsikko 4">
                  <a:extLst>
                    <a:ext uri="{FF2B5EF4-FFF2-40B4-BE49-F238E27FC236}">
                      <a16:creationId xmlns:a16="http://schemas.microsoft.com/office/drawing/2014/main" id="{3CCD7262-D4E9-4E95-8731-2DE6AF3F442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76276" y="3162776"/>
                  <a:ext cx="790094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r"/>
                  <a:r>
                    <a:rPr lang="fi-FI" sz="28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</a:t>
                  </a:r>
                </a:p>
              </p:txBody>
            </p:sp>
            <p:sp>
              <p:nvSpPr>
                <p:cNvPr id="56" name="Suorakulmio 55">
                  <a:extLst>
                    <a:ext uri="{FF2B5EF4-FFF2-40B4-BE49-F238E27FC236}">
                      <a16:creationId xmlns:a16="http://schemas.microsoft.com/office/drawing/2014/main" id="{EB499D9B-0C78-4DEB-AB67-EDF6529FFE3B}"/>
                    </a:ext>
                  </a:extLst>
                </p:cNvPr>
                <p:cNvSpPr/>
                <p:nvPr/>
              </p:nvSpPr>
              <p:spPr>
                <a:xfrm>
                  <a:off x="7970880" y="3562140"/>
                  <a:ext cx="998991" cy="4862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INNOVAATIOT,</a:t>
                  </a:r>
                  <a:b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TUOTANNON JA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TUOTTEIDEN 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KEHITYS</a:t>
                  </a:r>
                  <a:endParaRPr lang="fi-FI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6" name="Ryhmä 25">
                <a:extLst>
                  <a:ext uri="{FF2B5EF4-FFF2-40B4-BE49-F238E27FC236}">
                    <a16:creationId xmlns:a16="http://schemas.microsoft.com/office/drawing/2014/main" id="{19A7B2E6-2167-409E-BA6C-2D03562420A5}"/>
                  </a:ext>
                </a:extLst>
              </p:cNvPr>
              <p:cNvGrpSpPr/>
              <p:nvPr/>
            </p:nvGrpSpPr>
            <p:grpSpPr>
              <a:xfrm>
                <a:off x="4343400" y="3485144"/>
                <a:ext cx="4934573" cy="1288536"/>
                <a:chOff x="6400176" y="4342980"/>
                <a:chExt cx="4934573" cy="1288536"/>
              </a:xfrm>
            </p:grpSpPr>
            <p:sp>
              <p:nvSpPr>
                <p:cNvPr id="43" name="Suorakulmio 42">
                  <a:extLst>
                    <a:ext uri="{FF2B5EF4-FFF2-40B4-BE49-F238E27FC236}">
                      <a16:creationId xmlns:a16="http://schemas.microsoft.com/office/drawing/2014/main" id="{C1FE086C-2123-4DBE-AC9A-64259D83E5BE}"/>
                    </a:ext>
                  </a:extLst>
                </p:cNvPr>
                <p:cNvSpPr/>
                <p:nvPr/>
              </p:nvSpPr>
              <p:spPr>
                <a:xfrm>
                  <a:off x="9017933" y="4342980"/>
                  <a:ext cx="2316816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defRPr/>
                  </a:pPr>
                  <a:r>
                    <a:rPr lang="fi-FI" sz="1400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SAVON YRITTÄJÄT</a:t>
                  </a:r>
                </a:p>
              </p:txBody>
            </p:sp>
            <p:cxnSp>
              <p:nvCxnSpPr>
                <p:cNvPr id="44" name="Suora yhdysviiva 43">
                  <a:extLst>
                    <a:ext uri="{FF2B5EF4-FFF2-40B4-BE49-F238E27FC236}">
                      <a16:creationId xmlns:a16="http://schemas.microsoft.com/office/drawing/2014/main" id="{DD00B345-E8FD-4571-81A3-1DAE269B32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00176" y="4667825"/>
                  <a:ext cx="4829458" cy="0"/>
                </a:xfrm>
                <a:prstGeom prst="line">
                  <a:avLst/>
                </a:prstGeom>
                <a:ln w="12700" cmpd="sng">
                  <a:solidFill>
                    <a:srgbClr val="00A3DA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Otsikko 4">
                  <a:extLst>
                    <a:ext uri="{FF2B5EF4-FFF2-40B4-BE49-F238E27FC236}">
                      <a16:creationId xmlns:a16="http://schemas.microsoft.com/office/drawing/2014/main" id="{256D8245-6263-4D28-AD77-A7A99708235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285912" y="4617901"/>
                  <a:ext cx="1033646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r"/>
                  <a:r>
                    <a:rPr lang="fi-FI" sz="4000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-10</a:t>
                  </a:r>
                </a:p>
              </p:txBody>
            </p:sp>
            <p:sp>
              <p:nvSpPr>
                <p:cNvPr id="47" name="Suorakulmio 46">
                  <a:extLst>
                    <a:ext uri="{FF2B5EF4-FFF2-40B4-BE49-F238E27FC236}">
                      <a16:creationId xmlns:a16="http://schemas.microsoft.com/office/drawing/2014/main" id="{A8449A09-5221-4D49-B25B-C5AA5DD74C39}"/>
                    </a:ext>
                  </a:extLst>
                </p:cNvPr>
                <p:cNvSpPr/>
                <p:nvPr/>
              </p:nvSpPr>
              <p:spPr>
                <a:xfrm>
                  <a:off x="9395640" y="5156798"/>
                  <a:ext cx="973343" cy="2893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INVESTOINTIEN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ARVO</a:t>
                  </a:r>
                  <a:endParaRPr lang="fi-FI" sz="800" dirty="0">
                    <a:solidFill>
                      <a:srgbClr val="00A3DA"/>
                    </a:solidFill>
                  </a:endParaRPr>
                </a:p>
              </p:txBody>
            </p:sp>
            <p:sp>
              <p:nvSpPr>
                <p:cNvPr id="48" name="Otsikko 4">
                  <a:extLst>
                    <a:ext uri="{FF2B5EF4-FFF2-40B4-BE49-F238E27FC236}">
                      <a16:creationId xmlns:a16="http://schemas.microsoft.com/office/drawing/2014/main" id="{7115EC44-4CB6-4534-8616-DBC58656937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514251" y="4617901"/>
                  <a:ext cx="790094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r"/>
                  <a:r>
                    <a:rPr lang="fi-FI" sz="4000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9</a:t>
                  </a:r>
                </a:p>
              </p:txBody>
            </p:sp>
            <p:sp>
              <p:nvSpPr>
                <p:cNvPr id="49" name="Suorakulmio 48">
                  <a:extLst>
                    <a:ext uri="{FF2B5EF4-FFF2-40B4-BE49-F238E27FC236}">
                      <a16:creationId xmlns:a16="http://schemas.microsoft.com/office/drawing/2014/main" id="{268972A1-E604-482B-87FE-18A58B79AEFE}"/>
                    </a:ext>
                  </a:extLst>
                </p:cNvPr>
                <p:cNvSpPr/>
                <p:nvPr/>
              </p:nvSpPr>
              <p:spPr>
                <a:xfrm>
                  <a:off x="10335758" y="5145229"/>
                  <a:ext cx="998991" cy="4862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INNOVAATIOT,</a:t>
                  </a:r>
                  <a:br>
                    <a:rPr lang="fi-FI" sz="8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fi-FI" sz="8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TUOTANNON JA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TUOTTEIDEN 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KEHITYS</a:t>
                  </a:r>
                  <a:endParaRPr lang="fi-FI" sz="800" dirty="0">
                    <a:solidFill>
                      <a:srgbClr val="00A3DA"/>
                    </a:solidFill>
                  </a:endParaRPr>
                </a:p>
              </p:txBody>
            </p:sp>
          </p:grpSp>
          <p:grpSp>
            <p:nvGrpSpPr>
              <p:cNvPr id="28" name="Ryhmä 27">
                <a:extLst>
                  <a:ext uri="{FF2B5EF4-FFF2-40B4-BE49-F238E27FC236}">
                    <a16:creationId xmlns:a16="http://schemas.microsoft.com/office/drawing/2014/main" id="{4B2B29C0-239C-42D1-AA6C-8764A1F85D8F}"/>
                  </a:ext>
                </a:extLst>
              </p:cNvPr>
              <p:cNvGrpSpPr/>
              <p:nvPr/>
            </p:nvGrpSpPr>
            <p:grpSpPr>
              <a:xfrm>
                <a:off x="5034374" y="4181573"/>
                <a:ext cx="2157118" cy="1326266"/>
                <a:chOff x="6812753" y="2722161"/>
                <a:chExt cx="2157118" cy="1326266"/>
              </a:xfrm>
            </p:grpSpPr>
            <p:cxnSp>
              <p:nvCxnSpPr>
                <p:cNvPr id="37" name="Suora yhdysviiva 36">
                  <a:extLst>
                    <a:ext uri="{FF2B5EF4-FFF2-40B4-BE49-F238E27FC236}">
                      <a16:creationId xmlns:a16="http://schemas.microsoft.com/office/drawing/2014/main" id="{265B1FE9-4A70-4109-9FD7-4E428A0837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01372" y="3162776"/>
                  <a:ext cx="1985928" cy="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Suorakulmio 37">
                  <a:extLst>
                    <a:ext uri="{FF2B5EF4-FFF2-40B4-BE49-F238E27FC236}">
                      <a16:creationId xmlns:a16="http://schemas.microsoft.com/office/drawing/2014/main" id="{A72994D8-D6C2-47CA-9E2E-DC07B66E8FF9}"/>
                    </a:ext>
                  </a:extLst>
                </p:cNvPr>
                <p:cNvSpPr/>
                <p:nvPr/>
              </p:nvSpPr>
              <p:spPr>
                <a:xfrm>
                  <a:off x="6812753" y="2722161"/>
                  <a:ext cx="214298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defRPr/>
                  </a:pPr>
                  <a:r>
                    <a:rPr lang="fi-FI" sz="12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Pohjois-Karjalan</a:t>
                  </a:r>
                </a:p>
                <a:p>
                  <a:pPr lvl="0" algn="r">
                    <a:defRPr/>
                  </a:pPr>
                  <a:r>
                    <a:rPr lang="fi-FI" sz="12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Yrittäjät</a:t>
                  </a:r>
                </a:p>
              </p:txBody>
            </p:sp>
            <p:sp>
              <p:nvSpPr>
                <p:cNvPr id="39" name="Otsikko 4">
                  <a:extLst>
                    <a:ext uri="{FF2B5EF4-FFF2-40B4-BE49-F238E27FC236}">
                      <a16:creationId xmlns:a16="http://schemas.microsoft.com/office/drawing/2014/main" id="{7457F47B-E75C-476C-86FA-A9DD74EDB19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251003" y="3162104"/>
                  <a:ext cx="790094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r"/>
                  <a:r>
                    <a:rPr lang="fi-FI" sz="28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-16</a:t>
                  </a:r>
                </a:p>
              </p:txBody>
            </p:sp>
            <p:sp>
              <p:nvSpPr>
                <p:cNvPr id="40" name="Suorakulmio 39">
                  <a:extLst>
                    <a:ext uri="{FF2B5EF4-FFF2-40B4-BE49-F238E27FC236}">
                      <a16:creationId xmlns:a16="http://schemas.microsoft.com/office/drawing/2014/main" id="{D635E619-0E73-4EFC-ABC2-2574FCA8CB37}"/>
                    </a:ext>
                  </a:extLst>
                </p:cNvPr>
                <p:cNvSpPr/>
                <p:nvPr/>
              </p:nvSpPr>
              <p:spPr>
                <a:xfrm>
                  <a:off x="7040593" y="3544360"/>
                  <a:ext cx="973343" cy="2893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INVESTOINTIEN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ARVO</a:t>
                  </a:r>
                  <a:endParaRPr lang="fi-FI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41" name="Otsikko 4">
                  <a:extLst>
                    <a:ext uri="{FF2B5EF4-FFF2-40B4-BE49-F238E27FC236}">
                      <a16:creationId xmlns:a16="http://schemas.microsoft.com/office/drawing/2014/main" id="{D9F40F1B-4824-40A6-87F6-32F2F9E945F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76276" y="3162776"/>
                  <a:ext cx="790094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r"/>
                  <a:r>
                    <a:rPr lang="fi-FI" sz="28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</a:t>
                  </a:r>
                </a:p>
              </p:txBody>
            </p:sp>
            <p:sp>
              <p:nvSpPr>
                <p:cNvPr id="42" name="Suorakulmio 41">
                  <a:extLst>
                    <a:ext uri="{FF2B5EF4-FFF2-40B4-BE49-F238E27FC236}">
                      <a16:creationId xmlns:a16="http://schemas.microsoft.com/office/drawing/2014/main" id="{83A00F86-F4AC-40CD-B2ED-87A65EFD46F9}"/>
                    </a:ext>
                  </a:extLst>
                </p:cNvPr>
                <p:cNvSpPr/>
                <p:nvPr/>
              </p:nvSpPr>
              <p:spPr>
                <a:xfrm>
                  <a:off x="7970880" y="3562140"/>
                  <a:ext cx="998991" cy="4862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INNOVAATIOT,</a:t>
                  </a:r>
                  <a:b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TUOTANNON JA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TUOTTEIDEN 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KEHITYS</a:t>
                  </a:r>
                  <a:endParaRPr lang="fi-FI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9" name="Ryhmä 28">
                <a:extLst>
                  <a:ext uri="{FF2B5EF4-FFF2-40B4-BE49-F238E27FC236}">
                    <a16:creationId xmlns:a16="http://schemas.microsoft.com/office/drawing/2014/main" id="{2FBC03D7-BD1C-47AB-B87B-FE9F85BA628E}"/>
                  </a:ext>
                </a:extLst>
              </p:cNvPr>
              <p:cNvGrpSpPr/>
              <p:nvPr/>
            </p:nvGrpSpPr>
            <p:grpSpPr>
              <a:xfrm>
                <a:off x="609034" y="3698186"/>
                <a:ext cx="2898572" cy="1144562"/>
                <a:chOff x="1844046" y="2518548"/>
                <a:chExt cx="2898572" cy="1144562"/>
              </a:xfrm>
            </p:grpSpPr>
            <p:grpSp>
              <p:nvGrpSpPr>
                <p:cNvPr id="30" name="Ryhmä 29">
                  <a:extLst>
                    <a:ext uri="{FF2B5EF4-FFF2-40B4-BE49-F238E27FC236}">
                      <a16:creationId xmlns:a16="http://schemas.microsoft.com/office/drawing/2014/main" id="{0048B3E4-C7A1-42E9-9864-CCE8B293C481}"/>
                    </a:ext>
                  </a:extLst>
                </p:cNvPr>
                <p:cNvGrpSpPr/>
                <p:nvPr/>
              </p:nvGrpSpPr>
              <p:grpSpPr>
                <a:xfrm>
                  <a:off x="1859223" y="2518548"/>
                  <a:ext cx="2883395" cy="276999"/>
                  <a:chOff x="769162" y="5063062"/>
                  <a:chExt cx="2883395" cy="276999"/>
                </a:xfrm>
              </p:grpSpPr>
              <p:sp>
                <p:nvSpPr>
                  <p:cNvPr id="35" name="Suorakulmio 34">
                    <a:extLst>
                      <a:ext uri="{FF2B5EF4-FFF2-40B4-BE49-F238E27FC236}">
                        <a16:creationId xmlns:a16="http://schemas.microsoft.com/office/drawing/2014/main" id="{7CE5CA1C-EBD4-4CA2-855E-A28AC3D795DE}"/>
                      </a:ext>
                    </a:extLst>
                  </p:cNvPr>
                  <p:cNvSpPr/>
                  <p:nvPr/>
                </p:nvSpPr>
                <p:spPr>
                  <a:xfrm>
                    <a:off x="769162" y="5063062"/>
                    <a:ext cx="1988797" cy="2769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>
                      <a:defRPr/>
                    </a:pPr>
                    <a:r>
                      <a: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Keski-Suomen Yrittäjät</a:t>
                    </a:r>
                  </a:p>
                </p:txBody>
              </p:sp>
              <p:cxnSp>
                <p:nvCxnSpPr>
                  <p:cNvPr id="36" name="Suora yhdysviiva 35">
                    <a:extLst>
                      <a:ext uri="{FF2B5EF4-FFF2-40B4-BE49-F238E27FC236}">
                        <a16:creationId xmlns:a16="http://schemas.microsoft.com/office/drawing/2014/main" id="{F1D485CC-9FD6-4CEA-AE6B-4CE987550B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7557" y="5334551"/>
                    <a:ext cx="2785000" cy="0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1" name="Otsikko 4">
                  <a:extLst>
                    <a:ext uri="{FF2B5EF4-FFF2-40B4-BE49-F238E27FC236}">
                      <a16:creationId xmlns:a16="http://schemas.microsoft.com/office/drawing/2014/main" id="{F0D02951-09AB-44DE-A2A6-9C53B43BB50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844046" y="2789536"/>
                  <a:ext cx="790094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fi-FI" sz="28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-12</a:t>
                  </a:r>
                </a:p>
              </p:txBody>
            </p:sp>
            <p:sp>
              <p:nvSpPr>
                <p:cNvPr id="32" name="Suorakulmio 31">
                  <a:extLst>
                    <a:ext uri="{FF2B5EF4-FFF2-40B4-BE49-F238E27FC236}">
                      <a16:creationId xmlns:a16="http://schemas.microsoft.com/office/drawing/2014/main" id="{41390456-35EE-45FD-8D4D-4DE1B3C93D27}"/>
                    </a:ext>
                  </a:extLst>
                </p:cNvPr>
                <p:cNvSpPr/>
                <p:nvPr/>
              </p:nvSpPr>
              <p:spPr>
                <a:xfrm>
                  <a:off x="1844046" y="3182332"/>
                  <a:ext cx="973343" cy="2893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INVESTOINTIEN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ARVO</a:t>
                  </a:r>
                  <a:endParaRPr lang="fi-FI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33" name="Otsikko 4">
                  <a:extLst>
                    <a:ext uri="{FF2B5EF4-FFF2-40B4-BE49-F238E27FC236}">
                      <a16:creationId xmlns:a16="http://schemas.microsoft.com/office/drawing/2014/main" id="{D7CD5F83-7E4F-4DC5-9178-C33DD2B350B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863160" y="2786858"/>
                  <a:ext cx="790094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fi-FI" sz="28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</a:p>
              </p:txBody>
            </p:sp>
            <p:sp>
              <p:nvSpPr>
                <p:cNvPr id="34" name="Suorakulmio 33">
                  <a:extLst>
                    <a:ext uri="{FF2B5EF4-FFF2-40B4-BE49-F238E27FC236}">
                      <a16:creationId xmlns:a16="http://schemas.microsoft.com/office/drawing/2014/main" id="{1F829843-9DB3-48FD-8EA8-3567F12C5A5E}"/>
                    </a:ext>
                  </a:extLst>
                </p:cNvPr>
                <p:cNvSpPr/>
                <p:nvPr/>
              </p:nvSpPr>
              <p:spPr>
                <a:xfrm>
                  <a:off x="2863160" y="3176823"/>
                  <a:ext cx="998991" cy="4862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INNOVAATIOT,</a:t>
                  </a:r>
                  <a:b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TUOTANNON JA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TUOTTEIDEN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KEHITYS</a:t>
                  </a:r>
                  <a:endParaRPr lang="fi-FI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2" name="Ryhmä 11">
              <a:extLst>
                <a:ext uri="{FF2B5EF4-FFF2-40B4-BE49-F238E27FC236}">
                  <a16:creationId xmlns:a16="http://schemas.microsoft.com/office/drawing/2014/main" id="{D17C3CE1-B9B5-4183-A2E8-0993B8442470}"/>
                </a:ext>
              </a:extLst>
            </p:cNvPr>
            <p:cNvGrpSpPr/>
            <p:nvPr/>
          </p:nvGrpSpPr>
          <p:grpSpPr>
            <a:xfrm>
              <a:off x="909611" y="4964964"/>
              <a:ext cx="3433789" cy="1163643"/>
              <a:chOff x="1844046" y="2499467"/>
              <a:chExt cx="3433789" cy="1163643"/>
            </a:xfrm>
          </p:grpSpPr>
          <p:grpSp>
            <p:nvGrpSpPr>
              <p:cNvPr id="13" name="Ryhmä 12">
                <a:extLst>
                  <a:ext uri="{FF2B5EF4-FFF2-40B4-BE49-F238E27FC236}">
                    <a16:creationId xmlns:a16="http://schemas.microsoft.com/office/drawing/2014/main" id="{5218B515-7B7E-4D75-B5AD-B77950EF30CF}"/>
                  </a:ext>
                </a:extLst>
              </p:cNvPr>
              <p:cNvGrpSpPr/>
              <p:nvPr/>
            </p:nvGrpSpPr>
            <p:grpSpPr>
              <a:xfrm>
                <a:off x="1867696" y="2499467"/>
                <a:ext cx="3410139" cy="290570"/>
                <a:chOff x="777635" y="5043981"/>
                <a:chExt cx="3410139" cy="290570"/>
              </a:xfrm>
            </p:grpSpPr>
            <p:sp>
              <p:nvSpPr>
                <p:cNvPr id="18" name="Suorakulmio 17">
                  <a:extLst>
                    <a:ext uri="{FF2B5EF4-FFF2-40B4-BE49-F238E27FC236}">
                      <a16:creationId xmlns:a16="http://schemas.microsoft.com/office/drawing/2014/main" id="{A15A65EC-30D6-4758-B85B-C67640AA13BB}"/>
                    </a:ext>
                  </a:extLst>
                </p:cNvPr>
                <p:cNvSpPr/>
                <p:nvPr/>
              </p:nvSpPr>
              <p:spPr>
                <a:xfrm>
                  <a:off x="777635" y="5043981"/>
                  <a:ext cx="1679747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defRPr/>
                  </a:pPr>
                  <a:r>
                    <a:rPr lang="fi-FI" sz="12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Etelä-Savon Yrittäjät</a:t>
                  </a:r>
                </a:p>
              </p:txBody>
            </p:sp>
            <p:cxnSp>
              <p:nvCxnSpPr>
                <p:cNvPr id="19" name="Suora yhdysviiva 18">
                  <a:extLst>
                    <a:ext uri="{FF2B5EF4-FFF2-40B4-BE49-F238E27FC236}">
                      <a16:creationId xmlns:a16="http://schemas.microsoft.com/office/drawing/2014/main" id="{208CD7C5-7BD4-486D-87D2-024C4A93CA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7557" y="5334551"/>
                  <a:ext cx="3320217" cy="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Otsikko 4">
                <a:extLst>
                  <a:ext uri="{FF2B5EF4-FFF2-40B4-BE49-F238E27FC236}">
                    <a16:creationId xmlns:a16="http://schemas.microsoft.com/office/drawing/2014/main" id="{FE9CD007-5361-4D8B-A08E-C5E5EA7A0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44046" y="2789536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-10</a:t>
                </a:r>
              </a:p>
            </p:txBody>
          </p:sp>
          <p:sp>
            <p:nvSpPr>
              <p:cNvPr id="15" name="Suorakulmio 14">
                <a:extLst>
                  <a:ext uri="{FF2B5EF4-FFF2-40B4-BE49-F238E27FC236}">
                    <a16:creationId xmlns:a16="http://schemas.microsoft.com/office/drawing/2014/main" id="{875362D3-38A9-43D7-982E-5F15752872EB}"/>
                  </a:ext>
                </a:extLst>
              </p:cNvPr>
              <p:cNvSpPr/>
              <p:nvPr/>
            </p:nvSpPr>
            <p:spPr>
              <a:xfrm>
                <a:off x="1844046" y="3182332"/>
                <a:ext cx="973343" cy="289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INVESTOINTIEN</a:t>
                </a:r>
              </a:p>
              <a:p>
                <a:pPr>
                  <a:lnSpc>
                    <a:spcPct val="80000"/>
                  </a:lnSpc>
                </a:pPr>
                <a:r>
                  <a:rPr lang="fi-FI" sz="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ARVO</a:t>
                </a:r>
                <a:endParaRPr lang="fi-FI" sz="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6" name="Otsikko 4">
                <a:extLst>
                  <a:ext uri="{FF2B5EF4-FFF2-40B4-BE49-F238E27FC236}">
                    <a16:creationId xmlns:a16="http://schemas.microsoft.com/office/drawing/2014/main" id="{C4906ACC-3296-4711-BCF6-2C7FE1C382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63160" y="2786858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7" name="Suorakulmio 16">
                <a:extLst>
                  <a:ext uri="{FF2B5EF4-FFF2-40B4-BE49-F238E27FC236}">
                    <a16:creationId xmlns:a16="http://schemas.microsoft.com/office/drawing/2014/main" id="{52D13034-8D4E-4D4B-A1F6-38953CE133FB}"/>
                  </a:ext>
                </a:extLst>
              </p:cNvPr>
              <p:cNvSpPr/>
              <p:nvPr/>
            </p:nvSpPr>
            <p:spPr>
              <a:xfrm>
                <a:off x="2863160" y="3176823"/>
                <a:ext cx="998991" cy="4862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INNOVAATIOT,</a:t>
                </a:r>
                <a:br>
                  <a:rPr lang="fi-FI" sz="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i-FI" sz="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TUOTANNON JA</a:t>
                </a:r>
              </a:p>
              <a:p>
                <a:pPr>
                  <a:lnSpc>
                    <a:spcPct val="80000"/>
                  </a:lnSpc>
                </a:pPr>
                <a:r>
                  <a:rPr lang="fi-FI" sz="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TUOTTEIDEN </a:t>
                </a:r>
              </a:p>
              <a:p>
                <a:pPr>
                  <a:lnSpc>
                    <a:spcPct val="80000"/>
                  </a:lnSpc>
                </a:pPr>
                <a:r>
                  <a:rPr lang="fi-FI" sz="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KEHITYS</a:t>
                </a:r>
                <a:endParaRPr lang="fi-FI" sz="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001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76-90|DL:0"/>
  <p:tag name="PPADDMETHOD1" val="AM:5|TM:0|TC:1|TR:1"/>
  <p:tag name="PPGRIDAREAS1" val="DH:1|DC:0|DA:2|PF:271|ST:-1|FC:1|LC:19|OC:18|OR:26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45-152|DL:0"/>
  <p:tag name="PPADDMETHOD1" val="AM:5|TM:0|TC:1|TR:1"/>
  <p:tag name="PPGRIDAREAS1" val="DH:1|DC:0|DA:2|PF:271|ST:-1|FC:1|LC:19|OC:18|OR:26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45-152|DL:0"/>
  <p:tag name="PPADDMETHOD1" val="AM:5|TM:0|TC:1|TR:1"/>
  <p:tag name="PPGRIDAREAS1" val="DH:1|DC:0|DA:2|PF:271|ST:-1|FC:1|LC:19|OC:18|OR:26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86-196|DL:0"/>
  <p:tag name="PPADDMETHOD1" val="AM:5|TM:0|TC:1|TR:1"/>
  <p:tag name="PPGRIDAREAS1" val="DH:1|DC:0|DA:2|PF:271|ST:-1|FC:1|LC:19|OC:18|OR:26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86-196|DL:0"/>
  <p:tag name="PPADDMETHOD1" val="AM:5|TM:0|TC:1|TR:1"/>
  <p:tag name="PPGRIDAREAS1" val="DH:1|DC:0|DA:2|PF:271|ST:-1|FC:1|LC:19|OC:18|OR:26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1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4,6,23|SR:2-36|DL:0"/>
  <p:tag name="PPADDMETHOD1" val="AM:5|TM:0|TC:1|TR:1"/>
  <p:tag name="PPGRIDAREAS1" val="DH:1|DC:0|DA:2|PF:104|ST:-1|FC:1|LC:33|OC:32|OR:10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245-250|DL:0"/>
  <p:tag name="PPADDMETHOD1" val="AM:5|TM:0|TC:1|TR:1"/>
  <p:tag name="PPGRIDAREAS1" val="DH:1|DC:0|DA:2|PF:271|ST:-1|FC:1|LC:19|OC:18|OR:26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245-250|DL:0"/>
  <p:tag name="PPADDMETHOD1" val="AM:5|TM:0|TC:1|TR:1"/>
  <p:tag name="PPGRIDAREAS1" val="DH:1|DC:0|DA:2|PF:271|ST:-1|FC:1|LC:19|OC:18|OR:26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245-250|DL:0"/>
  <p:tag name="PPADDMETHOD1" val="AM:5|TM:0|TC:1|TR:1"/>
  <p:tag name="PPGRIDAREAS1" val="DH:1|DC:0|DA:2|PF:271|ST:-1|FC:1|LC:19|OC:18|OR:26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245-250|DL:0"/>
  <p:tag name="PPADDMETHOD1" val="AM:5|TM:0|TC:1|TR:1"/>
  <p:tag name="PPGRIDAREAS1" val="DH:1|DC:0|DA:2|PF:271|ST:-1|FC:1|LC:19|OC:18|OR:26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86-196|DL:0"/>
  <p:tag name="PPADDMETHOD1" val="AM:5|TM:0|TC:1|TR:1"/>
  <p:tag name="PPGRIDAREAS1" val="DH:1|DC:0|DA:2|PF:271|ST:-1|FC:1|LC:19|OC:18|OR:26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86-196|DL:0"/>
  <p:tag name="PPADDMETHOD1" val="AM:5|TM:0|TC:1|TR:1"/>
  <p:tag name="PPGRIDAREAS1" val="DH:1|DC:0|DA:2|PF:271|ST:-1|FC:1|LC:19|OC:18|OR:26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86-196|DL:0"/>
  <p:tag name="PPADDMETHOD1" val="AM:5|TM:0|TC:1|TR:1"/>
  <p:tag name="PPGRIDAREAS1" val="DH:1|DC:0|DA:2|PF:271|ST:-1|FC:1|LC:19|OC:18|OR:2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1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4,6,23|SR:2-36|DL:0"/>
  <p:tag name="PPADDMETHOD1" val="AM:5|TM:0|TC:1|TR:1"/>
  <p:tag name="PPGRIDAREAS1" val="DH:1|DC:0|DA:2|PF:104|ST:-1|FC:1|LC:33|OC:32|OR:10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86-196|DL:0"/>
  <p:tag name="PPADDMETHOD1" val="AM:5|TM:0|TC:1|TR:1"/>
  <p:tag name="PPGRIDAREAS1" val="DH:1|DC:0|DA:2|PF:271|ST:-1|FC:1|LC:19|OC:18|OR:2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1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4,7-8|SR:2-36|DL:0"/>
  <p:tag name="PPADDMETHOD1" val="AM:5|TM:0|TC:1|TR:1"/>
  <p:tag name="PPGRIDAREAS1" val="DH:1|DC:0|DA:2|PF:104|ST:-1|FC:1|LC:33|OC:32|OR:1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1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4,24-25|SR:2-36|DL:0"/>
  <p:tag name="PPADDMETHOD1" val="AM:5|TM:0|TC:1|TR:1"/>
  <p:tag name="PPGRIDAREAS1" val="DH:1|DC:0|DA:2|PF:104|ST:-1|FC:1|LC:33|OC:32|OR:1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1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4,6,23|SR:2-36|DL:0"/>
  <p:tag name="PPADDMETHOD1" val="AM:5|TM:0|TC:1|TR:1"/>
  <p:tag name="PPGRIDAREAS1" val="DH:1|DC:0|DA:2|PF:104|ST:-1|FC:1|LC:33|OC:32|OR:1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05-109|DL:0"/>
  <p:tag name="PPADDMETHOD1" val="AM:5|TM:0|TC:1|TR:1"/>
  <p:tag name="PPGRIDAREAS1" val="DH:1|DC:0|DA:2|PF:271|ST:-1|FC:1|LC:19|OC:18|OR:2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05-109|DL:0"/>
  <p:tag name="PPADDMETHOD1" val="AM:5|TM:0|TC:1|TR:1"/>
  <p:tag name="PPGRIDAREAS1" val="DH:1|DC:0|DA:2|PF:271|ST:-1|FC:1|LC:19|OC:18|OR: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76-90|DL:0"/>
  <p:tag name="PPADDMETHOD1" val="AM:5|TM:0|TC:1|TR:1"/>
  <p:tag name="PPGRIDAREAS1" val="DH:1|DC:0|DA:2|PF:271|ST:-1|FC:1|LC:19|OC:18|OR:269"/>
</p:tagLst>
</file>

<file path=ppt/theme/theme1.xml><?xml version="1.0" encoding="utf-8"?>
<a:theme xmlns:a="http://schemas.openxmlformats.org/drawingml/2006/main" name="Suomen Yrittajat">
  <a:themeElements>
    <a:clrScheme name="Suomen Yrittaja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000000"/>
      </a:accent2>
      <a:accent3>
        <a:srgbClr val="919191"/>
      </a:accent3>
      <a:accent4>
        <a:srgbClr val="E9573F"/>
      </a:accent4>
      <a:accent5>
        <a:srgbClr val="78BD53"/>
      </a:accent5>
      <a:accent6>
        <a:srgbClr val="114A90"/>
      </a:accent6>
      <a:hlink>
        <a:srgbClr val="00A3DA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k-yritysbarometri.potx" id="{D832E768-8624-4EC1-82AE-4C98511B0B8C}" vid="{FC379844-04B6-4EBD-8673-CE03A2798A6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42d1808-838c-44da-98fd-9c05da05e503">
      <UserInfo>
        <DisplayName>SaY henkilöstö - Jäsenet</DisplayName>
        <AccountId>26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314AC96AA70004586E967B50DAD540F" ma:contentTypeVersion="10" ma:contentTypeDescription="Luo uusi asiakirja." ma:contentTypeScope="" ma:versionID="9ee06aff98d1babeb53603bc0da97b34">
  <xsd:schema xmlns:xsd="http://www.w3.org/2001/XMLSchema" xmlns:xs="http://www.w3.org/2001/XMLSchema" xmlns:p="http://schemas.microsoft.com/office/2006/metadata/properties" xmlns:ns2="74c11d2b-6671-4144-a39d-082ab099a225" xmlns:ns3="842d1808-838c-44da-98fd-9c05da05e503" targetNamespace="http://schemas.microsoft.com/office/2006/metadata/properties" ma:root="true" ma:fieldsID="2d50c6976a89da2ce1520d3ead05b24e" ns2:_="" ns3:_="">
    <xsd:import namespace="74c11d2b-6671-4144-a39d-082ab099a225"/>
    <xsd:import namespace="842d1808-838c-44da-98fd-9c05da05e5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11d2b-6671-4144-a39d-082ab099a2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d1808-838c-44da-98fd-9c05da05e50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D0253A-5FE7-4818-ACB8-96FB25F54141}">
  <ds:schemaRefs>
    <ds:schemaRef ds:uri="http://schemas.microsoft.com/office/infopath/2007/PartnerControls"/>
    <ds:schemaRef ds:uri="73cf9049-beeb-4cc3-b2f4-b90b9bc8106c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5d7bd125-e2e7-4b18-8611-8f5ba5bbf28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F8712C0-213E-4A95-995C-8C41BDC9B8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4A325E-7676-47D8-B06D-FA8B97BAEE52}"/>
</file>

<file path=docProps/app.xml><?xml version="1.0" encoding="utf-8"?>
<Properties xmlns="http://schemas.openxmlformats.org/officeDocument/2006/extended-properties" xmlns:vt="http://schemas.openxmlformats.org/officeDocument/2006/docPropsVTypes">
  <Template>Pk-yritysbarometri</Template>
  <TotalTime>7984</TotalTime>
  <Words>1490</Words>
  <Application>Microsoft Office PowerPoint</Application>
  <PresentationFormat>Laajakuva</PresentationFormat>
  <Paragraphs>394</Paragraphs>
  <Slides>21</Slides>
  <Notes>14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4" baseType="lpstr">
      <vt:lpstr>Arial</vt:lpstr>
      <vt:lpstr>Calibri</vt:lpstr>
      <vt:lpstr>Suomen Yrittajat</vt:lpstr>
      <vt:lpstr>Pk-yritysbarometri, kevät 2022</vt:lpstr>
      <vt:lpstr>PK-YRITYSBAROMETRIN TOTEUTUS</vt:lpstr>
      <vt:lpstr>PK-YRITYSBAROMETRIN RAPORTOINNISTA JA TULOSTEN TULKINNASTA</vt:lpstr>
      <vt:lpstr>VASTAAJAYRITYSTEN TAUSTATIEDOT</vt:lpstr>
      <vt:lpstr>Tulokset</vt:lpstr>
      <vt:lpstr>PK-YRITYKSET JA SUHDANNENÄKYMÄT</vt:lpstr>
      <vt:lpstr>PK-YRITYKSET JA TYÖLLISYYS</vt:lpstr>
      <vt:lpstr>PK-YRITYSTEN LIIKEVAIHTO JA KANNATTAVUUS</vt:lpstr>
      <vt:lpstr>PK-YRITYSTEN INVESTOINTIEN ARVO JA INNOVAATIOT</vt:lpstr>
      <vt:lpstr>PK-YRITYSTEN KASVUHAKUISUUS</vt:lpstr>
      <vt:lpstr>PK-YRITYSTEN TOIMINTA ULKOMAILLA</vt:lpstr>
      <vt:lpstr>PK-YRITYKSET JA TYÖLLISTÄMINEN</vt:lpstr>
      <vt:lpstr>PK-YRITYKSET JA SOPEUTTAMISTOIMET</vt:lpstr>
      <vt:lpstr>PK-YRITYKSET JA RAHOITUSTARPEET</vt:lpstr>
      <vt:lpstr>PK-YRITYKSET JA OMISTAJANVAIHDOS</vt:lpstr>
      <vt:lpstr>PK-YRITYKSET JA ILMASTONMUUTOS</vt:lpstr>
      <vt:lpstr>PK-YRITYKSET JA ILMASTONMUUTOS</vt:lpstr>
      <vt:lpstr>PK-YRITYKSET JA ILMASTONMUUTOS</vt:lpstr>
      <vt:lpstr>PK-YRITYKSET JA ILMASTONMUUTOS</vt:lpstr>
      <vt:lpstr>PK-YRITYKSET JA ILMASTONMUUTOS</vt:lpstr>
      <vt:lpstr>PowerPoint-esitys</vt:lpstr>
    </vt:vector>
  </TitlesOfParts>
  <Company>Suomen Yrittäjät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Pk-yritysbarometri</dc:title>
  <dc:creator>Pirkko Herttovuo</dc:creator>
  <cp:lastModifiedBy>Merja Broström-Hujanen</cp:lastModifiedBy>
  <cp:revision>413</cp:revision>
  <dcterms:created xsi:type="dcterms:W3CDTF">2020-01-07T09:46:12Z</dcterms:created>
  <dcterms:modified xsi:type="dcterms:W3CDTF">2022-02-08T08:14:22Z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0x010100A314AC96AA70004586E967B50DAD540F</vt:lpwstr>
  </property>
</Properties>
</file>