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tags/tag2.xml" ContentType="application/vnd.openxmlformats-officedocument.presentationml.tags+xml"/>
  <Override PartName="/ppt/charts/chart7.xml" ContentType="application/vnd.openxmlformats-officedocument.drawingml.chart+xml"/>
  <Override PartName="/ppt/tags/tag3.xml" ContentType="application/vnd.openxmlformats-officedocument.presentationml.tags+xml"/>
  <Override PartName="/ppt/charts/chart8.xml" ContentType="application/vnd.openxmlformats-officedocument.drawingml.char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charts/chart18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9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20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notesSlides/notesSlide13.xml" ContentType="application/vnd.openxmlformats-officedocument.presentationml.notesSlide+xml"/>
  <Override PartName="/ppt/charts/chart40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4.xml" ContentType="application/vnd.openxmlformats-officedocument.presentationml.notesSlide+xml"/>
  <Override PartName="/ppt/charts/chart41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42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43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5.xml" ContentType="application/vnd.openxmlformats-officedocument.presentationml.notesSlide+xml"/>
  <Override PartName="/ppt/charts/chart44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45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46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6.xml" ContentType="application/vnd.openxmlformats-officedocument.presentationml.notesSlide+xml"/>
  <Override PartName="/ppt/charts/chart47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48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48" r:id="rId4"/>
  </p:sldMasterIdLst>
  <p:notesMasterIdLst>
    <p:notesMasterId r:id="rId28"/>
  </p:notesMasterIdLst>
  <p:sldIdLst>
    <p:sldId id="300" r:id="rId5"/>
    <p:sldId id="293" r:id="rId6"/>
    <p:sldId id="284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287" r:id="rId17"/>
    <p:sldId id="285" r:id="rId18"/>
    <p:sldId id="271" r:id="rId19"/>
    <p:sldId id="272" r:id="rId20"/>
    <p:sldId id="289" r:id="rId21"/>
    <p:sldId id="290" r:id="rId22"/>
    <p:sldId id="292" r:id="rId23"/>
    <p:sldId id="321" r:id="rId24"/>
    <p:sldId id="308" r:id="rId25"/>
    <p:sldId id="322" r:id="rId26"/>
    <p:sldId id="261" r:id="rId27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6699"/>
    <a:srgbClr val="535353"/>
    <a:srgbClr val="00A3DA"/>
    <a:srgbClr val="F19048"/>
    <a:srgbClr val="3F3F3F"/>
    <a:srgbClr val="FED139"/>
    <a:srgbClr val="BCE4F6"/>
    <a:srgbClr val="93C26B"/>
    <a:srgbClr val="008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35" autoAdjust="0"/>
  </p:normalViewPr>
  <p:slideViewPr>
    <p:cSldViewPr snapToGrid="0" showGuides="1">
      <p:cViewPr varScale="1">
        <p:scale>
          <a:sx n="123" d="100"/>
          <a:sy n="123" d="100"/>
        </p:scale>
        <p:origin x="368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1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1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1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1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1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18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19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38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39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40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41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42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44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45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46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48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49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563280303464874E-3"/>
          <c:y val="8.3628055194665984E-2"/>
          <c:w val="0.93853448490893165"/>
          <c:h val="0.9163719448053340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x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6350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 w="63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7CF-4219-968D-93CFCB302E6B}"/>
              </c:ext>
            </c:extLst>
          </c:dPt>
          <c:dPt>
            <c:idx val="1"/>
            <c:invertIfNegative val="0"/>
            <c:bubble3D val="0"/>
            <c:spPr>
              <a:noFill/>
              <a:ln w="63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7CF-4219-968D-93CFCB302E6B}"/>
              </c:ext>
            </c:extLst>
          </c:dPt>
          <c:cat>
            <c:strRef>
              <c:f>Taul1!$A$2:$A$3</c:f>
              <c:strCache>
                <c:ptCount val="2"/>
                <c:pt idx="0">
                  <c:v>Koko maa</c:v>
                </c:pt>
                <c:pt idx="1">
                  <c:v>Lapin Yrittäjät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62.523350000000001</c:v>
                </c:pt>
                <c:pt idx="1">
                  <c:v>65.142859999999999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CF-4219-968D-93CFCB302E6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x</c:v>
                </c:pt>
              </c:strCache>
            </c:strRef>
          </c:tx>
          <c:spPr>
            <a:solidFill>
              <a:srgbClr val="00A3DA"/>
            </a:solidFill>
            <a:ln w="19050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F3F3F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37CF-4219-968D-93CFCB302E6B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</c:f>
              <c:strCache>
                <c:ptCount val="2"/>
                <c:pt idx="0">
                  <c:v>Koko maa</c:v>
                </c:pt>
                <c:pt idx="1">
                  <c:v>Lapin Yrittäjät</c:v>
                </c:pt>
              </c:strCache>
            </c:strRef>
          </c:cat>
          <c:val>
            <c:numRef>
              <c:f>Taul1!$C$2:$C$3</c:f>
              <c:numCache>
                <c:formatCode>General</c:formatCode>
                <c:ptCount val="2"/>
                <c:pt idx="0">
                  <c:v>31.500309999999999</c:v>
                </c:pt>
                <c:pt idx="1">
                  <c:v>31.428570000000001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7CF-4219-968D-93CFCB302E6B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x</c:v>
                </c:pt>
              </c:strCache>
            </c:strRef>
          </c:tx>
          <c:spPr>
            <a:solidFill>
              <a:srgbClr val="00A3DA"/>
            </a:solidFill>
            <a:ln w="19050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F3F3F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7CF-4219-968D-93CFCB302E6B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</c:f>
              <c:strCache>
                <c:ptCount val="2"/>
                <c:pt idx="0">
                  <c:v>Koko maa</c:v>
                </c:pt>
                <c:pt idx="1">
                  <c:v>Lapin Yrittäjät</c:v>
                </c:pt>
              </c:strCache>
            </c:strRef>
          </c:cat>
          <c:val>
            <c:numRef>
              <c:f>Taul1!$D$2:$D$3</c:f>
              <c:numCache>
                <c:formatCode>General</c:formatCode>
                <c:ptCount val="2"/>
                <c:pt idx="0">
                  <c:v>5.9763400000000004</c:v>
                </c:pt>
                <c:pt idx="1">
                  <c:v>3.4285700000000001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7CF-4219-968D-93CFCB302E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overlap val="100"/>
        <c:axId val="1938751072"/>
        <c:axId val="843230384"/>
      </c:barChart>
      <c:catAx>
        <c:axId val="19387510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43230384"/>
        <c:crosses val="autoZero"/>
        <c:auto val="1"/>
        <c:lblAlgn val="ctr"/>
        <c:lblOffset val="100"/>
        <c:noMultiLvlLbl val="0"/>
      </c:catAx>
      <c:valAx>
        <c:axId val="84323038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938751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577649320430514E-2"/>
          <c:y val="2.7583855863147412E-2"/>
          <c:w val="0.91536356417572795"/>
          <c:h val="0.7308430783035944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Lapin Yrittäjät</c:v>
                </c:pt>
              </c:strCache>
            </c:strRef>
          </c:tx>
          <c:spPr>
            <a:ln w="28575">
              <a:solidFill>
                <a:srgbClr val="00A3DA"/>
              </a:solidFill>
            </a:ln>
          </c:spPr>
          <c:marker>
            <c:symbol val="none"/>
          </c:marker>
          <c:cat>
            <c:strRef>
              <c:f>Taul1!$A$2:$A$37</c:f>
              <c:strCache>
                <c:ptCount val="36"/>
                <c:pt idx="1">
                  <c:v>2/05</c:v>
                </c:pt>
                <c:pt idx="3">
                  <c:v>2/06</c:v>
                </c:pt>
                <c:pt idx="5">
                  <c:v>2/07</c:v>
                </c:pt>
                <c:pt idx="7">
                  <c:v>2/08</c:v>
                </c:pt>
                <c:pt idx="9">
                  <c:v>2/09</c:v>
                </c:pt>
                <c:pt idx="11">
                  <c:v>2/10</c:v>
                </c:pt>
                <c:pt idx="13">
                  <c:v>2/11</c:v>
                </c:pt>
                <c:pt idx="15">
                  <c:v>2/12</c:v>
                </c:pt>
                <c:pt idx="17">
                  <c:v>2/13</c:v>
                </c:pt>
                <c:pt idx="19">
                  <c:v>2/14</c:v>
                </c:pt>
                <c:pt idx="21">
                  <c:v>2/15</c:v>
                </c:pt>
                <c:pt idx="23">
                  <c:v>2/16</c:v>
                </c:pt>
                <c:pt idx="25">
                  <c:v>2/17</c:v>
                </c:pt>
                <c:pt idx="27">
                  <c:v>2/18</c:v>
                </c:pt>
                <c:pt idx="29">
                  <c:v>2/19</c:v>
                </c:pt>
                <c:pt idx="31">
                  <c:v>2/20</c:v>
                </c:pt>
                <c:pt idx="33">
                  <c:v>2/21</c:v>
                </c:pt>
                <c:pt idx="35">
                  <c:v>2/22</c:v>
                </c:pt>
              </c:strCache>
            </c:strRef>
          </c:cat>
          <c:val>
            <c:numRef>
              <c:f>Taul1!$B$2:$B$37</c:f>
              <c:numCache>
                <c:formatCode>General</c:formatCode>
                <c:ptCount val="36"/>
                <c:pt idx="0">
                  <c:v>22</c:v>
                </c:pt>
                <c:pt idx="1">
                  <c:v>31</c:v>
                </c:pt>
                <c:pt idx="2">
                  <c:v>17</c:v>
                </c:pt>
                <c:pt idx="3">
                  <c:v>31</c:v>
                </c:pt>
                <c:pt idx="4">
                  <c:v>38</c:v>
                </c:pt>
                <c:pt idx="5">
                  <c:v>32</c:v>
                </c:pt>
                <c:pt idx="6">
                  <c:v>40</c:v>
                </c:pt>
                <c:pt idx="7">
                  <c:v>20</c:v>
                </c:pt>
                <c:pt idx="8">
                  <c:v>-10</c:v>
                </c:pt>
                <c:pt idx="9">
                  <c:v>-1</c:v>
                </c:pt>
                <c:pt idx="10">
                  <c:v>30</c:v>
                </c:pt>
                <c:pt idx="11">
                  <c:v>27</c:v>
                </c:pt>
                <c:pt idx="12">
                  <c:v>33</c:v>
                </c:pt>
                <c:pt idx="13">
                  <c:v>17.808219000000001</c:v>
                </c:pt>
                <c:pt idx="14">
                  <c:v>11</c:v>
                </c:pt>
                <c:pt idx="15">
                  <c:v>9.1</c:v>
                </c:pt>
                <c:pt idx="16">
                  <c:v>-1</c:v>
                </c:pt>
                <c:pt idx="17">
                  <c:v>7.1011468400257343</c:v>
                </c:pt>
                <c:pt idx="18">
                  <c:v>20.271136255063325</c:v>
                </c:pt>
                <c:pt idx="19">
                  <c:v>8.7587863296832325E-2</c:v>
                </c:pt>
                <c:pt idx="20">
                  <c:v>0</c:v>
                </c:pt>
                <c:pt idx="21">
                  <c:v>12</c:v>
                </c:pt>
                <c:pt idx="22">
                  <c:v>6</c:v>
                </c:pt>
                <c:pt idx="23">
                  <c:v>22</c:v>
                </c:pt>
                <c:pt idx="24">
                  <c:v>26</c:v>
                </c:pt>
                <c:pt idx="25">
                  <c:v>35</c:v>
                </c:pt>
                <c:pt idx="26">
                  <c:v>24</c:v>
                </c:pt>
                <c:pt idx="27">
                  <c:v>21</c:v>
                </c:pt>
                <c:pt idx="28">
                  <c:v>14</c:v>
                </c:pt>
                <c:pt idx="29">
                  <c:v>14</c:v>
                </c:pt>
                <c:pt idx="30">
                  <c:v>7</c:v>
                </c:pt>
                <c:pt idx="31">
                  <c:v>-15</c:v>
                </c:pt>
                <c:pt idx="32">
                  <c:v>-7</c:v>
                </c:pt>
                <c:pt idx="33">
                  <c:v>9.4346999999999994</c:v>
                </c:pt>
                <c:pt idx="34">
                  <c:v>6.2095000000000002</c:v>
                </c:pt>
                <c:pt idx="35">
                  <c:v>-13.5322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EE-445B-A1D6-57A568CC83A6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Kannattavuus, Koko maa</c:v>
                </c:pt>
              </c:strCache>
            </c:strRef>
          </c:tx>
          <c:spPr>
            <a:ln w="28575">
              <a:solidFill>
                <a:srgbClr val="3F3F3F"/>
              </a:solidFill>
              <a:prstDash val="solid"/>
            </a:ln>
          </c:spPr>
          <c:marker>
            <c:symbol val="none"/>
          </c:marker>
          <c:cat>
            <c:strRef>
              <c:f>Taul1!$A$2:$A$37</c:f>
              <c:strCache>
                <c:ptCount val="36"/>
                <c:pt idx="1">
                  <c:v>2/05</c:v>
                </c:pt>
                <c:pt idx="3">
                  <c:v>2/06</c:v>
                </c:pt>
                <c:pt idx="5">
                  <c:v>2/07</c:v>
                </c:pt>
                <c:pt idx="7">
                  <c:v>2/08</c:v>
                </c:pt>
                <c:pt idx="9">
                  <c:v>2/09</c:v>
                </c:pt>
                <c:pt idx="11">
                  <c:v>2/10</c:v>
                </c:pt>
                <c:pt idx="13">
                  <c:v>2/11</c:v>
                </c:pt>
                <c:pt idx="15">
                  <c:v>2/12</c:v>
                </c:pt>
                <c:pt idx="17">
                  <c:v>2/13</c:v>
                </c:pt>
                <c:pt idx="19">
                  <c:v>2/14</c:v>
                </c:pt>
                <c:pt idx="21">
                  <c:v>2/15</c:v>
                </c:pt>
                <c:pt idx="23">
                  <c:v>2/16</c:v>
                </c:pt>
                <c:pt idx="25">
                  <c:v>2/17</c:v>
                </c:pt>
                <c:pt idx="27">
                  <c:v>2/18</c:v>
                </c:pt>
                <c:pt idx="29">
                  <c:v>2/19</c:v>
                </c:pt>
                <c:pt idx="31">
                  <c:v>2/20</c:v>
                </c:pt>
                <c:pt idx="33">
                  <c:v>2/21</c:v>
                </c:pt>
                <c:pt idx="35">
                  <c:v>2/22</c:v>
                </c:pt>
              </c:strCache>
            </c:strRef>
          </c:cat>
          <c:val>
            <c:numRef>
              <c:f>Taul1!$C$2:$C$37</c:f>
              <c:numCache>
                <c:formatCode>General</c:formatCode>
                <c:ptCount val="36"/>
                <c:pt idx="0">
                  <c:v>35.446980000000003</c:v>
                </c:pt>
                <c:pt idx="1">
                  <c:v>34</c:v>
                </c:pt>
                <c:pt idx="2">
                  <c:v>34</c:v>
                </c:pt>
                <c:pt idx="3">
                  <c:v>34</c:v>
                </c:pt>
                <c:pt idx="4">
                  <c:v>32</c:v>
                </c:pt>
                <c:pt idx="5">
                  <c:v>31</c:v>
                </c:pt>
                <c:pt idx="6">
                  <c:v>33</c:v>
                </c:pt>
                <c:pt idx="7">
                  <c:v>14</c:v>
                </c:pt>
                <c:pt idx="8">
                  <c:v>-12</c:v>
                </c:pt>
                <c:pt idx="9">
                  <c:v>-5</c:v>
                </c:pt>
                <c:pt idx="10">
                  <c:v>21</c:v>
                </c:pt>
                <c:pt idx="11">
                  <c:v>32</c:v>
                </c:pt>
                <c:pt idx="12">
                  <c:v>28</c:v>
                </c:pt>
                <c:pt idx="13">
                  <c:v>19.388297999999999</c:v>
                </c:pt>
                <c:pt idx="14">
                  <c:v>11</c:v>
                </c:pt>
                <c:pt idx="15">
                  <c:v>6.3</c:v>
                </c:pt>
                <c:pt idx="16">
                  <c:v>10</c:v>
                </c:pt>
                <c:pt idx="17">
                  <c:v>5.563038245640918</c:v>
                </c:pt>
                <c:pt idx="18">
                  <c:v>14.811888242645985</c:v>
                </c:pt>
                <c:pt idx="19">
                  <c:v>5.911541891138409</c:v>
                </c:pt>
                <c:pt idx="20">
                  <c:v>-5</c:v>
                </c:pt>
                <c:pt idx="21">
                  <c:v>4</c:v>
                </c:pt>
                <c:pt idx="22">
                  <c:v>11</c:v>
                </c:pt>
                <c:pt idx="23">
                  <c:v>23</c:v>
                </c:pt>
                <c:pt idx="24">
                  <c:v>25</c:v>
                </c:pt>
                <c:pt idx="25">
                  <c:v>25</c:v>
                </c:pt>
                <c:pt idx="26">
                  <c:v>26</c:v>
                </c:pt>
                <c:pt idx="27">
                  <c:v>19</c:v>
                </c:pt>
                <c:pt idx="28">
                  <c:v>12</c:v>
                </c:pt>
                <c:pt idx="29">
                  <c:v>11</c:v>
                </c:pt>
                <c:pt idx="30">
                  <c:v>10</c:v>
                </c:pt>
                <c:pt idx="31">
                  <c:v>-9</c:v>
                </c:pt>
                <c:pt idx="32">
                  <c:v>0</c:v>
                </c:pt>
                <c:pt idx="33">
                  <c:v>7.9371</c:v>
                </c:pt>
                <c:pt idx="34">
                  <c:v>1.1296999999999999</c:v>
                </c:pt>
                <c:pt idx="35">
                  <c:v>-14.1455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EE-445B-A1D6-57A568CC83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3712000"/>
        <c:axId val="393713536"/>
      </c:lineChart>
      <c:catAx>
        <c:axId val="39371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b="0">
                <a:solidFill>
                  <a:srgbClr val="00A3DA"/>
                </a:solidFill>
              </a:defRPr>
            </a:pPr>
            <a:endParaRPr lang="fi-FI"/>
          </a:p>
        </c:txPr>
        <c:crossAx val="393713536"/>
        <c:crosses val="autoZero"/>
        <c:auto val="1"/>
        <c:lblAlgn val="ctr"/>
        <c:lblOffset val="100"/>
        <c:tickLblSkip val="1"/>
        <c:noMultiLvlLbl val="0"/>
      </c:catAx>
      <c:valAx>
        <c:axId val="393713536"/>
        <c:scaling>
          <c:orientation val="minMax"/>
        </c:scaling>
        <c:delete val="0"/>
        <c:axPos val="l"/>
        <c:majorGridlines>
          <c:spPr>
            <a:ln w="6350">
              <a:prstDash val="dash"/>
            </a:ln>
          </c:spPr>
        </c:majorGridlines>
        <c:numFmt formatCode="General" sourceLinked="1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b="0">
                <a:solidFill>
                  <a:srgbClr val="00A3DA"/>
                </a:solidFill>
              </a:defRPr>
            </a:pPr>
            <a:endParaRPr lang="fi-FI"/>
          </a:p>
        </c:txPr>
        <c:crossAx val="39371200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758215513140597E-2"/>
          <c:y val="0.18924447270483746"/>
          <c:w val="0.89538133350972349"/>
          <c:h val="0.7140838431813404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Lapin Yrittäjät</c:v>
                </c:pt>
              </c:strCache>
            </c:strRef>
          </c:tx>
          <c:spPr>
            <a:ln w="28575">
              <a:solidFill>
                <a:srgbClr val="00A3DA"/>
              </a:solidFill>
            </a:ln>
          </c:spPr>
          <c:marker>
            <c:symbol val="none"/>
          </c:marker>
          <c:cat>
            <c:strRef>
              <c:f>Taul1!$A$2:$A$37</c:f>
              <c:strCache>
                <c:ptCount val="36"/>
                <c:pt idx="1">
                  <c:v>2/05</c:v>
                </c:pt>
                <c:pt idx="3">
                  <c:v>2/06</c:v>
                </c:pt>
                <c:pt idx="5">
                  <c:v>2/07</c:v>
                </c:pt>
                <c:pt idx="7">
                  <c:v>2/08</c:v>
                </c:pt>
                <c:pt idx="9">
                  <c:v>2/09</c:v>
                </c:pt>
                <c:pt idx="11">
                  <c:v>2/10</c:v>
                </c:pt>
                <c:pt idx="13">
                  <c:v>2/11</c:v>
                </c:pt>
                <c:pt idx="15">
                  <c:v>2/12</c:v>
                </c:pt>
                <c:pt idx="17">
                  <c:v>2/13</c:v>
                </c:pt>
                <c:pt idx="19">
                  <c:v>2/14</c:v>
                </c:pt>
                <c:pt idx="21">
                  <c:v>2/15</c:v>
                </c:pt>
                <c:pt idx="23">
                  <c:v>2/16</c:v>
                </c:pt>
                <c:pt idx="25">
                  <c:v>2/17</c:v>
                </c:pt>
                <c:pt idx="27">
                  <c:v>2/18</c:v>
                </c:pt>
                <c:pt idx="29">
                  <c:v>2/19</c:v>
                </c:pt>
                <c:pt idx="31">
                  <c:v>2/20</c:v>
                </c:pt>
                <c:pt idx="33">
                  <c:v>2/21</c:v>
                </c:pt>
                <c:pt idx="35">
                  <c:v>2/22</c:v>
                </c:pt>
              </c:strCache>
            </c:strRef>
          </c:cat>
          <c:val>
            <c:numRef>
              <c:f>Taul1!$B$2:$B$37</c:f>
              <c:numCache>
                <c:formatCode>General</c:formatCode>
                <c:ptCount val="36"/>
                <c:pt idx="0">
                  <c:v>48</c:v>
                </c:pt>
                <c:pt idx="1">
                  <c:v>57</c:v>
                </c:pt>
                <c:pt idx="2">
                  <c:v>46</c:v>
                </c:pt>
                <c:pt idx="3">
                  <c:v>68</c:v>
                </c:pt>
                <c:pt idx="4">
                  <c:v>62</c:v>
                </c:pt>
                <c:pt idx="5">
                  <c:v>45</c:v>
                </c:pt>
                <c:pt idx="6">
                  <c:v>54</c:v>
                </c:pt>
                <c:pt idx="7">
                  <c:v>53</c:v>
                </c:pt>
                <c:pt idx="8">
                  <c:v>35</c:v>
                </c:pt>
                <c:pt idx="9">
                  <c:v>44</c:v>
                </c:pt>
                <c:pt idx="10">
                  <c:v>49</c:v>
                </c:pt>
                <c:pt idx="11">
                  <c:v>56</c:v>
                </c:pt>
                <c:pt idx="12">
                  <c:v>49</c:v>
                </c:pt>
                <c:pt idx="13">
                  <c:v>53</c:v>
                </c:pt>
                <c:pt idx="14">
                  <c:v>50.7</c:v>
                </c:pt>
                <c:pt idx="15">
                  <c:v>35.9</c:v>
                </c:pt>
                <c:pt idx="16">
                  <c:v>43</c:v>
                </c:pt>
                <c:pt idx="17">
                  <c:v>42.101923669916268</c:v>
                </c:pt>
                <c:pt idx="18">
                  <c:v>48.19062212754671</c:v>
                </c:pt>
                <c:pt idx="19">
                  <c:v>39.731449525452966</c:v>
                </c:pt>
                <c:pt idx="20">
                  <c:v>44.407850000000003</c:v>
                </c:pt>
                <c:pt idx="21">
                  <c:v>47.283120000000004</c:v>
                </c:pt>
                <c:pt idx="22">
                  <c:v>43.968019999999996</c:v>
                </c:pt>
                <c:pt idx="23">
                  <c:v>45.074859999999994</c:v>
                </c:pt>
                <c:pt idx="24">
                  <c:v>47.553740000000005</c:v>
                </c:pt>
                <c:pt idx="25">
                  <c:v>44.970819999999996</c:v>
                </c:pt>
                <c:pt idx="26">
                  <c:v>44.248510000000003</c:v>
                </c:pt>
                <c:pt idx="27">
                  <c:v>40.963839999999998</c:v>
                </c:pt>
                <c:pt idx="28">
                  <c:v>38.431489999999997</c:v>
                </c:pt>
                <c:pt idx="29">
                  <c:v>40.254010000000001</c:v>
                </c:pt>
                <c:pt idx="30">
                  <c:v>36.685140000000004</c:v>
                </c:pt>
                <c:pt idx="31">
                  <c:v>37.72392</c:v>
                </c:pt>
                <c:pt idx="32">
                  <c:v>28.53041</c:v>
                </c:pt>
                <c:pt idx="33">
                  <c:v>37.501080000000002</c:v>
                </c:pt>
                <c:pt idx="34">
                  <c:v>46.196349999999995</c:v>
                </c:pt>
                <c:pt idx="35">
                  <c:v>36.495100000000001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1D-4076-9804-88E5DC0B0F1C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ln w="28575">
              <a:solidFill>
                <a:srgbClr val="3F3F3F"/>
              </a:solidFill>
            </a:ln>
          </c:spPr>
          <c:marker>
            <c:symbol val="none"/>
          </c:marker>
          <c:cat>
            <c:strRef>
              <c:f>Taul1!$A$2:$A$37</c:f>
              <c:strCache>
                <c:ptCount val="36"/>
                <c:pt idx="1">
                  <c:v>2/05</c:v>
                </c:pt>
                <c:pt idx="3">
                  <c:v>2/06</c:v>
                </c:pt>
                <c:pt idx="5">
                  <c:v>2/07</c:v>
                </c:pt>
                <c:pt idx="7">
                  <c:v>2/08</c:v>
                </c:pt>
                <c:pt idx="9">
                  <c:v>2/09</c:v>
                </c:pt>
                <c:pt idx="11">
                  <c:v>2/10</c:v>
                </c:pt>
                <c:pt idx="13">
                  <c:v>2/11</c:v>
                </c:pt>
                <c:pt idx="15">
                  <c:v>2/12</c:v>
                </c:pt>
                <c:pt idx="17">
                  <c:v>2/13</c:v>
                </c:pt>
                <c:pt idx="19">
                  <c:v>2/14</c:v>
                </c:pt>
                <c:pt idx="21">
                  <c:v>2/15</c:v>
                </c:pt>
                <c:pt idx="23">
                  <c:v>2/16</c:v>
                </c:pt>
                <c:pt idx="25">
                  <c:v>2/17</c:v>
                </c:pt>
                <c:pt idx="27">
                  <c:v>2/18</c:v>
                </c:pt>
                <c:pt idx="29">
                  <c:v>2/19</c:v>
                </c:pt>
                <c:pt idx="31">
                  <c:v>2/20</c:v>
                </c:pt>
                <c:pt idx="33">
                  <c:v>2/21</c:v>
                </c:pt>
                <c:pt idx="35">
                  <c:v>2/22</c:v>
                </c:pt>
              </c:strCache>
            </c:strRef>
          </c:cat>
          <c:val>
            <c:numRef>
              <c:f>Taul1!$C$2:$C$37</c:f>
              <c:numCache>
                <c:formatCode>General</c:formatCode>
                <c:ptCount val="36"/>
                <c:pt idx="0">
                  <c:v>55.731627000000003</c:v>
                </c:pt>
                <c:pt idx="1">
                  <c:v>57.080030000000001</c:v>
                </c:pt>
                <c:pt idx="2">
                  <c:v>50</c:v>
                </c:pt>
                <c:pt idx="3">
                  <c:v>52</c:v>
                </c:pt>
                <c:pt idx="4">
                  <c:v>49</c:v>
                </c:pt>
                <c:pt idx="5">
                  <c:v>48</c:v>
                </c:pt>
                <c:pt idx="6">
                  <c:v>59</c:v>
                </c:pt>
                <c:pt idx="7">
                  <c:v>44</c:v>
                </c:pt>
                <c:pt idx="8">
                  <c:v>40</c:v>
                </c:pt>
                <c:pt idx="9">
                  <c:v>40</c:v>
                </c:pt>
                <c:pt idx="10">
                  <c:v>52</c:v>
                </c:pt>
                <c:pt idx="11">
                  <c:v>51</c:v>
                </c:pt>
                <c:pt idx="12">
                  <c:v>52</c:v>
                </c:pt>
                <c:pt idx="13">
                  <c:v>51</c:v>
                </c:pt>
                <c:pt idx="14">
                  <c:v>50.8</c:v>
                </c:pt>
                <c:pt idx="15">
                  <c:v>46</c:v>
                </c:pt>
                <c:pt idx="16">
                  <c:v>47</c:v>
                </c:pt>
                <c:pt idx="17">
                  <c:v>45.231610785308128</c:v>
                </c:pt>
                <c:pt idx="18">
                  <c:v>47.220532270325137</c:v>
                </c:pt>
                <c:pt idx="19">
                  <c:v>45.455355670266748</c:v>
                </c:pt>
                <c:pt idx="20">
                  <c:v>42.554110000000001</c:v>
                </c:pt>
                <c:pt idx="21">
                  <c:v>42.015029999999996</c:v>
                </c:pt>
                <c:pt idx="22">
                  <c:v>45.412559999999999</c:v>
                </c:pt>
                <c:pt idx="23">
                  <c:v>49.52758</c:v>
                </c:pt>
                <c:pt idx="24">
                  <c:v>49.634540000000001</c:v>
                </c:pt>
                <c:pt idx="25">
                  <c:v>46.962889999999994</c:v>
                </c:pt>
                <c:pt idx="26">
                  <c:v>47.194139999999997</c:v>
                </c:pt>
                <c:pt idx="27">
                  <c:v>44.113299999999995</c:v>
                </c:pt>
                <c:pt idx="28">
                  <c:v>43.860260000000004</c:v>
                </c:pt>
                <c:pt idx="29">
                  <c:v>42.587980000000002</c:v>
                </c:pt>
                <c:pt idx="30">
                  <c:v>43.438409999999998</c:v>
                </c:pt>
                <c:pt idx="31">
                  <c:v>40.964280000000002</c:v>
                </c:pt>
                <c:pt idx="32">
                  <c:v>41.29063</c:v>
                </c:pt>
                <c:pt idx="33">
                  <c:v>40.731080000000006</c:v>
                </c:pt>
                <c:pt idx="34">
                  <c:v>41.845700000000001</c:v>
                </c:pt>
                <c:pt idx="35">
                  <c:v>39.942489999999999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1D-4076-9804-88E5DC0B0F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3712000"/>
        <c:axId val="393713536"/>
      </c:lineChart>
      <c:catAx>
        <c:axId val="39371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800">
                <a:solidFill>
                  <a:srgbClr val="00A3DA"/>
                </a:solidFill>
              </a:defRPr>
            </a:pPr>
            <a:endParaRPr lang="fi-FI"/>
          </a:p>
        </c:txPr>
        <c:crossAx val="393713536"/>
        <c:crosses val="autoZero"/>
        <c:auto val="1"/>
        <c:lblAlgn val="ctr"/>
        <c:lblOffset val="100"/>
        <c:tickLblSkip val="1"/>
        <c:noMultiLvlLbl val="0"/>
      </c:catAx>
      <c:valAx>
        <c:axId val="39371353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numFmt formatCode="General" sourceLinked="1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800">
                <a:solidFill>
                  <a:srgbClr val="00A3DA"/>
                </a:solidFill>
              </a:defRPr>
            </a:pPr>
            <a:endParaRPr lang="fi-FI"/>
          </a:p>
        </c:txPr>
        <c:crossAx val="39371200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651401671039664E-2"/>
          <c:y val="1.064861377268228E-2"/>
          <c:w val="0.95196324035968083"/>
          <c:h val="0.820792214941011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Lapin Yrittäjät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A3DA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Voimakkaasti kasvuhakuiset</c:v>
                </c:pt>
                <c:pt idx="1">
                  <c:v>Kasvuhakuiset</c:v>
                </c:pt>
                <c:pt idx="2">
                  <c:v>Asemansa säilyttäjät</c:v>
                </c:pt>
                <c:pt idx="3">
                  <c:v>Ei kasvutavoitteita</c:v>
                </c:pt>
                <c:pt idx="4">
                  <c:v>Toimintansa lopettavat</c:v>
                </c:pt>
              </c:strCache>
            </c:strRef>
          </c:cat>
          <c:val>
            <c:numRef>
              <c:f>Taul1!$B$2:$B$6</c:f>
              <c:numCache>
                <c:formatCode>General</c:formatCode>
                <c:ptCount val="5"/>
                <c:pt idx="0">
                  <c:v>3.7295400000000001</c:v>
                </c:pt>
                <c:pt idx="1">
                  <c:v>32.765560000000001</c:v>
                </c:pt>
                <c:pt idx="2">
                  <c:v>33.741889999999998</c:v>
                </c:pt>
                <c:pt idx="3">
                  <c:v>26.624279999999999</c:v>
                </c:pt>
                <c:pt idx="4">
                  <c:v>3.1387299999999998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E9-4360-9688-86E7481835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3F3F3F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Voimakkaasti kasvuhakuiset</c:v>
                </c:pt>
                <c:pt idx="1">
                  <c:v>Kasvuhakuiset</c:v>
                </c:pt>
                <c:pt idx="2">
                  <c:v>Asemansa säilyttäjät</c:v>
                </c:pt>
                <c:pt idx="3">
                  <c:v>Ei kasvutavoitteita</c:v>
                </c:pt>
                <c:pt idx="4">
                  <c:v>Toimintansa lopettavat</c:v>
                </c:pt>
              </c:strCache>
            </c:strRef>
          </c:cat>
          <c:val>
            <c:numRef>
              <c:f>Taul1!$C$2:$C$6</c:f>
              <c:numCache>
                <c:formatCode>General</c:formatCode>
                <c:ptCount val="5"/>
                <c:pt idx="0">
                  <c:v>7.0286</c:v>
                </c:pt>
                <c:pt idx="1">
                  <c:v>32.913890000000002</c:v>
                </c:pt>
                <c:pt idx="2">
                  <c:v>30.819479999999999</c:v>
                </c:pt>
                <c:pt idx="3">
                  <c:v>25.322379999999999</c:v>
                </c:pt>
                <c:pt idx="4">
                  <c:v>3.9156399999999998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E9-4360-9688-86E7481835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3283280"/>
        <c:axId val="937198704"/>
      </c:barChart>
      <c:catAx>
        <c:axId val="75328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37198704"/>
        <c:crosses val="autoZero"/>
        <c:auto val="1"/>
        <c:lblAlgn val="ctr"/>
        <c:lblOffset val="100"/>
        <c:noMultiLvlLbl val="0"/>
      </c:catAx>
      <c:valAx>
        <c:axId val="937198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53283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kevät 2022</c:v>
                </c:pt>
              </c:strCache>
            </c:strRef>
          </c:tx>
          <c:spPr>
            <a:solidFill>
              <a:srgbClr val="8AD5EE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A7A7A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C26-491A-ACD5-96CD89B6B269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AC9-4CEF-BE04-67045B580655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C26-491A-ACD5-96CD89B6B2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</c:f>
              <c:strCache>
                <c:ptCount val="2"/>
                <c:pt idx="0">
                  <c:v>Lapin Yrittäjät</c:v>
                </c:pt>
                <c:pt idx="1">
                  <c:v>Koko maa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30.573449999999994</c:v>
                </c:pt>
                <c:pt idx="1">
                  <c:v>21.711740000000006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26-491A-ACD5-96CD89B6B269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syksy 2022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A3D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AC9-4CEF-BE04-67045B58065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C26-491A-ACD5-96CD89B6B269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</c:f>
              <c:strCache>
                <c:ptCount val="2"/>
                <c:pt idx="0">
                  <c:v>Lapin Yrittäjät</c:v>
                </c:pt>
                <c:pt idx="1">
                  <c:v>Koko maa</c:v>
                </c:pt>
              </c:strCache>
            </c:strRef>
          </c:cat>
          <c:val>
            <c:numRef>
              <c:f>Taul1!$C$2:$C$3</c:f>
              <c:numCache>
                <c:formatCode>General</c:formatCode>
                <c:ptCount val="2"/>
                <c:pt idx="0">
                  <c:v>27.295640000000006</c:v>
                </c:pt>
                <c:pt idx="1">
                  <c:v>19.623369999999994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26-491A-ACD5-96CD89B6B2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461743"/>
        <c:axId val="119649807"/>
      </c:barChart>
      <c:catAx>
        <c:axId val="98461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9649807"/>
        <c:crosses val="autoZero"/>
        <c:auto val="1"/>
        <c:lblAlgn val="ctr"/>
        <c:lblOffset val="100"/>
        <c:noMultiLvlLbl val="0"/>
      </c:catAx>
      <c:valAx>
        <c:axId val="119649807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846174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4272657991657072E-2"/>
          <c:w val="0.95627259107260909"/>
          <c:h val="0.902945345599527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syksy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A3DA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Suora tavaroiden vienti</c:v>
                </c:pt>
                <c:pt idx="1">
                  <c:v>Suora palvelujen vienti</c:v>
                </c:pt>
                <c:pt idx="2">
                  <c:v>Lisensointi tai franchising</c:v>
                </c:pt>
                <c:pt idx="3">
                  <c:v>Palkka- tai sopimusvalmistus (tuotteiden teettäminen ulkomailla yrityksenne omalla merkillä)</c:v>
                </c:pt>
                <c:pt idx="4">
                  <c:v>Ulkomainen yhteisyritys (joint venture) tai tytäryritys</c:v>
                </c:pt>
                <c:pt idx="5">
                  <c:v>Muu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34.991149999999998</c:v>
                </c:pt>
                <c:pt idx="1">
                  <c:v>50.70337</c:v>
                </c:pt>
                <c:pt idx="2">
                  <c:v>1.6379300000000001</c:v>
                </c:pt>
                <c:pt idx="3">
                  <c:v>2.2111000000000001</c:v>
                </c:pt>
                <c:pt idx="4">
                  <c:v>9.4174000000000007</c:v>
                </c:pt>
                <c:pt idx="5">
                  <c:v>21.970479999999998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96-4C88-89CC-6EAA22761DB5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kevät 2022</c:v>
                </c:pt>
              </c:strCache>
            </c:strRef>
          </c:tx>
          <c:spPr>
            <a:solidFill>
              <a:srgbClr val="8AD5EE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8AD5EE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Suora tavaroiden vienti</c:v>
                </c:pt>
                <c:pt idx="1">
                  <c:v>Suora palvelujen vienti</c:v>
                </c:pt>
                <c:pt idx="2">
                  <c:v>Lisensointi tai franchising</c:v>
                </c:pt>
                <c:pt idx="3">
                  <c:v>Palkka- tai sopimusvalmistus (tuotteiden teettäminen ulkomailla yrityksenne omalla merkillä)</c:v>
                </c:pt>
                <c:pt idx="4">
                  <c:v>Ulkomainen yhteisyritys (joint venture) tai tytäryritys</c:v>
                </c:pt>
                <c:pt idx="5">
                  <c:v>Muu</c:v>
                </c:pt>
              </c:strCache>
            </c:strRef>
          </c:cat>
          <c:val>
            <c:numRef>
              <c:f>Taul1!$C$2:$C$7</c:f>
              <c:numCache>
                <c:formatCode>General</c:formatCode>
                <c:ptCount val="6"/>
                <c:pt idx="0">
                  <c:v>25.732119999999998</c:v>
                </c:pt>
                <c:pt idx="1">
                  <c:v>47.605759999999997</c:v>
                </c:pt>
                <c:pt idx="2">
                  <c:v>3.1109499999999999</c:v>
                </c:pt>
                <c:pt idx="3">
                  <c:v>3.3673500000000001</c:v>
                </c:pt>
                <c:pt idx="4">
                  <c:v>18.880659999999999</c:v>
                </c:pt>
                <c:pt idx="5">
                  <c:v>21.53013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96-4C88-89CC-6EAA22761D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3995615"/>
        <c:axId val="142444367"/>
      </c:barChart>
      <c:catAx>
        <c:axId val="133995615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42444367"/>
        <c:crossesAt val="0"/>
        <c:auto val="1"/>
        <c:lblAlgn val="ctr"/>
        <c:lblOffset val="100"/>
        <c:noMultiLvlLbl val="0"/>
      </c:catAx>
      <c:valAx>
        <c:axId val="142444367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3399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9815235253987317"/>
          <c:y val="5.7004858855302674E-2"/>
          <c:w val="0.49519117308864569"/>
          <c:h val="5.19987987032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4272657991657072E-2"/>
          <c:w val="0.95627259107260909"/>
          <c:h val="0.902945345599527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syksy 2022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3F3F3F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Suora tavaroiden vienti</c:v>
                </c:pt>
                <c:pt idx="1">
                  <c:v>Suora palvelujen vienti</c:v>
                </c:pt>
                <c:pt idx="2">
                  <c:v>Lisensointi tai franchising</c:v>
                </c:pt>
                <c:pt idx="3">
                  <c:v>Palkka- tai sopimusvalmistus (tuotteiden teettäminen ulkomailla yrityksenne omalla merkillä)</c:v>
                </c:pt>
                <c:pt idx="4">
                  <c:v>Ulkomainen yhteisyritys (joint venture) tai tytäryritys</c:v>
                </c:pt>
                <c:pt idx="5">
                  <c:v>Muu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42.869079999999997</c:v>
                </c:pt>
                <c:pt idx="1">
                  <c:v>37.288679999999999</c:v>
                </c:pt>
                <c:pt idx="2">
                  <c:v>3.5410499999999998</c:v>
                </c:pt>
                <c:pt idx="3">
                  <c:v>6.8354699999999999</c:v>
                </c:pt>
                <c:pt idx="4">
                  <c:v>10.586460000000001</c:v>
                </c:pt>
                <c:pt idx="5">
                  <c:v>19.340309999999999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86-4B88-8B31-04171DFDA19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kevät 2022</c:v>
                </c:pt>
              </c:strCache>
            </c:strRef>
          </c:tx>
          <c:spPr>
            <a:solidFill>
              <a:srgbClr val="A7A7A7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A7A7A7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Suora tavaroiden vienti</c:v>
                </c:pt>
                <c:pt idx="1">
                  <c:v>Suora palvelujen vienti</c:v>
                </c:pt>
                <c:pt idx="2">
                  <c:v>Lisensointi tai franchising</c:v>
                </c:pt>
                <c:pt idx="3">
                  <c:v>Palkka- tai sopimusvalmistus (tuotteiden teettäminen ulkomailla yrityksenne omalla merkillä)</c:v>
                </c:pt>
                <c:pt idx="4">
                  <c:v>Ulkomainen yhteisyritys (joint venture) tai tytäryritys</c:v>
                </c:pt>
                <c:pt idx="5">
                  <c:v>Muu</c:v>
                </c:pt>
              </c:strCache>
            </c:strRef>
          </c:cat>
          <c:val>
            <c:numRef>
              <c:f>Taul1!$C$2:$C$7</c:f>
              <c:numCache>
                <c:formatCode>General</c:formatCode>
                <c:ptCount val="6"/>
                <c:pt idx="0">
                  <c:v>41.366720000000001</c:v>
                </c:pt>
                <c:pt idx="1">
                  <c:v>41.097020000000001</c:v>
                </c:pt>
                <c:pt idx="2">
                  <c:v>5.2857599999999998</c:v>
                </c:pt>
                <c:pt idx="3">
                  <c:v>8.6805599999999998</c:v>
                </c:pt>
                <c:pt idx="4">
                  <c:v>15.55673</c:v>
                </c:pt>
                <c:pt idx="5">
                  <c:v>16.05631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86-4B88-8B31-04171DFDA1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3995615"/>
        <c:axId val="142444367"/>
      </c:barChart>
      <c:catAx>
        <c:axId val="133995615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42444367"/>
        <c:crossesAt val="0"/>
        <c:auto val="1"/>
        <c:lblAlgn val="ctr"/>
        <c:lblOffset val="100"/>
        <c:noMultiLvlLbl val="0"/>
      </c:catAx>
      <c:valAx>
        <c:axId val="142444367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3399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9815235253987317"/>
          <c:y val="5.7004858855302674E-2"/>
          <c:w val="0.49519117308864569"/>
          <c:h val="5.19987987032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426287125759035E-2"/>
          <c:y val="0"/>
          <c:w val="0.93209540616113706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Lapin Yrittäjät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rgbClr val="00A3DA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Taul1!$A$2:$A$16</c:f>
              <c:strCache>
                <c:ptCount val="15"/>
                <c:pt idx="0">
                  <c:v>Pohjoismaat (Ruotsi, Norja, Tanska, Islanti)</c:v>
                </c:pt>
                <c:pt idx="1">
                  <c:v>Muut EU-maat pl .edellä mainitut</c:v>
                </c:pt>
                <c:pt idx="2">
                  <c:v>Englanti, Wales, Skotlanti ja Pohjois-Irlanti (Yhdistynyt kuningaskunta)</c:v>
                </c:pt>
                <c:pt idx="3">
                  <c:v>Yhdysvallat</c:v>
                </c:pt>
                <c:pt idx="4">
                  <c:v>Muut Euroopan maat pl. edellä mainitut</c:v>
                </c:pt>
                <c:pt idx="5">
                  <c:v>Muut Aasian maat</c:v>
                </c:pt>
                <c:pt idx="6">
                  <c:v>Kanada</c:v>
                </c:pt>
                <c:pt idx="7">
                  <c:v>Kiina</c:v>
                </c:pt>
                <c:pt idx="8">
                  <c:v>Venäjä</c:v>
                </c:pt>
                <c:pt idx="9">
                  <c:v>Australia</c:v>
                </c:pt>
                <c:pt idx="10">
                  <c:v>Intia</c:v>
                </c:pt>
                <c:pt idx="11">
                  <c:v>Lähi-itä ml. Egypti</c:v>
                </c:pt>
                <c:pt idx="12">
                  <c:v>Muut Amerikan maat kuin USA ja Kanada</c:v>
                </c:pt>
                <c:pt idx="13">
                  <c:v>Afrikka (pl. Lähi-itä)</c:v>
                </c:pt>
                <c:pt idx="14">
                  <c:v>Muu maailma</c:v>
                </c:pt>
              </c:strCache>
            </c:strRef>
          </c:cat>
          <c:val>
            <c:numRef>
              <c:f>Taul1!$B$2:$B$16</c:f>
              <c:numCache>
                <c:formatCode>General</c:formatCode>
                <c:ptCount val="15"/>
                <c:pt idx="0">
                  <c:v>73.312269999999998</c:v>
                </c:pt>
                <c:pt idx="1">
                  <c:v>37.5869</c:v>
                </c:pt>
                <c:pt idx="2">
                  <c:v>33.767429999999997</c:v>
                </c:pt>
                <c:pt idx="3">
                  <c:v>16.716090000000001</c:v>
                </c:pt>
                <c:pt idx="4">
                  <c:v>25.013870000000001</c:v>
                </c:pt>
                <c:pt idx="5">
                  <c:v>16.57206</c:v>
                </c:pt>
                <c:pt idx="6">
                  <c:v>3.3457499999999998</c:v>
                </c:pt>
                <c:pt idx="7">
                  <c:v>11.97911</c:v>
                </c:pt>
                <c:pt idx="8">
                  <c:v>6.7700500000000003</c:v>
                </c:pt>
                <c:pt idx="9">
                  <c:v>10.25511</c:v>
                </c:pt>
                <c:pt idx="10">
                  <c:v>3.98509</c:v>
                </c:pt>
                <c:pt idx="11">
                  <c:v>5.0960599999999996</c:v>
                </c:pt>
                <c:pt idx="12">
                  <c:v>1.69251</c:v>
                </c:pt>
                <c:pt idx="13">
                  <c:v>3.40354</c:v>
                </c:pt>
                <c:pt idx="14">
                  <c:v>5.0775399999999999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D6-41C8-AEF3-00F8EEA67FC5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rgbClr val="3F3F3F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Taul1!$A$2:$A$16</c:f>
              <c:strCache>
                <c:ptCount val="15"/>
                <c:pt idx="0">
                  <c:v>Pohjoismaat (Ruotsi, Norja, Tanska, Islanti)</c:v>
                </c:pt>
                <c:pt idx="1">
                  <c:v>Muut EU-maat pl .edellä mainitut</c:v>
                </c:pt>
                <c:pt idx="2">
                  <c:v>Englanti, Wales, Skotlanti ja Pohjois-Irlanti (Yhdistynyt kuningaskunta)</c:v>
                </c:pt>
                <c:pt idx="3">
                  <c:v>Yhdysvallat</c:v>
                </c:pt>
                <c:pt idx="4">
                  <c:v>Muut Euroopan maat pl. edellä mainitut</c:v>
                </c:pt>
                <c:pt idx="5">
                  <c:v>Muut Aasian maat</c:v>
                </c:pt>
                <c:pt idx="6">
                  <c:v>Kanada</c:v>
                </c:pt>
                <c:pt idx="7">
                  <c:v>Kiina</c:v>
                </c:pt>
                <c:pt idx="8">
                  <c:v>Venäjä</c:v>
                </c:pt>
                <c:pt idx="9">
                  <c:v>Australia</c:v>
                </c:pt>
                <c:pt idx="10">
                  <c:v>Intia</c:v>
                </c:pt>
                <c:pt idx="11">
                  <c:v>Lähi-itä ml. Egypti</c:v>
                </c:pt>
                <c:pt idx="12">
                  <c:v>Muut Amerikan maat kuin USA ja Kanada</c:v>
                </c:pt>
                <c:pt idx="13">
                  <c:v>Afrikka (pl. Lähi-itä)</c:v>
                </c:pt>
                <c:pt idx="14">
                  <c:v>Muu maailma</c:v>
                </c:pt>
              </c:strCache>
            </c:strRef>
          </c:cat>
          <c:val>
            <c:numRef>
              <c:f>Taul1!$C$2:$C$16</c:f>
              <c:numCache>
                <c:formatCode>General</c:formatCode>
                <c:ptCount val="15"/>
                <c:pt idx="0">
                  <c:v>65.722980000000007</c:v>
                </c:pt>
                <c:pt idx="1">
                  <c:v>61.767479999999999</c:v>
                </c:pt>
                <c:pt idx="2">
                  <c:v>25.298649999999999</c:v>
                </c:pt>
                <c:pt idx="3">
                  <c:v>19.137229999999999</c:v>
                </c:pt>
                <c:pt idx="4">
                  <c:v>18.781669999999998</c:v>
                </c:pt>
                <c:pt idx="5">
                  <c:v>11.20659</c:v>
                </c:pt>
                <c:pt idx="6">
                  <c:v>10.585179999999999</c:v>
                </c:pt>
                <c:pt idx="7">
                  <c:v>8.8941300000000005</c:v>
                </c:pt>
                <c:pt idx="8">
                  <c:v>8.5094799999999999</c:v>
                </c:pt>
                <c:pt idx="9">
                  <c:v>7.1971400000000001</c:v>
                </c:pt>
                <c:pt idx="10">
                  <c:v>5.1336700000000004</c:v>
                </c:pt>
                <c:pt idx="11">
                  <c:v>5.0627199999999997</c:v>
                </c:pt>
                <c:pt idx="12">
                  <c:v>4.9659300000000002</c:v>
                </c:pt>
                <c:pt idx="13">
                  <c:v>3.77102</c:v>
                </c:pt>
                <c:pt idx="14">
                  <c:v>6.4277300000000004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D6-41C8-AEF3-00F8EEA67F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7"/>
        <c:axId val="389546368"/>
        <c:axId val="389548288"/>
      </c:barChart>
      <c:catAx>
        <c:axId val="389546368"/>
        <c:scaling>
          <c:orientation val="maxMin"/>
        </c:scaling>
        <c:delete val="1"/>
        <c:axPos val="r"/>
        <c:numFmt formatCode="General" sourceLinked="1"/>
        <c:majorTickMark val="none"/>
        <c:minorTickMark val="none"/>
        <c:tickLblPos val="nextTo"/>
        <c:crossAx val="389548288"/>
        <c:crosses val="autoZero"/>
        <c:auto val="1"/>
        <c:lblAlgn val="ctr"/>
        <c:lblOffset val="100"/>
        <c:noMultiLvlLbl val="0"/>
      </c:catAx>
      <c:valAx>
        <c:axId val="389548288"/>
        <c:scaling>
          <c:orientation val="maxMin"/>
        </c:scaling>
        <c:delete val="1"/>
        <c:axPos val="t"/>
        <c:numFmt formatCode="General" sourceLinked="1"/>
        <c:majorTickMark val="out"/>
        <c:minorTickMark val="none"/>
        <c:tickLblPos val="nextTo"/>
        <c:crossAx val="389546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426287125759035E-2"/>
          <c:y val="0"/>
          <c:w val="0.93209540616113706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Lapin Yrittäjät</c:v>
                </c:pt>
              </c:strCache>
            </c:strRef>
          </c:tx>
          <c:spPr>
            <a:solidFill>
              <a:srgbClr val="8AD5EE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rgbClr val="00A3DA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Taul1!$A$2:$A$16</c:f>
              <c:strCache>
                <c:ptCount val="15"/>
                <c:pt idx="0">
                  <c:v>Pohjoismaat (Ruotsi, Norja, Tanska, Islanti)</c:v>
                </c:pt>
                <c:pt idx="1">
                  <c:v>Muut EU-maat pl .edellä mainitut</c:v>
                </c:pt>
                <c:pt idx="2">
                  <c:v>Englanti, Wales, Skotlanti ja Pohjois-Irlanti (Yhdistynyt kuningaskunta)</c:v>
                </c:pt>
                <c:pt idx="3">
                  <c:v>Yhdysvallat</c:v>
                </c:pt>
                <c:pt idx="4">
                  <c:v>Muut Euroopan maat pl. edellä mainitut</c:v>
                </c:pt>
                <c:pt idx="5">
                  <c:v>Muut Aasian maat</c:v>
                </c:pt>
                <c:pt idx="6">
                  <c:v>Kanada</c:v>
                </c:pt>
                <c:pt idx="7">
                  <c:v>Kiina</c:v>
                </c:pt>
                <c:pt idx="8">
                  <c:v>Venäjä</c:v>
                </c:pt>
                <c:pt idx="9">
                  <c:v>Australia</c:v>
                </c:pt>
                <c:pt idx="10">
                  <c:v>Intia</c:v>
                </c:pt>
                <c:pt idx="11">
                  <c:v>Lähi-itä ml. Egypti</c:v>
                </c:pt>
                <c:pt idx="12">
                  <c:v>Muut Amerikan maat kuin USA ja Kanada</c:v>
                </c:pt>
                <c:pt idx="13">
                  <c:v>Afrikka (pl. Lähi-itä)</c:v>
                </c:pt>
                <c:pt idx="14">
                  <c:v>Muu maailma</c:v>
                </c:pt>
              </c:strCache>
            </c:strRef>
          </c:cat>
          <c:val>
            <c:numRef>
              <c:f>Taul1!$B$2:$B$16</c:f>
              <c:numCache>
                <c:formatCode>General</c:formatCode>
                <c:ptCount val="15"/>
                <c:pt idx="0">
                  <c:v>58.5045</c:v>
                </c:pt>
                <c:pt idx="1">
                  <c:v>58.158589999999997</c:v>
                </c:pt>
                <c:pt idx="2">
                  <c:v>36.628639999999997</c:v>
                </c:pt>
                <c:pt idx="3">
                  <c:v>25.53436</c:v>
                </c:pt>
                <c:pt idx="4">
                  <c:v>20.3919</c:v>
                </c:pt>
                <c:pt idx="5">
                  <c:v>11.416029999999999</c:v>
                </c:pt>
                <c:pt idx="6">
                  <c:v>16.18571</c:v>
                </c:pt>
                <c:pt idx="7">
                  <c:v>15.041090000000001</c:v>
                </c:pt>
                <c:pt idx="8">
                  <c:v>28.261600000000001</c:v>
                </c:pt>
                <c:pt idx="9">
                  <c:v>27.886700000000001</c:v>
                </c:pt>
                <c:pt idx="10">
                  <c:v>11.416029999999999</c:v>
                </c:pt>
                <c:pt idx="11">
                  <c:v>7.5644499999999999</c:v>
                </c:pt>
                <c:pt idx="12">
                  <c:v>1.81253</c:v>
                </c:pt>
                <c:pt idx="13">
                  <c:v>4.0327900000000003</c:v>
                </c:pt>
                <c:pt idx="14">
                  <c:v>5.0819400000000003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B6-44DF-B133-B1A3C9BF1F49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A7A7A7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rgbClr val="3F3F3F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Taul1!$A$2:$A$16</c:f>
              <c:strCache>
                <c:ptCount val="15"/>
                <c:pt idx="0">
                  <c:v>Pohjoismaat (Ruotsi, Norja, Tanska, Islanti)</c:v>
                </c:pt>
                <c:pt idx="1">
                  <c:v>Muut EU-maat pl .edellä mainitut</c:v>
                </c:pt>
                <c:pt idx="2">
                  <c:v>Englanti, Wales, Skotlanti ja Pohjois-Irlanti (Yhdistynyt kuningaskunta)</c:v>
                </c:pt>
                <c:pt idx="3">
                  <c:v>Yhdysvallat</c:v>
                </c:pt>
                <c:pt idx="4">
                  <c:v>Muut Euroopan maat pl. edellä mainitut</c:v>
                </c:pt>
                <c:pt idx="5">
                  <c:v>Muut Aasian maat</c:v>
                </c:pt>
                <c:pt idx="6">
                  <c:v>Kanada</c:v>
                </c:pt>
                <c:pt idx="7">
                  <c:v>Kiina</c:v>
                </c:pt>
                <c:pt idx="8">
                  <c:v>Venäjä</c:v>
                </c:pt>
                <c:pt idx="9">
                  <c:v>Australia</c:v>
                </c:pt>
                <c:pt idx="10">
                  <c:v>Intia</c:v>
                </c:pt>
                <c:pt idx="11">
                  <c:v>Lähi-itä ml. Egypti</c:v>
                </c:pt>
                <c:pt idx="12">
                  <c:v>Muut Amerikan maat kuin USA ja Kanada</c:v>
                </c:pt>
                <c:pt idx="13">
                  <c:v>Afrikka (pl. Lähi-itä)</c:v>
                </c:pt>
                <c:pt idx="14">
                  <c:v>Muu maailma</c:v>
                </c:pt>
              </c:strCache>
            </c:strRef>
          </c:cat>
          <c:val>
            <c:numRef>
              <c:f>Taul1!$C$2:$C$16</c:f>
              <c:numCache>
                <c:formatCode>General</c:formatCode>
                <c:ptCount val="15"/>
                <c:pt idx="0">
                  <c:v>64.212999999999994</c:v>
                </c:pt>
                <c:pt idx="1">
                  <c:v>60.082650000000001</c:v>
                </c:pt>
                <c:pt idx="2">
                  <c:v>22.297129999999999</c:v>
                </c:pt>
                <c:pt idx="3">
                  <c:v>18.252189999999999</c:v>
                </c:pt>
                <c:pt idx="4">
                  <c:v>17.151009999999999</c:v>
                </c:pt>
                <c:pt idx="5">
                  <c:v>12.40915</c:v>
                </c:pt>
                <c:pt idx="6">
                  <c:v>9.1643000000000008</c:v>
                </c:pt>
                <c:pt idx="7">
                  <c:v>10.61538</c:v>
                </c:pt>
                <c:pt idx="8">
                  <c:v>20.041429999999998</c:v>
                </c:pt>
                <c:pt idx="9">
                  <c:v>8.9825800000000005</c:v>
                </c:pt>
                <c:pt idx="10">
                  <c:v>5.7839700000000001</c:v>
                </c:pt>
                <c:pt idx="11">
                  <c:v>8.7232900000000004</c:v>
                </c:pt>
                <c:pt idx="12">
                  <c:v>4.8316100000000004</c:v>
                </c:pt>
                <c:pt idx="13">
                  <c:v>5.7240200000000003</c:v>
                </c:pt>
                <c:pt idx="14">
                  <c:v>6.2215499999999997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B6-44DF-B133-B1A3C9BF1F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7"/>
        <c:axId val="389546368"/>
        <c:axId val="389548288"/>
      </c:barChart>
      <c:catAx>
        <c:axId val="38954636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89548288"/>
        <c:crosses val="autoZero"/>
        <c:auto val="1"/>
        <c:lblAlgn val="ctr"/>
        <c:lblOffset val="100"/>
        <c:noMultiLvlLbl val="0"/>
      </c:catAx>
      <c:valAx>
        <c:axId val="38954828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389546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4272657991657072E-2"/>
          <c:w val="0.95627259107260909"/>
          <c:h val="0.902945345599527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syksy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A3DA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Taul1!$A$2:$A$9</c:f>
              <c:strCache>
                <c:ptCount val="8"/>
                <c:pt idx="0">
                  <c:v>Business Finlandin rahoituspalveluja</c:v>
                </c:pt>
                <c:pt idx="1">
                  <c:v>Business Finlandin tarjoamia kansainvälistymispalveluja (neuvonta, markkinatieto, verkostot)</c:v>
                </c:pt>
                <c:pt idx="2">
                  <c:v>Finnveran palveluja</c:v>
                </c:pt>
                <c:pt idx="3">
                  <c:v>ELY- keskusten kansainvälistymispalveluja</c:v>
                </c:pt>
                <c:pt idx="4">
                  <c:v>Muiden kuin ELY-keskusten alueellisia kansainvälistymispalveluja (mm. Suomen Yrittäjät, Kauppakamarit Suomessa, seudulliset kehitysyhtiöt)</c:v>
                </c:pt>
                <c:pt idx="5">
                  <c:v>Yksityisiä kansainvälistymispalveluita</c:v>
                </c:pt>
                <c:pt idx="6">
                  <c:v>Ulkoministeriön suurlähetystöverkoston palveluja maailmalla</c:v>
                </c:pt>
                <c:pt idx="7">
                  <c:v>Muita julkisia kansainvälistymispalveluita</c:v>
                </c:pt>
              </c:strCache>
            </c:strRef>
          </c:cat>
          <c:val>
            <c:numRef>
              <c:f>Taul1!$B$2:$B$9</c:f>
              <c:numCache>
                <c:formatCode>General</c:formatCode>
                <c:ptCount val="8"/>
                <c:pt idx="0">
                  <c:v>3.0036999999999998</c:v>
                </c:pt>
                <c:pt idx="1">
                  <c:v>4.4298299999999999</c:v>
                </c:pt>
                <c:pt idx="2">
                  <c:v>3.5376799999999999</c:v>
                </c:pt>
                <c:pt idx="3">
                  <c:v>2.87669</c:v>
                </c:pt>
                <c:pt idx="4">
                  <c:v>2.7682699999999998</c:v>
                </c:pt>
                <c:pt idx="5">
                  <c:v>0.44852999999999998</c:v>
                </c:pt>
                <c:pt idx="6">
                  <c:v>0</c:v>
                </c:pt>
                <c:pt idx="7">
                  <c:v>1.0560700000000001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E3-4B9F-831B-0B723B262D09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syksy 2021</c:v>
                </c:pt>
              </c:strCache>
            </c:strRef>
          </c:tx>
          <c:spPr>
            <a:solidFill>
              <a:srgbClr val="8AD5EE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8AD5EE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Taul1!$A$2:$A$9</c:f>
              <c:strCache>
                <c:ptCount val="8"/>
                <c:pt idx="0">
                  <c:v>Business Finlandin rahoituspalveluja</c:v>
                </c:pt>
                <c:pt idx="1">
                  <c:v>Business Finlandin tarjoamia kansainvälistymispalveluja (neuvonta, markkinatieto, verkostot)</c:v>
                </c:pt>
                <c:pt idx="2">
                  <c:v>Finnveran palveluja</c:v>
                </c:pt>
                <c:pt idx="3">
                  <c:v>ELY- keskusten kansainvälistymispalveluja</c:v>
                </c:pt>
                <c:pt idx="4">
                  <c:v>Muiden kuin ELY-keskusten alueellisia kansainvälistymispalveluja (mm. Suomen Yrittäjät, Kauppakamarit Suomessa, seudulliset kehitysyhtiöt)</c:v>
                </c:pt>
                <c:pt idx="5">
                  <c:v>Yksityisiä kansainvälistymispalveluita</c:v>
                </c:pt>
                <c:pt idx="6">
                  <c:v>Ulkoministeriön suurlähetystöverkoston palveluja maailmalla</c:v>
                </c:pt>
                <c:pt idx="7">
                  <c:v>Muita julkisia kansainvälistymispalveluita</c:v>
                </c:pt>
              </c:strCache>
            </c:strRef>
          </c:cat>
          <c:val>
            <c:numRef>
              <c:f>Taul1!$C$2:$C$9</c:f>
              <c:numCache>
                <c:formatCode>General</c:formatCode>
                <c:ptCount val="8"/>
                <c:pt idx="0">
                  <c:v>6.8264500000000004</c:v>
                </c:pt>
                <c:pt idx="1">
                  <c:v>5.0330899999999996</c:v>
                </c:pt>
                <c:pt idx="2">
                  <c:v>9.1065299999999993</c:v>
                </c:pt>
                <c:pt idx="3">
                  <c:v>3.8877600000000001</c:v>
                </c:pt>
                <c:pt idx="4">
                  <c:v>0.44856000000000001</c:v>
                </c:pt>
                <c:pt idx="5">
                  <c:v>1.97715</c:v>
                </c:pt>
                <c:pt idx="6">
                  <c:v>0</c:v>
                </c:pt>
                <c:pt idx="7">
                  <c:v>0.50461999999999996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E3-4B9F-831B-0B723B262D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3995615"/>
        <c:axId val="142444367"/>
      </c:barChart>
      <c:catAx>
        <c:axId val="133995615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42444367"/>
        <c:crossesAt val="0"/>
        <c:auto val="1"/>
        <c:lblAlgn val="ctr"/>
        <c:lblOffset val="100"/>
        <c:noMultiLvlLbl val="0"/>
      </c:catAx>
      <c:valAx>
        <c:axId val="142444367"/>
        <c:scaling>
          <c:orientation val="minMax"/>
          <c:max val="20"/>
        </c:scaling>
        <c:delete val="1"/>
        <c:axPos val="t"/>
        <c:numFmt formatCode="General" sourceLinked="1"/>
        <c:majorTickMark val="out"/>
        <c:minorTickMark val="none"/>
        <c:tickLblPos val="nextTo"/>
        <c:crossAx val="13399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9815235253987317"/>
          <c:y val="5.7004858855302674E-2"/>
          <c:w val="0.49519117308864569"/>
          <c:h val="5.19987987032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4272657991657072E-2"/>
          <c:w val="0.95627259107260909"/>
          <c:h val="0.902945345599527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syksy 2022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3F3F3F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Taul1!$A$2:$A$9</c:f>
              <c:strCache>
                <c:ptCount val="8"/>
                <c:pt idx="0">
                  <c:v>Business Finlandin rahoituspalveluja</c:v>
                </c:pt>
                <c:pt idx="1">
                  <c:v>Business Finlandin tarjoamia kansainvälistymispalveluja (neuvonta, markkinatieto, verkostot)</c:v>
                </c:pt>
                <c:pt idx="2">
                  <c:v>Finnveran palveluja</c:v>
                </c:pt>
                <c:pt idx="3">
                  <c:v>ELY- keskusten kansainvälistymispalveluja</c:v>
                </c:pt>
                <c:pt idx="4">
                  <c:v>Muiden kuin ELY-keskusten alueellisia kansainvälistymispalveluja (mm. Suomen Yrittäjät, Kauppakamarit Suomessa, seudulliset kehitysyhtiöt)</c:v>
                </c:pt>
                <c:pt idx="5">
                  <c:v>Yksityisiä kansainvälistymispalveluita</c:v>
                </c:pt>
                <c:pt idx="6">
                  <c:v>Ulkoministeriön suurlähetystöverkoston palveluja maailmalla</c:v>
                </c:pt>
                <c:pt idx="7">
                  <c:v>Muita julkisia kansainvälistymispalveluita</c:v>
                </c:pt>
              </c:strCache>
            </c:strRef>
          </c:cat>
          <c:val>
            <c:numRef>
              <c:f>Taul1!$B$2:$B$9</c:f>
              <c:numCache>
                <c:formatCode>General</c:formatCode>
                <c:ptCount val="8"/>
                <c:pt idx="0">
                  <c:v>4.1133300000000004</c:v>
                </c:pt>
                <c:pt idx="1">
                  <c:v>3.9344000000000001</c:v>
                </c:pt>
                <c:pt idx="2">
                  <c:v>3.9275000000000002</c:v>
                </c:pt>
                <c:pt idx="3">
                  <c:v>2.3519700000000001</c:v>
                </c:pt>
                <c:pt idx="4">
                  <c:v>1.83317</c:v>
                </c:pt>
                <c:pt idx="5">
                  <c:v>1.0808199999999999</c:v>
                </c:pt>
                <c:pt idx="6">
                  <c:v>0.70323000000000002</c:v>
                </c:pt>
                <c:pt idx="7">
                  <c:v>0.68220999999999998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00-419B-9997-3B052192585D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syksy 2021</c:v>
                </c:pt>
              </c:strCache>
            </c:strRef>
          </c:tx>
          <c:spPr>
            <a:solidFill>
              <a:srgbClr val="A7A7A7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A7A7A7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Taul1!$A$2:$A$9</c:f>
              <c:strCache>
                <c:ptCount val="8"/>
                <c:pt idx="0">
                  <c:v>Business Finlandin rahoituspalveluja</c:v>
                </c:pt>
                <c:pt idx="1">
                  <c:v>Business Finlandin tarjoamia kansainvälistymispalveluja (neuvonta, markkinatieto, verkostot)</c:v>
                </c:pt>
                <c:pt idx="2">
                  <c:v>Finnveran palveluja</c:v>
                </c:pt>
                <c:pt idx="3">
                  <c:v>ELY- keskusten kansainvälistymispalveluja</c:v>
                </c:pt>
                <c:pt idx="4">
                  <c:v>Muiden kuin ELY-keskusten alueellisia kansainvälistymispalveluja (mm. Suomen Yrittäjät, Kauppakamarit Suomessa, seudulliset kehitysyhtiöt)</c:v>
                </c:pt>
                <c:pt idx="5">
                  <c:v>Yksityisiä kansainvälistymispalveluita</c:v>
                </c:pt>
                <c:pt idx="6">
                  <c:v>Ulkoministeriön suurlähetystöverkoston palveluja maailmalla</c:v>
                </c:pt>
                <c:pt idx="7">
                  <c:v>Muita julkisia kansainvälistymispalveluita</c:v>
                </c:pt>
              </c:strCache>
            </c:strRef>
          </c:cat>
          <c:val>
            <c:numRef>
              <c:f>Taul1!$C$2:$C$9</c:f>
              <c:numCache>
                <c:formatCode>General</c:formatCode>
                <c:ptCount val="8"/>
                <c:pt idx="0">
                  <c:v>7.5059800000000001</c:v>
                </c:pt>
                <c:pt idx="1">
                  <c:v>3.7336900000000002</c:v>
                </c:pt>
                <c:pt idx="2">
                  <c:v>4.3346099999999996</c:v>
                </c:pt>
                <c:pt idx="3">
                  <c:v>2.5730400000000002</c:v>
                </c:pt>
                <c:pt idx="4">
                  <c:v>1.2770300000000001</c:v>
                </c:pt>
                <c:pt idx="5">
                  <c:v>1.4188700000000001</c:v>
                </c:pt>
                <c:pt idx="6">
                  <c:v>0.72875999999999996</c:v>
                </c:pt>
                <c:pt idx="7">
                  <c:v>0.47609000000000001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00-419B-9997-3B052192585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3995615"/>
        <c:axId val="142444367"/>
      </c:barChart>
      <c:catAx>
        <c:axId val="133995615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42444367"/>
        <c:crossesAt val="0"/>
        <c:auto val="1"/>
        <c:lblAlgn val="ctr"/>
        <c:lblOffset val="100"/>
        <c:noMultiLvlLbl val="0"/>
      </c:catAx>
      <c:valAx>
        <c:axId val="142444367"/>
        <c:scaling>
          <c:orientation val="minMax"/>
          <c:max val="20"/>
        </c:scaling>
        <c:delete val="1"/>
        <c:axPos val="t"/>
        <c:numFmt formatCode="General" sourceLinked="1"/>
        <c:majorTickMark val="out"/>
        <c:minorTickMark val="none"/>
        <c:tickLblPos val="nextTo"/>
        <c:crossAx val="13399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9815235253987317"/>
          <c:y val="5.7004858855302674E-2"/>
          <c:w val="0.49519117308864569"/>
          <c:h val="5.19987987032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Myynti</c:v>
                </c:pt>
              </c:strCache>
            </c:strRef>
          </c:tx>
          <c:spPr>
            <a:solidFill>
              <a:srgbClr val="00A3DA"/>
            </a:solidFill>
            <a:ln w="12700">
              <a:solidFill>
                <a:srgbClr val="00A3DA"/>
              </a:solidFill>
            </a:ln>
          </c:spPr>
          <c:dPt>
            <c:idx val="0"/>
            <c:bubble3D val="0"/>
            <c:spPr>
              <a:solidFill>
                <a:srgbClr val="00A3DA"/>
              </a:solidFill>
              <a:ln w="12700">
                <a:solidFill>
                  <a:srgbClr val="00A3D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A2-4DA7-862A-959ED8EBF456}"/>
              </c:ext>
            </c:extLst>
          </c:dPt>
          <c:dPt>
            <c:idx val="1"/>
            <c:bubble3D val="0"/>
            <c:spPr>
              <a:noFill/>
              <a:ln w="12700">
                <a:solidFill>
                  <a:srgbClr val="00A3DA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30A2-4DA7-862A-959ED8EBF456}"/>
              </c:ext>
            </c:extLst>
          </c:dPt>
          <c:cat>
            <c:strRef>
              <c:f>Taul1!$A$2:$A$3</c:f>
              <c:strCache>
                <c:ptCount val="2"/>
                <c:pt idx="0">
                  <c:v>1. neljännes</c:v>
                </c:pt>
                <c:pt idx="1">
                  <c:v>2. neljännes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A2-4DA7-862A-959ED8EBF4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syksy 2021</c:v>
                </c:pt>
              </c:strCache>
            </c:strRef>
          </c:tx>
          <c:spPr>
            <a:solidFill>
              <a:srgbClr val="8AD5EE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A7A7A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3DD-41DF-A0C2-7C951B2EF2DD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3DD-41DF-A0C2-7C951B2EF2D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3DD-41DF-A0C2-7C951B2EF2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</c:f>
              <c:strCache>
                <c:ptCount val="2"/>
                <c:pt idx="0">
                  <c:v>Lapin Yrittäjät</c:v>
                </c:pt>
                <c:pt idx="1">
                  <c:v>Koko maa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15.13855</c:v>
                </c:pt>
                <c:pt idx="1">
                  <c:v>13.17154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DD-41DF-A0C2-7C951B2EF2DD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syksy 2022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A3D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3DD-41DF-A0C2-7C951B2EF2D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F3DD-41DF-A0C2-7C951B2EF2DD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</c:f>
              <c:strCache>
                <c:ptCount val="2"/>
                <c:pt idx="0">
                  <c:v>Lapin Yrittäjät</c:v>
                </c:pt>
                <c:pt idx="1">
                  <c:v>Koko maa</c:v>
                </c:pt>
              </c:strCache>
            </c:strRef>
          </c:cat>
          <c:val>
            <c:numRef>
              <c:f>Taul1!$C$2:$C$3</c:f>
              <c:numCache>
                <c:formatCode>General</c:formatCode>
                <c:ptCount val="2"/>
                <c:pt idx="0">
                  <c:v>12.66225</c:v>
                </c:pt>
                <c:pt idx="1">
                  <c:v>11.199310000000001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3DD-41DF-A0C2-7C951B2EF2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461743"/>
        <c:axId val="119649807"/>
      </c:barChart>
      <c:catAx>
        <c:axId val="9846174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9649807"/>
        <c:crosses val="autoZero"/>
        <c:auto val="1"/>
        <c:lblAlgn val="ctr"/>
        <c:lblOffset val="100"/>
        <c:noMultiLvlLbl val="0"/>
      </c:catAx>
      <c:valAx>
        <c:axId val="119649807"/>
        <c:scaling>
          <c:orientation val="minMax"/>
          <c:max val="2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846174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4063386176139654E-2"/>
          <c:y val="7.6258230785027446E-3"/>
        </c:manualLayout>
      </c:layout>
      <c:overlay val="1"/>
      <c:txPr>
        <a:bodyPr/>
        <a:lstStyle/>
        <a:p>
          <a:pPr algn="l">
            <a:defRPr/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9.1555394360945536E-3"/>
          <c:y val="9.1017500963735901E-3"/>
          <c:w val="2.7918684067632479E-2"/>
          <c:h val="9.7157789688205876E-2"/>
        </c:manualLayout>
      </c:layout>
      <c:pieChart>
        <c:varyColors val="1"/>
        <c:ser>
          <c:idx val="0"/>
          <c:order val="0"/>
          <c:tx>
            <c:strRef>
              <c:f>Taul1!$A$2</c:f>
              <c:strCache>
                <c:ptCount val="1"/>
                <c:pt idx="0">
                  <c:v>80%</c:v>
                </c:pt>
              </c:strCache>
            </c:strRef>
          </c:tx>
          <c:spPr>
            <a:noFill/>
          </c:spP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2A92-43A4-ADC9-48B10A70BC8E}"/>
              </c:ext>
            </c:extLst>
          </c:dPt>
          <c:cat>
            <c:strRef>
              <c:f>Taul1!$B$1:$C$1</c:f>
              <c:strCache>
                <c:ptCount val="1"/>
                <c:pt idx="0">
                  <c:v>x</c:v>
                </c:pt>
              </c:strCache>
            </c:strRef>
          </c:cat>
          <c:val>
            <c:numRef>
              <c:f>Taul1!$B$2:$C$2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92-43A4-ADC9-48B10A70BC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 b="1">
          <a:solidFill>
            <a:srgbClr val="8AD5EE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4063386176139654E-2"/>
          <c:y val="7.6258230785027446E-3"/>
        </c:manualLayout>
      </c:layout>
      <c:overlay val="1"/>
      <c:txPr>
        <a:bodyPr/>
        <a:lstStyle/>
        <a:p>
          <a:pPr algn="l">
            <a:defRPr/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9.1555394360945536E-3"/>
          <c:y val="9.1017500963735901E-3"/>
          <c:w val="2.7918684067632479E-2"/>
          <c:h val="9.7157789688205876E-2"/>
        </c:manualLayout>
      </c:layout>
      <c:pieChart>
        <c:varyColors val="1"/>
        <c:ser>
          <c:idx val="0"/>
          <c:order val="0"/>
          <c:tx>
            <c:strRef>
              <c:f>Taul1!$A$2</c:f>
              <c:strCache>
                <c:ptCount val="1"/>
                <c:pt idx="0">
                  <c:v>89%</c:v>
                </c:pt>
              </c:strCache>
            </c:strRef>
          </c:tx>
          <c:spPr>
            <a:noFill/>
          </c:spP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8216-41F3-B8D2-A3BB3FD4BED7}"/>
              </c:ext>
            </c:extLst>
          </c:dPt>
          <c:cat>
            <c:strRef>
              <c:f>Taul1!$B$1:$C$1</c:f>
              <c:strCache>
                <c:ptCount val="1"/>
                <c:pt idx="0">
                  <c:v>x</c:v>
                </c:pt>
              </c:strCache>
            </c:strRef>
          </c:cat>
          <c:val>
            <c:numRef>
              <c:f>Taul1!$B$2:$C$2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16-41F3-B8D2-A3BB3FD4BE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4800" b="1" spc="-150">
          <a:solidFill>
            <a:srgbClr val="00A3DA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485295368234258E-3"/>
          <c:y val="3.317000016858053E-2"/>
          <c:w val="0.95807310917472099"/>
          <c:h val="0.940477836292078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Lapin Yrittäjät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spc="0">
                    <a:solidFill>
                      <a:srgbClr val="00A3DA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Taul1!$A$2:$A$8</c:f>
              <c:strCache>
                <c:ptCount val="7"/>
                <c:pt idx="0">
                  <c:v>Yleinen suhdannetilanne / taloustilanne</c:v>
                </c:pt>
                <c:pt idx="1">
                  <c:v>Työvoiman saatavuus</c:v>
                </c:pt>
                <c:pt idx="2">
                  <c:v>Kustannustaso</c:v>
                </c:pt>
                <c:pt idx="3">
                  <c:v>Kilpailutilanne</c:v>
                </c:pt>
                <c:pt idx="4">
                  <c:v>Yritystoiminnan sääntely</c:v>
                </c:pt>
                <c:pt idx="5">
                  <c:v>Rahoitus</c:v>
                </c:pt>
                <c:pt idx="6">
                  <c:v>Resurssitekijät (pl. työvoiman saatavuus)</c:v>
                </c:pt>
              </c:strCache>
            </c:strRef>
          </c:cat>
          <c:val>
            <c:numRef>
              <c:f>Taul1!$B$2:$B$8</c:f>
              <c:numCache>
                <c:formatCode>General</c:formatCode>
                <c:ptCount val="7"/>
                <c:pt idx="0">
                  <c:v>25.875139999999998</c:v>
                </c:pt>
                <c:pt idx="1">
                  <c:v>18.098199999999999</c:v>
                </c:pt>
                <c:pt idx="2">
                  <c:v>15.522589999999999</c:v>
                </c:pt>
                <c:pt idx="3">
                  <c:v>9.1640599999999992</c:v>
                </c:pt>
                <c:pt idx="4">
                  <c:v>5.9286599999999998</c:v>
                </c:pt>
                <c:pt idx="5">
                  <c:v>6.9941300000000002</c:v>
                </c:pt>
                <c:pt idx="6">
                  <c:v>6.4758100000000001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B7-47F6-9223-FCBE00C4957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spc="0">
                    <a:solidFill>
                      <a:srgbClr val="3F3F3F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Taul1!$A$2:$A$8</c:f>
              <c:strCache>
                <c:ptCount val="7"/>
                <c:pt idx="0">
                  <c:v>Yleinen suhdannetilanne / taloustilanne</c:v>
                </c:pt>
                <c:pt idx="1">
                  <c:v>Työvoiman saatavuus</c:v>
                </c:pt>
                <c:pt idx="2">
                  <c:v>Kustannustaso</c:v>
                </c:pt>
                <c:pt idx="3">
                  <c:v>Kilpailutilanne</c:v>
                </c:pt>
                <c:pt idx="4">
                  <c:v>Yritystoiminnan sääntely</c:v>
                </c:pt>
                <c:pt idx="5">
                  <c:v>Rahoitus</c:v>
                </c:pt>
                <c:pt idx="6">
                  <c:v>Resurssitekijät (pl. työvoiman saatavuus)</c:v>
                </c:pt>
              </c:strCache>
            </c:strRef>
          </c:cat>
          <c:val>
            <c:numRef>
              <c:f>Taul1!$C$2:$C$8</c:f>
              <c:numCache>
                <c:formatCode>General</c:formatCode>
                <c:ptCount val="7"/>
                <c:pt idx="0">
                  <c:v>23.813410000000001</c:v>
                </c:pt>
                <c:pt idx="1">
                  <c:v>19.08108</c:v>
                </c:pt>
                <c:pt idx="2">
                  <c:v>17.60502</c:v>
                </c:pt>
                <c:pt idx="3">
                  <c:v>9.0204000000000004</c:v>
                </c:pt>
                <c:pt idx="4">
                  <c:v>6.62256</c:v>
                </c:pt>
                <c:pt idx="5">
                  <c:v>6.2080000000000002</c:v>
                </c:pt>
                <c:pt idx="6">
                  <c:v>4.8390599999999999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B7-47F6-9223-FCBE00C495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389546368"/>
        <c:axId val="389548288"/>
      </c:barChart>
      <c:catAx>
        <c:axId val="389546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9548288"/>
        <c:crossesAt val="0"/>
        <c:auto val="1"/>
        <c:lblAlgn val="ctr"/>
        <c:lblOffset val="100"/>
        <c:noMultiLvlLbl val="0"/>
      </c:catAx>
      <c:valAx>
        <c:axId val="389548288"/>
        <c:scaling>
          <c:orientation val="minMax"/>
          <c:max val="33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89546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235406343067077E-2"/>
          <c:y val="2.9909029025254275E-2"/>
          <c:w val="0.950314426356207"/>
          <c:h val="0.958502281383116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Lapin Yrittäjät</c:v>
                </c:pt>
              </c:strCache>
            </c:strRef>
          </c:tx>
          <c:spPr>
            <a:solidFill>
              <a:srgbClr val="8AD5EE"/>
            </a:solidFill>
          </c:spPr>
          <c:invertIfNegative val="0"/>
          <c:dLbls>
            <c:dLbl>
              <c:idx val="5"/>
              <c:layout>
                <c:manualLayout>
                  <c:x val="-4.4561153340893934E-3"/>
                  <c:y val="2.0235062628530587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D61-4B37-B3FB-5DAC7868654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8AD5EE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Taul1!$A$2:$A$11</c:f>
              <c:strCache>
                <c:ptCount val="10"/>
                <c:pt idx="0">
                  <c:v>Markkinointi ja myynti</c:v>
                </c:pt>
                <c:pt idx="1">
                  <c:v>Henkilöstön kehittäminen ja koulutus</c:v>
                </c:pt>
                <c:pt idx="2">
                  <c:v>Johtaminen</c:v>
                </c:pt>
                <c:pt idx="3">
                  <c:v>Rahoitus, talous ja laskentatoimi</c:v>
                </c:pt>
                <c:pt idx="4">
                  <c:v>Yhteistyö/verkottuminen tuotannollisessa toiminnassa, alihankinnat</c:v>
                </c:pt>
                <c:pt idx="5">
                  <c:v>Tuotanto ja materiaalitoiminnot, tietotekniikka, tuotekehitys, laatu</c:v>
                </c:pt>
                <c:pt idx="6">
                  <c:v>Ympäristö- ja muiden säädösvaatimusten ottaminen huomioon toiminnassa</c:v>
                </c:pt>
                <c:pt idx="7">
                  <c:v>Yhteistyö/verkottuminen tutkimus-, kehittämis- ja innovaatio- eli tki-toiminnassa (sekä yritysten kesken että yritysten ja tutkimusorganisaatioiden kesken)</c:v>
                </c:pt>
                <c:pt idx="8">
                  <c:v>Vienti ja kansainvälistyminen</c:v>
                </c:pt>
                <c:pt idx="9">
                  <c:v>Yrityksen hallitustyöskentely</c:v>
                </c:pt>
              </c:strCache>
            </c:strRef>
          </c:cat>
          <c:val>
            <c:numRef>
              <c:f>Taul1!$B$2:$B$11</c:f>
              <c:numCache>
                <c:formatCode>General</c:formatCode>
                <c:ptCount val="10"/>
                <c:pt idx="0">
                  <c:v>51.824370000000002</c:v>
                </c:pt>
                <c:pt idx="1">
                  <c:v>33.935830000000003</c:v>
                </c:pt>
                <c:pt idx="2">
                  <c:v>19.273530000000001</c:v>
                </c:pt>
                <c:pt idx="3">
                  <c:v>22.941289999999999</c:v>
                </c:pt>
                <c:pt idx="4">
                  <c:v>12.25591</c:v>
                </c:pt>
                <c:pt idx="5">
                  <c:v>17.62284</c:v>
                </c:pt>
                <c:pt idx="6">
                  <c:v>8.0331399999999995</c:v>
                </c:pt>
                <c:pt idx="7">
                  <c:v>7.0028800000000002</c:v>
                </c:pt>
                <c:pt idx="8">
                  <c:v>10.31949</c:v>
                </c:pt>
                <c:pt idx="9">
                  <c:v>4.0354599999999996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61-4B37-B3FB-5DAC7868654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A7A7A7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A7A7A7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Taul1!$A$2:$A$11</c:f>
              <c:strCache>
                <c:ptCount val="10"/>
                <c:pt idx="0">
                  <c:v>Markkinointi ja myynti</c:v>
                </c:pt>
                <c:pt idx="1">
                  <c:v>Henkilöstön kehittäminen ja koulutus</c:v>
                </c:pt>
                <c:pt idx="2">
                  <c:v>Johtaminen</c:v>
                </c:pt>
                <c:pt idx="3">
                  <c:v>Rahoitus, talous ja laskentatoimi</c:v>
                </c:pt>
                <c:pt idx="4">
                  <c:v>Yhteistyö/verkottuminen tuotannollisessa toiminnassa, alihankinnat</c:v>
                </c:pt>
                <c:pt idx="5">
                  <c:v>Tuotanto ja materiaalitoiminnot, tietotekniikka, tuotekehitys, laatu</c:v>
                </c:pt>
                <c:pt idx="6">
                  <c:v>Ympäristö- ja muiden säädösvaatimusten ottaminen huomioon toiminnassa</c:v>
                </c:pt>
                <c:pt idx="7">
                  <c:v>Yhteistyö/verkottuminen tutkimus-, kehittämis- ja innovaatio- eli tki-toiminnassa (sekä yritysten kesken että yritysten ja tutkimusorganisaatioiden kesken)</c:v>
                </c:pt>
                <c:pt idx="8">
                  <c:v>Vienti ja kansainvälistyminen</c:v>
                </c:pt>
                <c:pt idx="9">
                  <c:v>Yrityksen hallitustyöskentely</c:v>
                </c:pt>
              </c:strCache>
            </c:strRef>
          </c:cat>
          <c:val>
            <c:numRef>
              <c:f>Taul1!$C$2:$C$11</c:f>
              <c:numCache>
                <c:formatCode>General</c:formatCode>
                <c:ptCount val="10"/>
                <c:pt idx="0">
                  <c:v>50.520760000000003</c:v>
                </c:pt>
                <c:pt idx="1">
                  <c:v>34.17727</c:v>
                </c:pt>
                <c:pt idx="2">
                  <c:v>17.80132</c:v>
                </c:pt>
                <c:pt idx="3">
                  <c:v>17.444569999999999</c:v>
                </c:pt>
                <c:pt idx="4">
                  <c:v>18.153449999999999</c:v>
                </c:pt>
                <c:pt idx="5">
                  <c:v>18.28885</c:v>
                </c:pt>
                <c:pt idx="6">
                  <c:v>9.0213400000000004</c:v>
                </c:pt>
                <c:pt idx="7">
                  <c:v>8.9816599999999998</c:v>
                </c:pt>
                <c:pt idx="8">
                  <c:v>7.0470800000000002</c:v>
                </c:pt>
                <c:pt idx="9">
                  <c:v>5.6968500000000004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61-4B37-B3FB-5DAC786865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axId val="389546368"/>
        <c:axId val="389548288"/>
      </c:barChart>
      <c:catAx>
        <c:axId val="38954636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89548288"/>
        <c:crossesAt val="0"/>
        <c:auto val="1"/>
        <c:lblAlgn val="ctr"/>
        <c:lblOffset val="100"/>
        <c:noMultiLvlLbl val="0"/>
      </c:catAx>
      <c:valAx>
        <c:axId val="389548288"/>
        <c:scaling>
          <c:orientation val="minMax"/>
          <c:max val="80"/>
        </c:scaling>
        <c:delete val="1"/>
        <c:axPos val="t"/>
        <c:numFmt formatCode="General" sourceLinked="1"/>
        <c:majorTickMark val="out"/>
        <c:minorTickMark val="none"/>
        <c:tickLblPos val="nextTo"/>
        <c:crossAx val="389546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235406343067077E-2"/>
          <c:y val="2.9909029025254275E-2"/>
          <c:w val="0.950314426356207"/>
          <c:h val="0.958502281383116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Lapin Yrittäjät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dLbl>
              <c:idx val="5"/>
              <c:layout>
                <c:manualLayout>
                  <c:x val="1.0526256695516202E-6"/>
                  <c:y val="6.070518788559177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90-4316-8CE5-C1FEF7798D4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A3DA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Taul1!$A$2:$A$11</c:f>
              <c:strCache>
                <c:ptCount val="10"/>
                <c:pt idx="0">
                  <c:v>Markkinointi ja myynti</c:v>
                </c:pt>
                <c:pt idx="1">
                  <c:v>Henkilöstön kehittäminen ja koulutus</c:v>
                </c:pt>
                <c:pt idx="2">
                  <c:v>Johtaminen</c:v>
                </c:pt>
                <c:pt idx="3">
                  <c:v>Rahoitus, talous ja laskentatoimi</c:v>
                </c:pt>
                <c:pt idx="4">
                  <c:v>Yhteistyö/verkottuminen tuotannollisessa toiminnassa, alihankinnat</c:v>
                </c:pt>
                <c:pt idx="5">
                  <c:v>Tuotanto ja materiaalitoiminnot, tietotekniikka, tuotekehitys, laatu</c:v>
                </c:pt>
                <c:pt idx="6">
                  <c:v>Ympäristö- ja muiden säädösvaatimusten ottaminen huomioon toiminnassa</c:v>
                </c:pt>
                <c:pt idx="7">
                  <c:v>Yhteistyö/verkottuminen tutkimus-, kehittämis- ja innovaatio- eli tki-toiminnassa (sekä yritysten kesken että yritysten ja tutkimusorganisaatioiden kesken)</c:v>
                </c:pt>
                <c:pt idx="8">
                  <c:v>Vienti ja kansainvälistyminen</c:v>
                </c:pt>
                <c:pt idx="9">
                  <c:v>Yrityksen hallitustyöskentely</c:v>
                </c:pt>
              </c:strCache>
            </c:strRef>
          </c:cat>
          <c:val>
            <c:numRef>
              <c:f>Taul1!$B$2:$B$11</c:f>
              <c:numCache>
                <c:formatCode>General</c:formatCode>
                <c:ptCount val="10"/>
                <c:pt idx="0">
                  <c:v>42.981830000000002</c:v>
                </c:pt>
                <c:pt idx="1">
                  <c:v>37.282150000000001</c:v>
                </c:pt>
                <c:pt idx="2">
                  <c:v>17.694030000000001</c:v>
                </c:pt>
                <c:pt idx="3">
                  <c:v>15.187620000000001</c:v>
                </c:pt>
                <c:pt idx="4">
                  <c:v>16.860980000000001</c:v>
                </c:pt>
                <c:pt idx="5">
                  <c:v>17.32321</c:v>
                </c:pt>
                <c:pt idx="6">
                  <c:v>9.2924799999999994</c:v>
                </c:pt>
                <c:pt idx="7">
                  <c:v>7.2390600000000003</c:v>
                </c:pt>
                <c:pt idx="8">
                  <c:v>3.4352800000000001</c:v>
                </c:pt>
                <c:pt idx="9">
                  <c:v>3.9944299999999999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90-4316-8CE5-C1FEF7798D4C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3F3F3F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Taul1!$A$2:$A$11</c:f>
              <c:strCache>
                <c:ptCount val="10"/>
                <c:pt idx="0">
                  <c:v>Markkinointi ja myynti</c:v>
                </c:pt>
                <c:pt idx="1">
                  <c:v>Henkilöstön kehittäminen ja koulutus</c:v>
                </c:pt>
                <c:pt idx="2">
                  <c:v>Johtaminen</c:v>
                </c:pt>
                <c:pt idx="3">
                  <c:v>Rahoitus, talous ja laskentatoimi</c:v>
                </c:pt>
                <c:pt idx="4">
                  <c:v>Yhteistyö/verkottuminen tuotannollisessa toiminnassa, alihankinnat</c:v>
                </c:pt>
                <c:pt idx="5">
                  <c:v>Tuotanto ja materiaalitoiminnot, tietotekniikka, tuotekehitys, laatu</c:v>
                </c:pt>
                <c:pt idx="6">
                  <c:v>Ympäristö- ja muiden säädösvaatimusten ottaminen huomioon toiminnassa</c:v>
                </c:pt>
                <c:pt idx="7">
                  <c:v>Yhteistyö/verkottuminen tutkimus-, kehittämis- ja innovaatio- eli tki-toiminnassa (sekä yritysten kesken että yritysten ja tutkimusorganisaatioiden kesken)</c:v>
                </c:pt>
                <c:pt idx="8">
                  <c:v>Vienti ja kansainvälistyminen</c:v>
                </c:pt>
                <c:pt idx="9">
                  <c:v>Yrityksen hallitustyöskentely</c:v>
                </c:pt>
              </c:strCache>
            </c:strRef>
          </c:cat>
          <c:val>
            <c:numRef>
              <c:f>Taul1!$C$2:$C$11</c:f>
              <c:numCache>
                <c:formatCode>General</c:formatCode>
                <c:ptCount val="10"/>
                <c:pt idx="0">
                  <c:v>46.792670000000001</c:v>
                </c:pt>
                <c:pt idx="1">
                  <c:v>36.311399999999999</c:v>
                </c:pt>
                <c:pt idx="2">
                  <c:v>19.629909999999999</c:v>
                </c:pt>
                <c:pt idx="3">
                  <c:v>17.092359999999999</c:v>
                </c:pt>
                <c:pt idx="4">
                  <c:v>15.917669999999999</c:v>
                </c:pt>
                <c:pt idx="5">
                  <c:v>15.37589</c:v>
                </c:pt>
                <c:pt idx="6">
                  <c:v>9.1405399999999997</c:v>
                </c:pt>
                <c:pt idx="7">
                  <c:v>6.5823799999999997</c:v>
                </c:pt>
                <c:pt idx="8">
                  <c:v>6.2182199999999996</c:v>
                </c:pt>
                <c:pt idx="9">
                  <c:v>5.7955300000000003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90-4316-8CE5-C1FEF7798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axId val="389546368"/>
        <c:axId val="389548288"/>
      </c:barChart>
      <c:catAx>
        <c:axId val="389546368"/>
        <c:scaling>
          <c:orientation val="maxMin"/>
        </c:scaling>
        <c:delete val="1"/>
        <c:axPos val="r"/>
        <c:numFmt formatCode="General" sourceLinked="1"/>
        <c:majorTickMark val="out"/>
        <c:minorTickMark val="none"/>
        <c:tickLblPos val="nextTo"/>
        <c:crossAx val="389548288"/>
        <c:crossesAt val="0"/>
        <c:auto val="1"/>
        <c:lblAlgn val="ctr"/>
        <c:lblOffset val="100"/>
        <c:noMultiLvlLbl val="0"/>
      </c:catAx>
      <c:valAx>
        <c:axId val="389548288"/>
        <c:scaling>
          <c:orientation val="maxMin"/>
          <c:max val="80"/>
        </c:scaling>
        <c:delete val="1"/>
        <c:axPos val="t"/>
        <c:numFmt formatCode="General" sourceLinked="1"/>
        <c:majorTickMark val="out"/>
        <c:minorTickMark val="none"/>
        <c:tickLblPos val="nextTo"/>
        <c:crossAx val="389546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485295368234258E-3"/>
          <c:y val="3.317000016858053E-2"/>
          <c:w val="0.95807310917472099"/>
          <c:h val="0.842166891842462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Lapin Yrittäjät</c:v>
                </c:pt>
              </c:strCache>
            </c:strRef>
          </c:tx>
          <c:spPr>
            <a:solidFill>
              <a:srgbClr val="8AD5EE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spc="0">
                    <a:solidFill>
                      <a:srgbClr val="8AD5EE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Taul1!$A$2:$A$4</c:f>
              <c:strCache>
                <c:ptCount val="3"/>
                <c:pt idx="0">
                  <c:v>Kyllä, ja olemme saaneet ulkopuolista rahoitusta viimeisen 12 kk aikana</c:v>
                </c:pt>
                <c:pt idx="1">
                  <c:v>Kyllä, mutta emme ole hakeneet rahoitusta</c:v>
                </c:pt>
                <c:pt idx="2">
                  <c:v>Kyllä, mutta emme ole saaneet rahoitusta, vaikka olemme hakeneet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25.292159999999999</c:v>
                </c:pt>
                <c:pt idx="1">
                  <c:v>8.6819400000000009</c:v>
                </c:pt>
                <c:pt idx="2">
                  <c:v>5.0883399999999996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66-464B-A365-3652FAD20B56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A7A7A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spc="0">
                    <a:solidFill>
                      <a:srgbClr val="A7A7A7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Taul1!$A$2:$A$4</c:f>
              <c:strCache>
                <c:ptCount val="3"/>
                <c:pt idx="0">
                  <c:v>Kyllä, ja olemme saaneet ulkopuolista rahoitusta viimeisen 12 kk aikana</c:v>
                </c:pt>
                <c:pt idx="1">
                  <c:v>Kyllä, mutta emme ole hakeneet rahoitusta</c:v>
                </c:pt>
                <c:pt idx="2">
                  <c:v>Kyllä, mutta emme ole saaneet rahoitusta, vaikka olemme hakeneet</c:v>
                </c:pt>
              </c:strCache>
            </c:strRef>
          </c:cat>
          <c:val>
            <c:numRef>
              <c:f>Taul1!$C$2:$C$4</c:f>
              <c:numCache>
                <c:formatCode>General</c:formatCode>
                <c:ptCount val="3"/>
                <c:pt idx="0">
                  <c:v>24.368539999999999</c:v>
                </c:pt>
                <c:pt idx="1">
                  <c:v>5.9260799999999998</c:v>
                </c:pt>
                <c:pt idx="2">
                  <c:v>3.6133600000000001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66-464B-A365-3652FAD20B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6"/>
        <c:axId val="389546368"/>
        <c:axId val="389548288"/>
      </c:barChart>
      <c:catAx>
        <c:axId val="389546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9548288"/>
        <c:crossesAt val="0"/>
        <c:auto val="1"/>
        <c:lblAlgn val="ctr"/>
        <c:lblOffset val="100"/>
        <c:noMultiLvlLbl val="0"/>
      </c:catAx>
      <c:valAx>
        <c:axId val="389548288"/>
        <c:scaling>
          <c:orientation val="minMax"/>
          <c:max val="70"/>
        </c:scaling>
        <c:delete val="1"/>
        <c:axPos val="l"/>
        <c:numFmt formatCode="General" sourceLinked="1"/>
        <c:majorTickMark val="out"/>
        <c:minorTickMark val="none"/>
        <c:tickLblPos val="nextTo"/>
        <c:crossAx val="389546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485295368234258E-3"/>
          <c:y val="3.317000016858053E-2"/>
          <c:w val="0.95807310917472099"/>
          <c:h val="0.842166891842462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Lapin Yrittäjät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spc="0">
                    <a:solidFill>
                      <a:srgbClr val="00A3DA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Taul1!$A$2:$A$4</c:f>
              <c:strCache>
                <c:ptCount val="3"/>
                <c:pt idx="0">
                  <c:v>Kyllä, ja olemme saaneet ulkopuolista rahoitusta viimeisen 12 kk aikana</c:v>
                </c:pt>
                <c:pt idx="1">
                  <c:v>Kyllä, mutta emme ole hakeneet rahoitusta</c:v>
                </c:pt>
                <c:pt idx="2">
                  <c:v>Kyllä, mutta emme ole saaneet rahoitusta, vaikka olemme hakeneet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28.416589999999999</c:v>
                </c:pt>
                <c:pt idx="1">
                  <c:v>8.9486799999999995</c:v>
                </c:pt>
                <c:pt idx="2">
                  <c:v>3.7077100000000001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E4-4F4D-9E82-ADD45C3205C7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spc="0">
                    <a:solidFill>
                      <a:srgbClr val="000000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Taul1!$A$2:$A$4</c:f>
              <c:strCache>
                <c:ptCount val="3"/>
                <c:pt idx="0">
                  <c:v>Kyllä, ja olemme saaneet ulkopuolista rahoitusta viimeisen 12 kk aikana</c:v>
                </c:pt>
                <c:pt idx="1">
                  <c:v>Kyllä, mutta emme ole hakeneet rahoitusta</c:v>
                </c:pt>
                <c:pt idx="2">
                  <c:v>Kyllä, mutta emme ole saaneet rahoitusta, vaikka olemme hakeneet</c:v>
                </c:pt>
              </c:strCache>
            </c:strRef>
          </c:cat>
          <c:val>
            <c:numRef>
              <c:f>Taul1!$C$2:$C$4</c:f>
              <c:numCache>
                <c:formatCode>General</c:formatCode>
                <c:ptCount val="3"/>
                <c:pt idx="0">
                  <c:v>23.949660000000002</c:v>
                </c:pt>
                <c:pt idx="1">
                  <c:v>8.7084299999999999</c:v>
                </c:pt>
                <c:pt idx="2">
                  <c:v>3.1976800000000001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E4-4F4D-9E82-ADD45C320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6"/>
        <c:axId val="389546368"/>
        <c:axId val="389548288"/>
      </c:barChart>
      <c:catAx>
        <c:axId val="389546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9548288"/>
        <c:crossesAt val="0"/>
        <c:auto val="1"/>
        <c:lblAlgn val="ctr"/>
        <c:lblOffset val="100"/>
        <c:noMultiLvlLbl val="0"/>
      </c:catAx>
      <c:valAx>
        <c:axId val="389548288"/>
        <c:scaling>
          <c:orientation val="minMax"/>
          <c:max val="70"/>
        </c:scaling>
        <c:delete val="1"/>
        <c:axPos val="l"/>
        <c:numFmt formatCode="General" sourceLinked="1"/>
        <c:majorTickMark val="out"/>
        <c:minorTickMark val="none"/>
        <c:tickLblPos val="nextTo"/>
        <c:crossAx val="389546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4063386176139654E-2"/>
          <c:y val="7.6258230785027446E-3"/>
        </c:manualLayout>
      </c:layout>
      <c:overlay val="1"/>
      <c:txPr>
        <a:bodyPr/>
        <a:lstStyle/>
        <a:p>
          <a:pPr algn="l">
            <a:defRPr>
              <a:solidFill>
                <a:srgbClr val="00A3DA"/>
              </a:solidFill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9.1555394360945536E-3"/>
          <c:y val="9.1017500963735901E-3"/>
          <c:w val="2.7918684067632479E-2"/>
          <c:h val="9.7157789688205876E-2"/>
        </c:manualLayout>
      </c:layout>
      <c:pieChart>
        <c:varyColors val="1"/>
        <c:ser>
          <c:idx val="0"/>
          <c:order val="0"/>
          <c:tx>
            <c:strRef>
              <c:f>Taul1!$A$2</c:f>
              <c:strCache>
                <c:ptCount val="1"/>
                <c:pt idx="0">
                  <c:v>16%</c:v>
                </c:pt>
              </c:strCache>
            </c:strRef>
          </c:tx>
          <c:spPr>
            <a:noFill/>
          </c:spP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A504-4389-9B28-4B31B0D86C39}"/>
              </c:ext>
            </c:extLst>
          </c:dPt>
          <c:cat>
            <c:strRef>
              <c:f>Taul1!$B$1:$C$1</c:f>
              <c:strCache>
                <c:ptCount val="1"/>
                <c:pt idx="0">
                  <c:v>x</c:v>
                </c:pt>
              </c:strCache>
            </c:strRef>
          </c:cat>
          <c:val>
            <c:numRef>
              <c:f>Taul1!$B$2:$C$2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04-4389-9B28-4B31B0D86C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5000" b="1">
          <a:solidFill>
            <a:srgbClr val="23545F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4063386176139654E-2"/>
          <c:y val="7.6258230785027446E-3"/>
        </c:manualLayout>
      </c:layout>
      <c:overlay val="1"/>
      <c:txPr>
        <a:bodyPr/>
        <a:lstStyle/>
        <a:p>
          <a:pPr algn="l">
            <a:defRPr/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9.1555394360945536E-3"/>
          <c:y val="9.1017500963735901E-3"/>
          <c:w val="2.7918684067632479E-2"/>
          <c:h val="9.7157789688205876E-2"/>
        </c:manualLayout>
      </c:layout>
      <c:pieChart>
        <c:varyColors val="1"/>
        <c:ser>
          <c:idx val="0"/>
          <c:order val="0"/>
          <c:tx>
            <c:strRef>
              <c:f>Taul1!$A$2</c:f>
              <c:strCache>
                <c:ptCount val="1"/>
                <c:pt idx="0">
                  <c:v>15%</c:v>
                </c:pt>
              </c:strCache>
            </c:strRef>
          </c:tx>
          <c:spPr>
            <a:noFill/>
          </c:spP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B7B8-487F-A28C-2C088ACA3750}"/>
              </c:ext>
            </c:extLst>
          </c:dPt>
          <c:cat>
            <c:strRef>
              <c:f>Taul1!$B$1:$C$1</c:f>
              <c:strCache>
                <c:ptCount val="1"/>
                <c:pt idx="0">
                  <c:v>x</c:v>
                </c:pt>
              </c:strCache>
            </c:strRef>
          </c:cat>
          <c:val>
            <c:numRef>
              <c:f>Taul1!$B$2:$C$2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B8-487F-A28C-2C088ACA37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 b="1">
          <a:solidFill>
            <a:srgbClr val="8AD5EE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2010-</c:v>
                </c:pt>
                <c:pt idx="1">
                  <c:v>2000-2009</c:v>
                </c:pt>
                <c:pt idx="2">
                  <c:v>1990-1999</c:v>
                </c:pt>
                <c:pt idx="3">
                  <c:v>Ennen 1990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39.076149999999998</c:v>
                </c:pt>
                <c:pt idx="1">
                  <c:v>22.555140000000002</c:v>
                </c:pt>
                <c:pt idx="2">
                  <c:v>18.76821</c:v>
                </c:pt>
                <c:pt idx="3">
                  <c:v>19.6005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7B-41D5-A807-942E2611A30F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Lapin Yrittäjät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2010-</c:v>
                </c:pt>
                <c:pt idx="1">
                  <c:v>2000-2009</c:v>
                </c:pt>
                <c:pt idx="2">
                  <c:v>1990-1999</c:v>
                </c:pt>
                <c:pt idx="3">
                  <c:v>Ennen 1990</c:v>
                </c:pt>
              </c:strCache>
            </c:strRef>
          </c:cat>
          <c:val>
            <c:numRef>
              <c:f>Taul1!$C$2:$C$5</c:f>
              <c:numCache>
                <c:formatCode>General</c:formatCode>
                <c:ptCount val="4"/>
                <c:pt idx="0">
                  <c:v>38.285710000000002</c:v>
                </c:pt>
                <c:pt idx="1">
                  <c:v>16</c:v>
                </c:pt>
                <c:pt idx="2">
                  <c:v>20</c:v>
                </c:pt>
                <c:pt idx="3">
                  <c:v>25.714289999999998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7B-41D5-A807-942E2611A3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2"/>
        <c:axId val="1989231327"/>
        <c:axId val="95919519"/>
      </c:barChart>
      <c:catAx>
        <c:axId val="1989231327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95919519"/>
        <c:crosses val="autoZero"/>
        <c:auto val="1"/>
        <c:lblAlgn val="ctr"/>
        <c:lblOffset val="100"/>
        <c:noMultiLvlLbl val="0"/>
      </c:catAx>
      <c:valAx>
        <c:axId val="95919519"/>
        <c:scaling>
          <c:orientation val="minMax"/>
        </c:scaling>
        <c:delete val="1"/>
        <c:axPos val="r"/>
        <c:numFmt formatCode="General" sourceLinked="1"/>
        <c:majorTickMark val="none"/>
        <c:minorTickMark val="none"/>
        <c:tickLblPos val="nextTo"/>
        <c:crossAx val="1989231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4063386176139654E-2"/>
          <c:y val="7.6258230785027446E-3"/>
        </c:manualLayout>
      </c:layout>
      <c:overlay val="1"/>
      <c:txPr>
        <a:bodyPr/>
        <a:lstStyle/>
        <a:p>
          <a:pPr algn="l">
            <a:defRPr>
              <a:solidFill>
                <a:srgbClr val="00A3DA"/>
              </a:solidFill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9.1555394360945536E-3"/>
          <c:y val="9.1017500963735901E-3"/>
          <c:w val="2.7918684067632479E-2"/>
          <c:h val="9.7157789688205876E-2"/>
        </c:manualLayout>
      </c:layout>
      <c:pieChart>
        <c:varyColors val="1"/>
        <c:ser>
          <c:idx val="0"/>
          <c:order val="0"/>
          <c:tx>
            <c:strRef>
              <c:f>Taul1!$A$2</c:f>
              <c:strCache>
                <c:ptCount val="1"/>
                <c:pt idx="0">
                  <c:v>41%</c:v>
                </c:pt>
              </c:strCache>
            </c:strRef>
          </c:tx>
          <c:spPr>
            <a:noFill/>
          </c:spP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A2D5-44DB-AFB2-655BC6ABFE8A}"/>
              </c:ext>
            </c:extLst>
          </c:dPt>
          <c:cat>
            <c:strRef>
              <c:f>Taul1!$B$1:$C$1</c:f>
              <c:strCache>
                <c:ptCount val="1"/>
                <c:pt idx="0">
                  <c:v>x</c:v>
                </c:pt>
              </c:strCache>
            </c:strRef>
          </c:cat>
          <c:val>
            <c:numRef>
              <c:f>Taul1!$B$2:$C$2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D5-44DB-AFB2-655BC6ABFE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5000" b="1">
          <a:solidFill>
            <a:srgbClr val="23545F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4063386176139654E-2"/>
          <c:y val="7.6258230785027446E-3"/>
        </c:manualLayout>
      </c:layout>
      <c:overlay val="1"/>
      <c:txPr>
        <a:bodyPr/>
        <a:lstStyle/>
        <a:p>
          <a:pPr algn="l">
            <a:defRPr/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9.1555394360945536E-3"/>
          <c:y val="9.1017500963735901E-3"/>
          <c:w val="2.7918684067632479E-2"/>
          <c:h val="9.7157789688205876E-2"/>
        </c:manualLayout>
      </c:layout>
      <c:pieChart>
        <c:varyColors val="1"/>
        <c:ser>
          <c:idx val="0"/>
          <c:order val="0"/>
          <c:tx>
            <c:strRef>
              <c:f>Taul1!$A$2</c:f>
              <c:strCache>
                <c:ptCount val="1"/>
                <c:pt idx="0">
                  <c:v>39%</c:v>
                </c:pt>
              </c:strCache>
            </c:strRef>
          </c:tx>
          <c:spPr>
            <a:noFill/>
          </c:spP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5D8F-4F3F-B6FF-251364C67AC4}"/>
              </c:ext>
            </c:extLst>
          </c:dPt>
          <c:cat>
            <c:strRef>
              <c:f>Taul1!$B$1:$C$1</c:f>
              <c:strCache>
                <c:ptCount val="1"/>
                <c:pt idx="0">
                  <c:v>x</c:v>
                </c:pt>
              </c:strCache>
            </c:strRef>
          </c:cat>
          <c:val>
            <c:numRef>
              <c:f>Taul1!$B$2:$C$2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8F-4F3F-B6FF-251364C67A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 b="1">
          <a:solidFill>
            <a:srgbClr val="8AD5EE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47744878877592E-2"/>
          <c:y val="3.317000016858053E-2"/>
          <c:w val="0.94804424036745649"/>
          <c:h val="0.964968031970536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Lapin Yrittäjät</c:v>
                </c:pt>
              </c:strCache>
            </c:strRef>
          </c:tx>
          <c:spPr>
            <a:solidFill>
              <a:srgbClr val="8AD5EE"/>
            </a:solidFill>
          </c:spPr>
          <c:invertIfNegative val="0"/>
          <c:dLbls>
            <c:dLbl>
              <c:idx val="3"/>
              <c:layout>
                <c:manualLayout>
                  <c:x val="-8.8676406873887878E-3"/>
                  <c:y val="-4.758923056295466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94-4C29-B978-A47C9A8E2688}"/>
                </c:ext>
              </c:extLst>
            </c:dLbl>
            <c:dLbl>
              <c:idx val="5"/>
              <c:layout>
                <c:manualLayout>
                  <c:x val="-8.8676406873887878E-3"/>
                  <c:y val="9.517846112590932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94-4C29-B978-A47C9A8E268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8AD5EE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Taul1!$A$2:$A$9</c:f>
              <c:strCache>
                <c:ptCount val="8"/>
                <c:pt idx="0">
                  <c:v>Muihin kone- tai laiteinvestointeihin tai rakennusinvestointeihin</c:v>
                </c:pt>
                <c:pt idx="1">
                  <c:v>Käyttöpääomarahoitukseen yrityksen kasvuun tai kansainvälistymiseen</c:v>
                </c:pt>
                <c:pt idx="2">
                  <c:v>Yrityksen kehittämishankkeisiin, ml. henkilöstön osaaminen</c:v>
                </c:pt>
                <c:pt idx="3">
                  <c:v>Käyttöpääomarahoitukseen suhdanteista / kireästä taloudellisesta tilanteesta johtuen</c:v>
                </c:pt>
                <c:pt idx="4">
                  <c:v>Omistusjärjestelyjen tai yrityskauppojen rahoitukseen</c:v>
                </c:pt>
                <c:pt idx="5">
                  <c:v>Tieto- ja viestintätekniikkalaite-, tai ohjelmisto- tms. investointeihin</c:v>
                </c:pt>
                <c:pt idx="6">
                  <c:v>Vientikauppojen rahoittaminen</c:v>
                </c:pt>
                <c:pt idx="7">
                  <c:v>Muuhun tarkoitukseen</c:v>
                </c:pt>
              </c:strCache>
            </c:strRef>
          </c:cat>
          <c:val>
            <c:numRef>
              <c:f>Taul1!$B$2:$B$9</c:f>
              <c:numCache>
                <c:formatCode>General</c:formatCode>
                <c:ptCount val="8"/>
                <c:pt idx="0">
                  <c:v>62.1053</c:v>
                </c:pt>
                <c:pt idx="1">
                  <c:v>8.5660399999999992</c:v>
                </c:pt>
                <c:pt idx="2">
                  <c:v>22.959209999999999</c:v>
                </c:pt>
                <c:pt idx="3">
                  <c:v>17.373889999999999</c:v>
                </c:pt>
                <c:pt idx="4">
                  <c:v>10.87476</c:v>
                </c:pt>
                <c:pt idx="5">
                  <c:v>4.0048700000000004</c:v>
                </c:pt>
                <c:pt idx="6">
                  <c:v>0</c:v>
                </c:pt>
                <c:pt idx="7">
                  <c:v>15.35289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68-4A9C-8F42-6C6D54C4E54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A7A7A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A7A7A7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Taul1!$A$2:$A$9</c:f>
              <c:strCache>
                <c:ptCount val="8"/>
                <c:pt idx="0">
                  <c:v>Muihin kone- tai laiteinvestointeihin tai rakennusinvestointeihin</c:v>
                </c:pt>
                <c:pt idx="1">
                  <c:v>Käyttöpääomarahoitukseen yrityksen kasvuun tai kansainvälistymiseen</c:v>
                </c:pt>
                <c:pt idx="2">
                  <c:v>Yrityksen kehittämishankkeisiin, ml. henkilöstön osaaminen</c:v>
                </c:pt>
                <c:pt idx="3">
                  <c:v>Käyttöpääomarahoitukseen suhdanteista / kireästä taloudellisesta tilanteesta johtuen</c:v>
                </c:pt>
                <c:pt idx="4">
                  <c:v>Omistusjärjestelyjen tai yrityskauppojen rahoitukseen</c:v>
                </c:pt>
                <c:pt idx="5">
                  <c:v>Tieto- ja viestintätekniikkalaite-, tai ohjelmisto- tms. investointeihin</c:v>
                </c:pt>
                <c:pt idx="6">
                  <c:v>Vientikauppojen rahoittaminen</c:v>
                </c:pt>
                <c:pt idx="7">
                  <c:v>Muuhun tarkoitukseen</c:v>
                </c:pt>
              </c:strCache>
            </c:strRef>
          </c:cat>
          <c:val>
            <c:numRef>
              <c:f>Taul1!$C$2:$C$9</c:f>
              <c:numCache>
                <c:formatCode>General</c:formatCode>
                <c:ptCount val="8"/>
                <c:pt idx="0">
                  <c:v>52.415399999999998</c:v>
                </c:pt>
                <c:pt idx="1">
                  <c:v>20.52009</c:v>
                </c:pt>
                <c:pt idx="2">
                  <c:v>19.512170000000001</c:v>
                </c:pt>
                <c:pt idx="3">
                  <c:v>14.500220000000001</c:v>
                </c:pt>
                <c:pt idx="4">
                  <c:v>7.7341499999999996</c:v>
                </c:pt>
                <c:pt idx="5">
                  <c:v>8.5592400000000008</c:v>
                </c:pt>
                <c:pt idx="6">
                  <c:v>3.5426899999999999</c:v>
                </c:pt>
                <c:pt idx="7">
                  <c:v>9.0373000000000001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68-4A9C-8F42-6C6D54C4E54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1"/>
        <c:axId val="389546368"/>
        <c:axId val="389548288"/>
      </c:barChart>
      <c:catAx>
        <c:axId val="38954636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89548288"/>
        <c:crossesAt val="0"/>
        <c:auto val="1"/>
        <c:lblAlgn val="ctr"/>
        <c:lblOffset val="100"/>
        <c:noMultiLvlLbl val="0"/>
      </c:catAx>
      <c:valAx>
        <c:axId val="389548288"/>
        <c:scaling>
          <c:orientation val="minMax"/>
          <c:max val="7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89546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47744878877592E-2"/>
          <c:y val="3.317000016858053E-2"/>
          <c:w val="0.94804424036745649"/>
          <c:h val="0.964968031970536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Lapin Yrittäjät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dLbl>
              <c:idx val="0"/>
              <c:layout>
                <c:manualLayout>
                  <c:x val="-4.433471223982249E-3"/>
                  <c:y val="2.0439418890969395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FB-4DEB-A5DD-67A4533AB5FB}"/>
                </c:ext>
              </c:extLst>
            </c:dLbl>
            <c:dLbl>
              <c:idx val="6"/>
              <c:layout>
                <c:manualLayout>
                  <c:x val="-8.8672915676766811E-3"/>
                  <c:y val="2.0439418900487242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6C-48C8-BFBD-4EB1979680F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A3DA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Taul1!$A$2:$A$9</c:f>
              <c:strCache>
                <c:ptCount val="8"/>
                <c:pt idx="0">
                  <c:v>Muihin kone- tai laiteinvestointeihin tai rakennusinvestointeihin</c:v>
                </c:pt>
                <c:pt idx="1">
                  <c:v>Käyttöpääomarahoitukseen yrityksen kasvuun tai kansainvälistymiseen</c:v>
                </c:pt>
                <c:pt idx="2">
                  <c:v>Yrityksen kehittämishankkeisiin, ml. henkilöstön osaaminen</c:v>
                </c:pt>
                <c:pt idx="3">
                  <c:v>Käyttöpääomarahoitukseen suhdanteista / kireästä taloudellisesta tilanteesta johtuen</c:v>
                </c:pt>
                <c:pt idx="4">
                  <c:v>Omistusjärjestelyjen tai yrityskauppojen rahoitukseen</c:v>
                </c:pt>
                <c:pt idx="5">
                  <c:v>Tieto- ja viestintätekniikkalaite-, tai ohjelmisto- tms. investointeihin</c:v>
                </c:pt>
                <c:pt idx="6">
                  <c:v>Vientikauppojen rahoittaminen</c:v>
                </c:pt>
                <c:pt idx="7">
                  <c:v>Muuhun tarkoitukseen</c:v>
                </c:pt>
              </c:strCache>
            </c:strRef>
          </c:cat>
          <c:val>
            <c:numRef>
              <c:f>Taul1!$B$2:$B$9</c:f>
              <c:numCache>
                <c:formatCode>General</c:formatCode>
                <c:ptCount val="8"/>
                <c:pt idx="0">
                  <c:v>62.699759999999998</c:v>
                </c:pt>
                <c:pt idx="1">
                  <c:v>16.94754</c:v>
                </c:pt>
                <c:pt idx="2">
                  <c:v>17.604130000000001</c:v>
                </c:pt>
                <c:pt idx="3">
                  <c:v>28.419969999999999</c:v>
                </c:pt>
                <c:pt idx="4">
                  <c:v>2.0198800000000001</c:v>
                </c:pt>
                <c:pt idx="5">
                  <c:v>3.4898799999999999</c:v>
                </c:pt>
                <c:pt idx="6">
                  <c:v>0</c:v>
                </c:pt>
                <c:pt idx="7">
                  <c:v>7.4826199999999998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FB-4DEB-A5DD-67A4533AB5F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3F3F3F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Taul1!$A$2:$A$9</c:f>
              <c:strCache>
                <c:ptCount val="8"/>
                <c:pt idx="0">
                  <c:v>Muihin kone- tai laiteinvestointeihin tai rakennusinvestointeihin</c:v>
                </c:pt>
                <c:pt idx="1">
                  <c:v>Käyttöpääomarahoitukseen yrityksen kasvuun tai kansainvälistymiseen</c:v>
                </c:pt>
                <c:pt idx="2">
                  <c:v>Yrityksen kehittämishankkeisiin, ml. henkilöstön osaaminen</c:v>
                </c:pt>
                <c:pt idx="3">
                  <c:v>Käyttöpääomarahoitukseen suhdanteista / kireästä taloudellisesta tilanteesta johtuen</c:v>
                </c:pt>
                <c:pt idx="4">
                  <c:v>Omistusjärjestelyjen tai yrityskauppojen rahoitukseen</c:v>
                </c:pt>
                <c:pt idx="5">
                  <c:v>Tieto- ja viestintätekniikkalaite-, tai ohjelmisto- tms. investointeihin</c:v>
                </c:pt>
                <c:pt idx="6">
                  <c:v>Vientikauppojen rahoittaminen</c:v>
                </c:pt>
                <c:pt idx="7">
                  <c:v>Muuhun tarkoitukseen</c:v>
                </c:pt>
              </c:strCache>
            </c:strRef>
          </c:cat>
          <c:val>
            <c:numRef>
              <c:f>Taul1!$C$2:$C$9</c:f>
              <c:numCache>
                <c:formatCode>General</c:formatCode>
                <c:ptCount val="8"/>
                <c:pt idx="0">
                  <c:v>51.145650000000003</c:v>
                </c:pt>
                <c:pt idx="1">
                  <c:v>23.218900000000001</c:v>
                </c:pt>
                <c:pt idx="2">
                  <c:v>17.610579999999999</c:v>
                </c:pt>
                <c:pt idx="3">
                  <c:v>15.805400000000001</c:v>
                </c:pt>
                <c:pt idx="4">
                  <c:v>8.3902400000000004</c:v>
                </c:pt>
                <c:pt idx="5">
                  <c:v>7.0521599999999998</c:v>
                </c:pt>
                <c:pt idx="6">
                  <c:v>2.49166</c:v>
                </c:pt>
                <c:pt idx="7">
                  <c:v>9.9248600000000007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FB-4DEB-A5DD-67A4533AB5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1"/>
        <c:axId val="389546368"/>
        <c:axId val="389548288"/>
      </c:barChart>
      <c:catAx>
        <c:axId val="389546368"/>
        <c:scaling>
          <c:orientation val="maxMin"/>
        </c:scaling>
        <c:delete val="1"/>
        <c:axPos val="r"/>
        <c:numFmt formatCode="General" sourceLinked="1"/>
        <c:majorTickMark val="out"/>
        <c:minorTickMark val="none"/>
        <c:tickLblPos val="nextTo"/>
        <c:crossAx val="389548288"/>
        <c:crossesAt val="0"/>
        <c:auto val="1"/>
        <c:lblAlgn val="ctr"/>
        <c:lblOffset val="100"/>
        <c:noMultiLvlLbl val="0"/>
      </c:catAx>
      <c:valAx>
        <c:axId val="389548288"/>
        <c:scaling>
          <c:orientation val="maxMin"/>
          <c:max val="7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89546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4063386176139654E-2"/>
          <c:y val="7.6258230785027446E-3"/>
        </c:manualLayout>
      </c:layout>
      <c:overlay val="1"/>
      <c:txPr>
        <a:bodyPr/>
        <a:lstStyle/>
        <a:p>
          <a:pPr algn="l">
            <a:defRPr>
              <a:solidFill>
                <a:srgbClr val="00A3DA"/>
              </a:solidFill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9.1555394360945536E-3"/>
          <c:y val="9.1017500963735901E-3"/>
          <c:w val="2.7918684067632479E-2"/>
          <c:h val="9.7157789688205876E-2"/>
        </c:manualLayout>
      </c:layout>
      <c:pieChart>
        <c:varyColors val="1"/>
        <c:ser>
          <c:idx val="0"/>
          <c:order val="0"/>
          <c:tx>
            <c:strRef>
              <c:f>Taul1!$A$2</c:f>
              <c:strCache>
                <c:ptCount val="1"/>
                <c:pt idx="0">
                  <c:v>21%</c:v>
                </c:pt>
              </c:strCache>
            </c:strRef>
          </c:tx>
          <c:spPr>
            <a:noFill/>
          </c:spP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050A-47D6-9D5B-A1DCD160EE8B}"/>
              </c:ext>
            </c:extLst>
          </c:dPt>
          <c:cat>
            <c:strRef>
              <c:f>Taul1!$B$1:$C$1</c:f>
              <c:strCache>
                <c:ptCount val="1"/>
                <c:pt idx="0">
                  <c:v>x</c:v>
                </c:pt>
              </c:strCache>
            </c:strRef>
          </c:cat>
          <c:val>
            <c:numRef>
              <c:f>Taul1!$B$2:$C$2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0A-47D6-9D5B-A1DCD160EE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5000" b="1">
          <a:solidFill>
            <a:srgbClr val="23545F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4063386176139654E-2"/>
          <c:y val="7.6258230785027446E-3"/>
        </c:manualLayout>
      </c:layout>
      <c:overlay val="1"/>
      <c:txPr>
        <a:bodyPr/>
        <a:lstStyle/>
        <a:p>
          <a:pPr algn="l">
            <a:defRPr/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9.1555394360945536E-3"/>
          <c:y val="9.1017500963735901E-3"/>
          <c:w val="2.7918684067632479E-2"/>
          <c:h val="9.7157789688205876E-2"/>
        </c:manualLayout>
      </c:layout>
      <c:pieChart>
        <c:varyColors val="1"/>
        <c:ser>
          <c:idx val="0"/>
          <c:order val="0"/>
          <c:tx>
            <c:strRef>
              <c:f>Taul1!$A$2</c:f>
              <c:strCache>
                <c:ptCount val="1"/>
                <c:pt idx="0">
                  <c:v>24%</c:v>
                </c:pt>
              </c:strCache>
            </c:strRef>
          </c:tx>
          <c:spPr>
            <a:noFill/>
          </c:spP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50F0-4454-8C2A-0D197AE5A007}"/>
              </c:ext>
            </c:extLst>
          </c:dPt>
          <c:cat>
            <c:strRef>
              <c:f>Taul1!$B$1:$C$1</c:f>
              <c:strCache>
                <c:ptCount val="1"/>
                <c:pt idx="0">
                  <c:v>x</c:v>
                </c:pt>
              </c:strCache>
            </c:strRef>
          </c:cat>
          <c:val>
            <c:numRef>
              <c:f>Taul1!$B$2:$C$2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F0-4454-8C2A-0D197AE5A0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 b="1">
          <a:solidFill>
            <a:srgbClr val="8AD5EE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47744878877592E-2"/>
          <c:y val="3.317000016858053E-2"/>
          <c:w val="0.94804424036745649"/>
          <c:h val="0.964968031970536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Lapin Yrittäjät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dLbl>
              <c:idx val="0"/>
              <c:layout>
                <c:manualLayout>
                  <c:x val="-4.433471223982249E-3"/>
                  <c:y val="2.0439418890969395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FB-4DEB-A5DD-67A4533AB5FB}"/>
                </c:ext>
              </c:extLst>
            </c:dLbl>
            <c:dLbl>
              <c:idx val="6"/>
              <c:layout>
                <c:manualLayout>
                  <c:x val="1.2219189923567222E-6"/>
                  <c:y val="1.29882287342665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198498296470355E-2"/>
                      <c:h val="4.62184315730156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36C-48C8-BFBD-4EB1979680F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A3DA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Taul1!$A$2:$A$10</c:f>
              <c:strCache>
                <c:ptCount val="9"/>
                <c:pt idx="0">
                  <c:v>Yrityksen omat Internet-kotisivut</c:v>
                </c:pt>
                <c:pt idx="1">
                  <c:v>Sosiaalinen media (esim. Facebook, Linkedin)</c:v>
                </c:pt>
                <c:pt idx="2">
                  <c:v>Pilvipalvelut  (verkkopalveluina Internetissä)</c:v>
                </c:pt>
                <c:pt idx="3">
                  <c:v>Yrityksenne ostot verkossa (tuotteet ja palvelut)</c:v>
                </c:pt>
                <c:pt idx="4">
                  <c:v>Verkkokauppa yrityksenne myynnissä (tuotteet ja palvelut)</c:v>
                </c:pt>
                <c:pt idx="5">
                  <c:v>Tekoälysovellukset ja ohjelmistorobotiikka (esim. sähköisen taloushallinnon sovelluksissa), robotiikka</c:v>
                </c:pt>
                <c:pt idx="6">
                  <c:v>Digitaalisten kanavien ja alustojen (esim. Uber, Wolt, AirBnB) käyttö palvelujen jakelussa ja markkinoinnissa</c:v>
                </c:pt>
                <c:pt idx="7">
                  <c:v>Teollinen Internet (tällä tarkoitetaan uudenlaisia liiketoiminnan ratkaisuja, joilla teolliset laitteet kommunikoivat automaattisesti keskenään)</c:v>
                </c:pt>
                <c:pt idx="8">
                  <c:v>Big datan käyttö (esim. markkina-analyyseissä)</c:v>
                </c:pt>
              </c:strCache>
            </c:strRef>
          </c:cat>
          <c:val>
            <c:numRef>
              <c:f>Taul1!$B$2:$B$10</c:f>
              <c:numCache>
                <c:formatCode>General</c:formatCode>
                <c:ptCount val="9"/>
                <c:pt idx="0">
                  <c:v>72.277810000000002</c:v>
                </c:pt>
                <c:pt idx="1">
                  <c:v>61.398780000000002</c:v>
                </c:pt>
                <c:pt idx="2">
                  <c:v>36.825049999999997</c:v>
                </c:pt>
                <c:pt idx="3">
                  <c:v>42.376480000000001</c:v>
                </c:pt>
                <c:pt idx="4">
                  <c:v>20.066890000000001</c:v>
                </c:pt>
                <c:pt idx="5">
                  <c:v>11.10694</c:v>
                </c:pt>
                <c:pt idx="6">
                  <c:v>6.7264200000000001</c:v>
                </c:pt>
                <c:pt idx="7">
                  <c:v>1.30304</c:v>
                </c:pt>
                <c:pt idx="8">
                  <c:v>1.1618999999999999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FB-4DEB-A5DD-67A4533AB5F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3F3F3F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Taul1!$A$2:$A$10</c:f>
              <c:strCache>
                <c:ptCount val="9"/>
                <c:pt idx="0">
                  <c:v>Yrityksen omat Internet-kotisivut</c:v>
                </c:pt>
                <c:pt idx="1">
                  <c:v>Sosiaalinen media (esim. Facebook, Linkedin)</c:v>
                </c:pt>
                <c:pt idx="2">
                  <c:v>Pilvipalvelut  (verkkopalveluina Internetissä)</c:v>
                </c:pt>
                <c:pt idx="3">
                  <c:v>Yrityksenne ostot verkossa (tuotteet ja palvelut)</c:v>
                </c:pt>
                <c:pt idx="4">
                  <c:v>Verkkokauppa yrityksenne myynnissä (tuotteet ja palvelut)</c:v>
                </c:pt>
                <c:pt idx="5">
                  <c:v>Tekoälysovellukset ja ohjelmistorobotiikka (esim. sähköisen taloushallinnon sovelluksissa), robotiikka</c:v>
                </c:pt>
                <c:pt idx="6">
                  <c:v>Digitaalisten kanavien ja alustojen (esim. Uber, Wolt, AirBnB) käyttö palvelujen jakelussa ja markkinoinnissa</c:v>
                </c:pt>
                <c:pt idx="7">
                  <c:v>Teollinen Internet (tällä tarkoitetaan uudenlaisia liiketoiminnan ratkaisuja, joilla teolliset laitteet kommunikoivat automaattisesti keskenään)</c:v>
                </c:pt>
                <c:pt idx="8">
                  <c:v>Big datan käyttö (esim. markkina-analyyseissä)</c:v>
                </c:pt>
              </c:strCache>
            </c:strRef>
          </c:cat>
          <c:val>
            <c:numRef>
              <c:f>Taul1!$C$2:$C$10</c:f>
              <c:numCache>
                <c:formatCode>General</c:formatCode>
                <c:ptCount val="9"/>
                <c:pt idx="0">
                  <c:v>77.634460000000004</c:v>
                </c:pt>
                <c:pt idx="1">
                  <c:v>60.715980000000002</c:v>
                </c:pt>
                <c:pt idx="2">
                  <c:v>43.884360000000001</c:v>
                </c:pt>
                <c:pt idx="3">
                  <c:v>37.0702</c:v>
                </c:pt>
                <c:pt idx="4">
                  <c:v>17.870180000000001</c:v>
                </c:pt>
                <c:pt idx="5">
                  <c:v>11.928380000000001</c:v>
                </c:pt>
                <c:pt idx="6">
                  <c:v>4.2577600000000002</c:v>
                </c:pt>
                <c:pt idx="7">
                  <c:v>2.4818699999999998</c:v>
                </c:pt>
                <c:pt idx="8">
                  <c:v>2.45994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FB-4DEB-A5DD-67A4533AB5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1"/>
        <c:axId val="389546368"/>
        <c:axId val="389548288"/>
      </c:barChart>
      <c:catAx>
        <c:axId val="389546368"/>
        <c:scaling>
          <c:orientation val="maxMin"/>
        </c:scaling>
        <c:delete val="1"/>
        <c:axPos val="r"/>
        <c:numFmt formatCode="General" sourceLinked="1"/>
        <c:majorTickMark val="out"/>
        <c:minorTickMark val="none"/>
        <c:tickLblPos val="nextTo"/>
        <c:crossAx val="389548288"/>
        <c:crossesAt val="0"/>
        <c:auto val="1"/>
        <c:lblAlgn val="ctr"/>
        <c:lblOffset val="100"/>
        <c:noMultiLvlLbl val="0"/>
      </c:catAx>
      <c:valAx>
        <c:axId val="389548288"/>
        <c:scaling>
          <c:orientation val="maxMin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89546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47744878877592E-2"/>
          <c:y val="3.317000016858053E-2"/>
          <c:w val="0.94804424036745649"/>
          <c:h val="0.964968031970536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Lapin Yrittäjät</c:v>
                </c:pt>
              </c:strCache>
            </c:strRef>
          </c:tx>
          <c:spPr>
            <a:solidFill>
              <a:srgbClr val="8AD5EE"/>
            </a:solidFill>
          </c:spPr>
          <c:invertIfNegative val="0"/>
          <c:dLbls>
            <c:dLbl>
              <c:idx val="0"/>
              <c:layout>
                <c:manualLayout>
                  <c:x val="-4.433471223982249E-3"/>
                  <c:y val="2.0439418890969395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FB-4687-870B-63CA83B24A3C}"/>
                </c:ext>
              </c:extLst>
            </c:dLbl>
            <c:dLbl>
              <c:idx val="6"/>
              <c:layout>
                <c:manualLayout>
                  <c:x val="6.9823942419368055E-7"/>
                  <c:y val="2.59641938171993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FB-4687-870B-63CA83B24A3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8AD5EE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Taul1!$A$2:$A$10</c:f>
              <c:strCache>
                <c:ptCount val="9"/>
                <c:pt idx="0">
                  <c:v>Yrityksen omat Internet-kotisivut</c:v>
                </c:pt>
                <c:pt idx="1">
                  <c:v>Sosiaalinen media (esim. Facebook, Linkedin)</c:v>
                </c:pt>
                <c:pt idx="2">
                  <c:v>Pilvipalvelut  (verkkopalveluina Internetissä)</c:v>
                </c:pt>
                <c:pt idx="3">
                  <c:v>Yrityksenne ostot verkossa (tuotteet ja palvelut)</c:v>
                </c:pt>
                <c:pt idx="4">
                  <c:v>Verkkokauppa yrityksenne myynnissä (tuotteet ja palvelut)</c:v>
                </c:pt>
                <c:pt idx="5">
                  <c:v>Tekoälysovellukset ja ohjelmistorobotiikka (esim. sähköisen taloushallinnon sovelluksissa), robotiikka</c:v>
                </c:pt>
                <c:pt idx="6">
                  <c:v>Digitaalisten kanavien ja alustojen (esim. Uber, Wolt, AirBnB) käyttö palvelujen jakelussa ja markkinoinnissa</c:v>
                </c:pt>
                <c:pt idx="7">
                  <c:v>Teollinen Internet (tällä tarkoitetaan uudenlaisia liiketoiminnan ratkaisuja, joilla teolliset laitteet kommunikoivat automaattisesti keskenään)</c:v>
                </c:pt>
                <c:pt idx="8">
                  <c:v>Big datan käyttö (esim. markkina-analyyseissä)</c:v>
                </c:pt>
              </c:strCache>
            </c:strRef>
          </c:cat>
          <c:val>
            <c:numRef>
              <c:f>Taul1!$B$2:$B$10</c:f>
              <c:numCache>
                <c:formatCode>General</c:formatCode>
                <c:ptCount val="9"/>
                <c:pt idx="0">
                  <c:v>74.955510000000004</c:v>
                </c:pt>
                <c:pt idx="1">
                  <c:v>61.475619999999999</c:v>
                </c:pt>
                <c:pt idx="2">
                  <c:v>39.622239999999998</c:v>
                </c:pt>
                <c:pt idx="3">
                  <c:v>34.409990000000001</c:v>
                </c:pt>
                <c:pt idx="4">
                  <c:v>21.878699999999998</c:v>
                </c:pt>
                <c:pt idx="5">
                  <c:v>9.6610999999999994</c:v>
                </c:pt>
                <c:pt idx="6">
                  <c:v>13.29623</c:v>
                </c:pt>
                <c:pt idx="7">
                  <c:v>1.0739399999999999</c:v>
                </c:pt>
                <c:pt idx="8">
                  <c:v>3.7608899999999998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FB-4687-870B-63CA83B24A3C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A7A7A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A7A7A7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Taul1!$A$2:$A$10</c:f>
              <c:strCache>
                <c:ptCount val="9"/>
                <c:pt idx="0">
                  <c:v>Yrityksen omat Internet-kotisivut</c:v>
                </c:pt>
                <c:pt idx="1">
                  <c:v>Sosiaalinen media (esim. Facebook, Linkedin)</c:v>
                </c:pt>
                <c:pt idx="2">
                  <c:v>Pilvipalvelut  (verkkopalveluina Internetissä)</c:v>
                </c:pt>
                <c:pt idx="3">
                  <c:v>Yrityksenne ostot verkossa (tuotteet ja palvelut)</c:v>
                </c:pt>
                <c:pt idx="4">
                  <c:v>Verkkokauppa yrityksenne myynnissä (tuotteet ja palvelut)</c:v>
                </c:pt>
                <c:pt idx="5">
                  <c:v>Tekoälysovellukset ja ohjelmistorobotiikka (esim. sähköisen taloushallinnon sovelluksissa), robotiikka</c:v>
                </c:pt>
                <c:pt idx="6">
                  <c:v>Digitaalisten kanavien ja alustojen (esim. Uber, Wolt, AirBnB) käyttö palvelujen jakelussa ja markkinoinnissa</c:v>
                </c:pt>
                <c:pt idx="7">
                  <c:v>Teollinen Internet (tällä tarkoitetaan uudenlaisia liiketoiminnan ratkaisuja, joilla teolliset laitteet kommunikoivat automaattisesti keskenään)</c:v>
                </c:pt>
                <c:pt idx="8">
                  <c:v>Big datan käyttö (esim. markkina-analyyseissä)</c:v>
                </c:pt>
              </c:strCache>
            </c:strRef>
          </c:cat>
          <c:val>
            <c:numRef>
              <c:f>Taul1!$C$2:$C$10</c:f>
              <c:numCache>
                <c:formatCode>General</c:formatCode>
                <c:ptCount val="9"/>
                <c:pt idx="0">
                  <c:v>76.914550000000006</c:v>
                </c:pt>
                <c:pt idx="1">
                  <c:v>59.697330000000001</c:v>
                </c:pt>
                <c:pt idx="2">
                  <c:v>43.209739999999996</c:v>
                </c:pt>
                <c:pt idx="3">
                  <c:v>34.512819999999998</c:v>
                </c:pt>
                <c:pt idx="4">
                  <c:v>17.621639999999999</c:v>
                </c:pt>
                <c:pt idx="5">
                  <c:v>12.842650000000001</c:v>
                </c:pt>
                <c:pt idx="6">
                  <c:v>4.82043</c:v>
                </c:pt>
                <c:pt idx="7">
                  <c:v>2.7429800000000002</c:v>
                </c:pt>
                <c:pt idx="8">
                  <c:v>2.8185500000000001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FB-4687-870B-63CA83B24A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1"/>
        <c:axId val="389546368"/>
        <c:axId val="389548288"/>
      </c:barChart>
      <c:catAx>
        <c:axId val="38954636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89548288"/>
        <c:crossesAt val="0"/>
        <c:auto val="1"/>
        <c:lblAlgn val="ctr"/>
        <c:lblOffset val="100"/>
        <c:noMultiLvlLbl val="0"/>
      </c:catAx>
      <c:valAx>
        <c:axId val="389548288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89546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47744878877592E-2"/>
          <c:y val="3.317000016858053E-2"/>
          <c:w val="0.94804424036745649"/>
          <c:h val="0.964968031970536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Lapin Yrittäjät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dLbl>
              <c:idx val="0"/>
              <c:layout>
                <c:manualLayout>
                  <c:x val="-4.433471223982249E-3"/>
                  <c:y val="2.0439418890969395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FB-4DEB-A5DD-67A4533AB5FB}"/>
                </c:ext>
              </c:extLst>
            </c:dLbl>
            <c:dLbl>
              <c:idx val="6"/>
              <c:layout>
                <c:manualLayout>
                  <c:x val="4.4348677028306976E-3"/>
                  <c:y val="6.1318256682426034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6C-48C8-BFBD-4EB1979680F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A3DA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Taul1!$A$2:$A$10</c:f>
              <c:strCache>
                <c:ptCount val="9"/>
                <c:pt idx="0">
                  <c:v>Verkkokauppa yrityksenne myynnissä (tuotteet ja palvelut)</c:v>
                </c:pt>
                <c:pt idx="1">
                  <c:v>Sosiaalinen media (esim. Facebook, Linkedin)</c:v>
                </c:pt>
                <c:pt idx="2">
                  <c:v>Yrityksenne ostot verkossa (tuotteet ja palvelut)</c:v>
                </c:pt>
                <c:pt idx="3">
                  <c:v>Yrityksen omat Internet-kotisivut</c:v>
                </c:pt>
                <c:pt idx="4">
                  <c:v>Pilvipalvelut  (verkkopalveluina Internetissä)</c:v>
                </c:pt>
                <c:pt idx="5">
                  <c:v>Tekoälysovellukset ja ohjelmistorobotiikka (esim. sähköisen taloushallinnon sovelluksissa), robotiikka</c:v>
                </c:pt>
                <c:pt idx="6">
                  <c:v>Big datan käyttö (esim. markkina-analyyseissä)</c:v>
                </c:pt>
                <c:pt idx="7">
                  <c:v>Digitaalisten kanavien ja alustojen (esim. Uber, Wolt, AirBnB) käyttö palvelujen jakelussa ja markkinoinnissa</c:v>
                </c:pt>
                <c:pt idx="8">
                  <c:v>Teollinen Internet (tällä tarkoitetaan uudenlaisia liiketoiminnan ratkaisuja, joilla teolliset laitteet kommunikoivat automaattisesti keskenään)</c:v>
                </c:pt>
              </c:strCache>
            </c:strRef>
          </c:cat>
          <c:val>
            <c:numRef>
              <c:f>Taul1!$B$2:$B$10</c:f>
              <c:numCache>
                <c:formatCode>General</c:formatCode>
                <c:ptCount val="9"/>
                <c:pt idx="0">
                  <c:v>7.3133400000000002</c:v>
                </c:pt>
                <c:pt idx="1">
                  <c:v>2.1198899999999998</c:v>
                </c:pt>
                <c:pt idx="2">
                  <c:v>2.1198899999999998</c:v>
                </c:pt>
                <c:pt idx="3">
                  <c:v>4.2807700000000004</c:v>
                </c:pt>
                <c:pt idx="4">
                  <c:v>4.2846900000000003</c:v>
                </c:pt>
                <c:pt idx="5">
                  <c:v>4.3447199999999997</c:v>
                </c:pt>
                <c:pt idx="6">
                  <c:v>0.42595</c:v>
                </c:pt>
                <c:pt idx="7">
                  <c:v>1.27786</c:v>
                </c:pt>
                <c:pt idx="8">
                  <c:v>1.7256499999999999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FB-4DEB-A5DD-67A4533AB5F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3F3F3F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Taul1!$A$2:$A$10</c:f>
              <c:strCache>
                <c:ptCount val="9"/>
                <c:pt idx="0">
                  <c:v>Verkkokauppa yrityksenne myynnissä (tuotteet ja palvelut)</c:v>
                </c:pt>
                <c:pt idx="1">
                  <c:v>Sosiaalinen media (esim. Facebook, Linkedin)</c:v>
                </c:pt>
                <c:pt idx="2">
                  <c:v>Yrityksenne ostot verkossa (tuotteet ja palvelut)</c:v>
                </c:pt>
                <c:pt idx="3">
                  <c:v>Yrityksen omat Internet-kotisivut</c:v>
                </c:pt>
                <c:pt idx="4">
                  <c:v>Pilvipalvelut  (verkkopalveluina Internetissä)</c:v>
                </c:pt>
                <c:pt idx="5">
                  <c:v>Tekoälysovellukset ja ohjelmistorobotiikka (esim. sähköisen taloushallinnon sovelluksissa), robotiikka</c:v>
                </c:pt>
                <c:pt idx="6">
                  <c:v>Big datan käyttö (esim. markkina-analyyseissä)</c:v>
                </c:pt>
                <c:pt idx="7">
                  <c:v>Digitaalisten kanavien ja alustojen (esim. Uber, Wolt, AirBnB) käyttö palvelujen jakelussa ja markkinoinnissa</c:v>
                </c:pt>
                <c:pt idx="8">
                  <c:v>Teollinen Internet (tällä tarkoitetaan uudenlaisia liiketoiminnan ratkaisuja, joilla teolliset laitteet kommunikoivat automaattisesti keskenään)</c:v>
                </c:pt>
              </c:strCache>
            </c:strRef>
          </c:cat>
          <c:val>
            <c:numRef>
              <c:f>Taul1!$C$2:$C$10</c:f>
              <c:numCache>
                <c:formatCode>General</c:formatCode>
                <c:ptCount val="9"/>
                <c:pt idx="0">
                  <c:v>6.9391600000000002</c:v>
                </c:pt>
                <c:pt idx="1">
                  <c:v>5.0883500000000002</c:v>
                </c:pt>
                <c:pt idx="2">
                  <c:v>4.9494499999999997</c:v>
                </c:pt>
                <c:pt idx="3">
                  <c:v>4.1793800000000001</c:v>
                </c:pt>
                <c:pt idx="4">
                  <c:v>3.9095</c:v>
                </c:pt>
                <c:pt idx="5">
                  <c:v>3.504</c:v>
                </c:pt>
                <c:pt idx="6">
                  <c:v>2.4613999999999998</c:v>
                </c:pt>
                <c:pt idx="7">
                  <c:v>2.00928</c:v>
                </c:pt>
                <c:pt idx="8">
                  <c:v>1.4090800000000001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FB-4DEB-A5DD-67A4533AB5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1"/>
        <c:axId val="389546368"/>
        <c:axId val="389548288"/>
      </c:barChart>
      <c:catAx>
        <c:axId val="389546368"/>
        <c:scaling>
          <c:orientation val="maxMin"/>
        </c:scaling>
        <c:delete val="1"/>
        <c:axPos val="r"/>
        <c:numFmt formatCode="General" sourceLinked="1"/>
        <c:majorTickMark val="out"/>
        <c:minorTickMark val="none"/>
        <c:tickLblPos val="nextTo"/>
        <c:crossAx val="389548288"/>
        <c:crossesAt val="0"/>
        <c:auto val="1"/>
        <c:lblAlgn val="ctr"/>
        <c:lblOffset val="100"/>
        <c:noMultiLvlLbl val="0"/>
      </c:catAx>
      <c:valAx>
        <c:axId val="389548288"/>
        <c:scaling>
          <c:orientation val="maxMin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89546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47744878877592E-2"/>
          <c:y val="3.317000016858053E-2"/>
          <c:w val="0.94804424036745649"/>
          <c:h val="0.964968031970536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Lapin Yrittäjät</c:v>
                </c:pt>
              </c:strCache>
            </c:strRef>
          </c:tx>
          <c:spPr>
            <a:solidFill>
              <a:srgbClr val="8AD5EE"/>
            </a:solidFill>
          </c:spPr>
          <c:invertIfNegative val="0"/>
          <c:dLbls>
            <c:dLbl>
              <c:idx val="0"/>
              <c:layout>
                <c:manualLayout>
                  <c:x val="-4.433471223982249E-3"/>
                  <c:y val="2.0439418890969395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FB-4687-870B-63CA83B24A3C}"/>
                </c:ext>
              </c:extLst>
            </c:dLbl>
            <c:dLbl>
              <c:idx val="6"/>
              <c:layout>
                <c:manualLayout>
                  <c:x val="-4.4331221042701978E-3"/>
                  <c:y val="6.1318256682426034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FB-4687-870B-63CA83B24A3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8AD5EE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Taul1!$A$2:$A$10</c:f>
              <c:strCache>
                <c:ptCount val="9"/>
                <c:pt idx="0">
                  <c:v>Verkkokauppa yrityksenne myynnissä (tuotteet ja palvelut)</c:v>
                </c:pt>
                <c:pt idx="1">
                  <c:v>Sosiaalinen media (esim. Facebook, Linkedin)</c:v>
                </c:pt>
                <c:pt idx="2">
                  <c:v>Yrityksenne ostot verkossa (tuotteet ja palvelut)</c:v>
                </c:pt>
                <c:pt idx="3">
                  <c:v>Yrityksen omat Internet-kotisivut</c:v>
                </c:pt>
                <c:pt idx="4">
                  <c:v>Pilvipalvelut  (verkkopalveluina Internetissä)</c:v>
                </c:pt>
                <c:pt idx="5">
                  <c:v>Tekoälysovellukset ja ohjelmistorobotiikka (esim. sähköisen taloushallinnon sovelluksissa), robotiikka</c:v>
                </c:pt>
                <c:pt idx="6">
                  <c:v>Big datan käyttö (esim. markkina-analyyseissä)</c:v>
                </c:pt>
                <c:pt idx="7">
                  <c:v>Digitaalisten kanavien ja alustojen (esim. Uber, Wolt, AirBnB) käyttö palvelujen jakelussa ja markkinoinnissa</c:v>
                </c:pt>
                <c:pt idx="8">
                  <c:v>Teollinen Internet (tällä tarkoitetaan uudenlaisia liiketoiminnan ratkaisuja, joilla teolliset laitteet kommunikoivat automaattisesti keskenään)</c:v>
                </c:pt>
              </c:strCache>
            </c:strRef>
          </c:cat>
          <c:val>
            <c:numRef>
              <c:f>Taul1!$B$2:$B$10</c:f>
              <c:numCache>
                <c:formatCode>General</c:formatCode>
                <c:ptCount val="9"/>
                <c:pt idx="0">
                  <c:v>10.3848</c:v>
                </c:pt>
                <c:pt idx="1">
                  <c:v>5.0162399999999998</c:v>
                </c:pt>
                <c:pt idx="2">
                  <c:v>5.8367000000000004</c:v>
                </c:pt>
                <c:pt idx="3">
                  <c:v>5.5366900000000001</c:v>
                </c:pt>
                <c:pt idx="4">
                  <c:v>2.2391000000000001</c:v>
                </c:pt>
                <c:pt idx="5">
                  <c:v>3.7525400000000002</c:v>
                </c:pt>
                <c:pt idx="6">
                  <c:v>2.85826</c:v>
                </c:pt>
                <c:pt idx="7">
                  <c:v>2.78932</c:v>
                </c:pt>
                <c:pt idx="8">
                  <c:v>1.8481000000000001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FB-4687-870B-63CA83B24A3C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A7A7A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A7A7A7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Taul1!$A$2:$A$10</c:f>
              <c:strCache>
                <c:ptCount val="9"/>
                <c:pt idx="0">
                  <c:v>Verkkokauppa yrityksenne myynnissä (tuotteet ja palvelut)</c:v>
                </c:pt>
                <c:pt idx="1">
                  <c:v>Sosiaalinen media (esim. Facebook, Linkedin)</c:v>
                </c:pt>
                <c:pt idx="2">
                  <c:v>Yrityksenne ostot verkossa (tuotteet ja palvelut)</c:v>
                </c:pt>
                <c:pt idx="3">
                  <c:v>Yrityksen omat Internet-kotisivut</c:v>
                </c:pt>
                <c:pt idx="4">
                  <c:v>Pilvipalvelut  (verkkopalveluina Internetissä)</c:v>
                </c:pt>
                <c:pt idx="5">
                  <c:v>Tekoälysovellukset ja ohjelmistorobotiikka (esim. sähköisen taloushallinnon sovelluksissa), robotiikka</c:v>
                </c:pt>
                <c:pt idx="6">
                  <c:v>Big datan käyttö (esim. markkina-analyyseissä)</c:v>
                </c:pt>
                <c:pt idx="7">
                  <c:v>Digitaalisten kanavien ja alustojen (esim. Uber, Wolt, AirBnB) käyttö palvelujen jakelussa ja markkinoinnissa</c:v>
                </c:pt>
                <c:pt idx="8">
                  <c:v>Teollinen Internet (tällä tarkoitetaan uudenlaisia liiketoiminnan ratkaisuja, joilla teolliset laitteet kommunikoivat automaattisesti keskenään)</c:v>
                </c:pt>
              </c:strCache>
            </c:strRef>
          </c:cat>
          <c:val>
            <c:numRef>
              <c:f>Taul1!$C$2:$C$10</c:f>
              <c:numCache>
                <c:formatCode>General</c:formatCode>
                <c:ptCount val="9"/>
                <c:pt idx="0">
                  <c:v>8.0476100000000006</c:v>
                </c:pt>
                <c:pt idx="1">
                  <c:v>5.8468499999999999</c:v>
                </c:pt>
                <c:pt idx="2">
                  <c:v>5.4264900000000003</c:v>
                </c:pt>
                <c:pt idx="3">
                  <c:v>4.5289999999999999</c:v>
                </c:pt>
                <c:pt idx="4">
                  <c:v>4.46035</c:v>
                </c:pt>
                <c:pt idx="5">
                  <c:v>4.17666</c:v>
                </c:pt>
                <c:pt idx="6">
                  <c:v>2.7793800000000002</c:v>
                </c:pt>
                <c:pt idx="7">
                  <c:v>2.0889700000000002</c:v>
                </c:pt>
                <c:pt idx="8">
                  <c:v>1.9367099999999999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FB-4687-870B-63CA83B24A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1"/>
        <c:axId val="389546368"/>
        <c:axId val="389548288"/>
      </c:barChart>
      <c:catAx>
        <c:axId val="38954636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89548288"/>
        <c:crossesAt val="0"/>
        <c:auto val="1"/>
        <c:lblAlgn val="ctr"/>
        <c:lblOffset val="100"/>
        <c:noMultiLvlLbl val="0"/>
      </c:catAx>
      <c:valAx>
        <c:axId val="389548288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89546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3F3F3F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Teollisuus</c:v>
                </c:pt>
                <c:pt idx="1">
                  <c:v>Rakentaminen</c:v>
                </c:pt>
                <c:pt idx="2">
                  <c:v>Kauppa</c:v>
                </c:pt>
                <c:pt idx="3">
                  <c:v>Palvelut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10.37482</c:v>
                </c:pt>
                <c:pt idx="1">
                  <c:v>10.29199</c:v>
                </c:pt>
                <c:pt idx="2">
                  <c:v>14.599299999999999</c:v>
                </c:pt>
                <c:pt idx="3">
                  <c:v>64.733900000000006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3E-459C-A34B-4C4D2720E8D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Lapin Yrittäjät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A3DA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Teollisuus</c:v>
                </c:pt>
                <c:pt idx="1">
                  <c:v>Rakentaminen</c:v>
                </c:pt>
                <c:pt idx="2">
                  <c:v>Kauppa</c:v>
                </c:pt>
                <c:pt idx="3">
                  <c:v>Palvelut</c:v>
                </c:pt>
              </c:strCache>
            </c:strRef>
          </c:cat>
          <c:val>
            <c:numRef>
              <c:f>Taul1!$C$2:$C$5</c:f>
              <c:numCache>
                <c:formatCode>General</c:formatCode>
                <c:ptCount val="4"/>
                <c:pt idx="0">
                  <c:v>8.5714299999999994</c:v>
                </c:pt>
                <c:pt idx="1">
                  <c:v>9.1428600000000007</c:v>
                </c:pt>
                <c:pt idx="2">
                  <c:v>15.428570000000001</c:v>
                </c:pt>
                <c:pt idx="3">
                  <c:v>66.857140000000001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3E-459C-A34B-4C4D2720E8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4"/>
        <c:axId val="1989231327"/>
        <c:axId val="95919519"/>
      </c:barChart>
      <c:catAx>
        <c:axId val="1989231327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A3DA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5919519"/>
        <c:crosses val="autoZero"/>
        <c:auto val="1"/>
        <c:lblAlgn val="ctr"/>
        <c:lblOffset val="100"/>
        <c:noMultiLvlLbl val="0"/>
      </c:catAx>
      <c:valAx>
        <c:axId val="95919519"/>
        <c:scaling>
          <c:orientation val="minMax"/>
        </c:scaling>
        <c:delete val="1"/>
        <c:axPos val="r"/>
        <c:numFmt formatCode="General" sourceLinked="1"/>
        <c:majorTickMark val="none"/>
        <c:minorTickMark val="none"/>
        <c:tickLblPos val="nextTo"/>
        <c:crossAx val="1989231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43761214375296E-2"/>
          <c:y val="9.7054681529608666E-2"/>
          <c:w val="0.97611247757124942"/>
          <c:h val="0.87895380911947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Lapin Yrittäjät</c:v>
                </c:pt>
              </c:strCache>
            </c:strRef>
          </c:tx>
          <c:spPr>
            <a:solidFill>
              <a:srgbClr val="8AD5EE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8AD5EE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Taul1!$A$2:$A$10</c:f>
              <c:strCache>
                <c:ptCount val="9"/>
                <c:pt idx="0">
                  <c:v>Yrityskuvan vahvistuminen</c:v>
                </c:pt>
                <c:pt idx="1">
                  <c:v>Uusien asiakasryhmien tavoittaminen</c:v>
                </c:pt>
                <c:pt idx="2">
                  <c:v>Asiakaspalvelun parantuminen</c:v>
                </c:pt>
                <c:pt idx="3">
                  <c:v>Kannattavuuden parantuminen</c:v>
                </c:pt>
                <c:pt idx="4">
                  <c:v>Liiketoimintaprosessien tehostuminen</c:v>
                </c:pt>
                <c:pt idx="5">
                  <c:v>Yhteistyön tiivistyminen yhteistyökumppanien kanssa</c:v>
                </c:pt>
                <c:pt idx="6">
                  <c:v>Uusien liiketoimintamahdollisuuksien luominen</c:v>
                </c:pt>
                <c:pt idx="7">
                  <c:v>Tuotekehityksen tehostuminen</c:v>
                </c:pt>
                <c:pt idx="8">
                  <c:v>Liiketoiminnan kansainvälistyminen</c:v>
                </c:pt>
              </c:strCache>
            </c:strRef>
          </c:cat>
          <c:val>
            <c:numRef>
              <c:f>Taul1!$B$2:$B$10</c:f>
              <c:numCache>
                <c:formatCode>General</c:formatCode>
                <c:ptCount val="9"/>
                <c:pt idx="0">
                  <c:v>71.328869999999995</c:v>
                </c:pt>
                <c:pt idx="1">
                  <c:v>66.244410000000002</c:v>
                </c:pt>
                <c:pt idx="2">
                  <c:v>66.47666000000001</c:v>
                </c:pt>
                <c:pt idx="3">
                  <c:v>65.314300000000003</c:v>
                </c:pt>
                <c:pt idx="4">
                  <c:v>54.05</c:v>
                </c:pt>
                <c:pt idx="5">
                  <c:v>52.076099999999997</c:v>
                </c:pt>
                <c:pt idx="6">
                  <c:v>43.55124</c:v>
                </c:pt>
                <c:pt idx="7">
                  <c:v>38.985689999999998</c:v>
                </c:pt>
                <c:pt idx="8">
                  <c:v>36.08511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A4-45E1-A3DA-86C1ADF309AD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Lapin Yrittäjät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A3DA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Taul1!$A$2:$A$10</c:f>
              <c:strCache>
                <c:ptCount val="9"/>
                <c:pt idx="0">
                  <c:v>Yrityskuvan vahvistuminen</c:v>
                </c:pt>
                <c:pt idx="1">
                  <c:v>Uusien asiakasryhmien tavoittaminen</c:v>
                </c:pt>
                <c:pt idx="2">
                  <c:v>Asiakaspalvelun parantuminen</c:v>
                </c:pt>
                <c:pt idx="3">
                  <c:v>Kannattavuuden parantuminen</c:v>
                </c:pt>
                <c:pt idx="4">
                  <c:v>Liiketoimintaprosessien tehostuminen</c:v>
                </c:pt>
                <c:pt idx="5">
                  <c:v>Yhteistyön tiivistyminen yhteistyökumppanien kanssa</c:v>
                </c:pt>
                <c:pt idx="6">
                  <c:v>Uusien liiketoimintamahdollisuuksien luominen</c:v>
                </c:pt>
                <c:pt idx="7">
                  <c:v>Tuotekehityksen tehostuminen</c:v>
                </c:pt>
                <c:pt idx="8">
                  <c:v>Liiketoiminnan kansainvälistyminen</c:v>
                </c:pt>
              </c:strCache>
            </c:strRef>
          </c:cat>
          <c:val>
            <c:numRef>
              <c:f>Taul1!$C$2:$C$10</c:f>
              <c:numCache>
                <c:formatCode>General</c:formatCode>
                <c:ptCount val="9"/>
                <c:pt idx="0">
                  <c:v>62.567499999999995</c:v>
                </c:pt>
                <c:pt idx="1">
                  <c:v>57.060160000000003</c:v>
                </c:pt>
                <c:pt idx="2">
                  <c:v>54.474090000000004</c:v>
                </c:pt>
                <c:pt idx="3">
                  <c:v>52.407110000000003</c:v>
                </c:pt>
                <c:pt idx="4">
                  <c:v>52.441839999999999</c:v>
                </c:pt>
                <c:pt idx="5">
                  <c:v>41.028309999999998</c:v>
                </c:pt>
                <c:pt idx="6">
                  <c:v>31.736429999999999</c:v>
                </c:pt>
                <c:pt idx="7">
                  <c:v>34.775750000000002</c:v>
                </c:pt>
                <c:pt idx="8">
                  <c:v>25.515189999999997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A4-45E1-A3DA-86C1ADF309AD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A7A7A7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Taul1!$A$2:$A$10</c:f>
              <c:strCache>
                <c:ptCount val="9"/>
                <c:pt idx="0">
                  <c:v>Yrityskuvan vahvistuminen</c:v>
                </c:pt>
                <c:pt idx="1">
                  <c:v>Uusien asiakasryhmien tavoittaminen</c:v>
                </c:pt>
                <c:pt idx="2">
                  <c:v>Asiakaspalvelun parantuminen</c:v>
                </c:pt>
                <c:pt idx="3">
                  <c:v>Kannattavuuden parantuminen</c:v>
                </c:pt>
                <c:pt idx="4">
                  <c:v>Liiketoimintaprosessien tehostuminen</c:v>
                </c:pt>
                <c:pt idx="5">
                  <c:v>Yhteistyön tiivistyminen yhteistyökumppanien kanssa</c:v>
                </c:pt>
                <c:pt idx="6">
                  <c:v>Uusien liiketoimintamahdollisuuksien luominen</c:v>
                </c:pt>
                <c:pt idx="7">
                  <c:v>Tuotekehityksen tehostuminen</c:v>
                </c:pt>
                <c:pt idx="8">
                  <c:v>Liiketoiminnan kansainvälistyminen</c:v>
                </c:pt>
              </c:strCache>
            </c:strRef>
          </c:cat>
          <c:val>
            <c:numRef>
              <c:f>Taul1!$D$2:$D$10</c:f>
              <c:numCache>
                <c:formatCode>General</c:formatCode>
                <c:ptCount val="9"/>
                <c:pt idx="0">
                  <c:v>65.768889999999999</c:v>
                </c:pt>
                <c:pt idx="1">
                  <c:v>64.894230000000007</c:v>
                </c:pt>
                <c:pt idx="2">
                  <c:v>59.329269999999994</c:v>
                </c:pt>
                <c:pt idx="3">
                  <c:v>53.021360000000001</c:v>
                </c:pt>
                <c:pt idx="4">
                  <c:v>49.788270000000004</c:v>
                </c:pt>
                <c:pt idx="5">
                  <c:v>47.933409999999995</c:v>
                </c:pt>
                <c:pt idx="6">
                  <c:v>43.094670000000001</c:v>
                </c:pt>
                <c:pt idx="7">
                  <c:v>33.40558</c:v>
                </c:pt>
                <c:pt idx="8">
                  <c:v>21.2135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A4-45E1-A3DA-86C1ADF309AD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535353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Taul1!$A$2:$A$10</c:f>
              <c:strCache>
                <c:ptCount val="9"/>
                <c:pt idx="0">
                  <c:v>Yrityskuvan vahvistuminen</c:v>
                </c:pt>
                <c:pt idx="1">
                  <c:v>Uusien asiakasryhmien tavoittaminen</c:v>
                </c:pt>
                <c:pt idx="2">
                  <c:v>Asiakaspalvelun parantuminen</c:v>
                </c:pt>
                <c:pt idx="3">
                  <c:v>Kannattavuuden parantuminen</c:v>
                </c:pt>
                <c:pt idx="4">
                  <c:v>Liiketoimintaprosessien tehostuminen</c:v>
                </c:pt>
                <c:pt idx="5">
                  <c:v>Yhteistyön tiivistyminen yhteistyökumppanien kanssa</c:v>
                </c:pt>
                <c:pt idx="6">
                  <c:v>Uusien liiketoimintamahdollisuuksien luominen</c:v>
                </c:pt>
                <c:pt idx="7">
                  <c:v>Tuotekehityksen tehostuminen</c:v>
                </c:pt>
                <c:pt idx="8">
                  <c:v>Liiketoiminnan kansainvälistyminen</c:v>
                </c:pt>
              </c:strCache>
            </c:strRef>
          </c:cat>
          <c:val>
            <c:numRef>
              <c:f>Taul1!$E$2:$E$10</c:f>
              <c:numCache>
                <c:formatCode>General</c:formatCode>
                <c:ptCount val="9"/>
                <c:pt idx="0">
                  <c:v>62.551790000000004</c:v>
                </c:pt>
                <c:pt idx="1">
                  <c:v>62.169960000000003</c:v>
                </c:pt>
                <c:pt idx="2">
                  <c:v>57.594009999999997</c:v>
                </c:pt>
                <c:pt idx="3">
                  <c:v>50.223060000000004</c:v>
                </c:pt>
                <c:pt idx="4">
                  <c:v>47.762529999999998</c:v>
                </c:pt>
                <c:pt idx="5">
                  <c:v>44.996169999999999</c:v>
                </c:pt>
                <c:pt idx="6">
                  <c:v>39.134140000000002</c:v>
                </c:pt>
                <c:pt idx="7">
                  <c:v>31.358049999999999</c:v>
                </c:pt>
                <c:pt idx="8">
                  <c:v>19.122250000000001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A4-45E1-A3DA-86C1ADF309A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03801344"/>
        <c:axId val="605024384"/>
      </c:barChart>
      <c:catAx>
        <c:axId val="20038013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05024384"/>
        <c:crosses val="autoZero"/>
        <c:auto val="1"/>
        <c:lblAlgn val="ctr"/>
        <c:lblOffset val="100"/>
        <c:noMultiLvlLbl val="0"/>
      </c:catAx>
      <c:valAx>
        <c:axId val="6050243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0380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Lapin Yrittäjät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rgbClr val="A7A7A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EE-4D88-A17C-F7DFDFD08054}"/>
              </c:ext>
            </c:extLst>
          </c:dPt>
          <c:dPt>
            <c:idx val="1"/>
            <c:bubble3D val="0"/>
            <c:spPr>
              <a:solidFill>
                <a:srgbClr val="006F96"/>
              </a:solidFill>
              <a:ln w="19050">
                <a:solidFill>
                  <a:srgbClr val="006F9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1EE-4D88-A17C-F7DFDFD08054}"/>
              </c:ext>
            </c:extLst>
          </c:dPt>
          <c:dPt>
            <c:idx val="2"/>
            <c:bubble3D val="0"/>
            <c:spPr>
              <a:solidFill>
                <a:srgbClr val="00A3DA"/>
              </a:solidFill>
              <a:ln w="19050">
                <a:solidFill>
                  <a:srgbClr val="00A3D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1EE-4D88-A17C-F7DFDFD08054}"/>
              </c:ext>
            </c:extLst>
          </c:dPt>
          <c:dPt>
            <c:idx val="3"/>
            <c:bubble3D val="0"/>
            <c:spPr>
              <a:solidFill>
                <a:srgbClr val="8AD5EE"/>
              </a:solidFill>
              <a:ln w="19050">
                <a:solidFill>
                  <a:srgbClr val="8AD5EE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1EE-4D88-A17C-F7DFDFD08054}"/>
              </c:ext>
            </c:extLst>
          </c:dPt>
          <c:dLbls>
            <c:dLbl>
              <c:idx val="0"/>
              <c:layout>
                <c:manualLayout>
                  <c:x val="0.13662306781771985"/>
                  <c:y val="6.61079245703375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EE-4D88-A17C-F7DFDFD08054}"/>
                </c:ext>
              </c:extLst>
            </c:dLbl>
            <c:dLbl>
              <c:idx val="1"/>
              <c:layout>
                <c:manualLayout>
                  <c:x val="-5.9225710540419252E-2"/>
                  <c:y val="-9.5335456464906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EE-4D88-A17C-F7DFDFD08054}"/>
                </c:ext>
              </c:extLst>
            </c:dLbl>
            <c:dLbl>
              <c:idx val="2"/>
              <c:layout>
                <c:manualLayout>
                  <c:x val="-5.7293544568721239E-2"/>
                  <c:y val="-0.12560505668364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1EE-4D88-A17C-F7DFDFD08054}"/>
                </c:ext>
              </c:extLst>
            </c:dLbl>
            <c:dLbl>
              <c:idx val="3"/>
              <c:layout>
                <c:manualLayout>
                  <c:x val="-4.4071957360554762E-3"/>
                  <c:y val="-0.132215849140675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1EE-4D88-A17C-F7DFDFD0805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A3DA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rgbClr val="00A3DA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Emme tehneet yhteistyötä</c:v>
                </c:pt>
                <c:pt idx="1">
                  <c:v>Kyllä, teimme yhteistyötä ammattikorkeakoulujen kanssa</c:v>
                </c:pt>
                <c:pt idx="2">
                  <c:v>Kyllä, teimme yhteistyötä yliopistojen kanssa</c:v>
                </c:pt>
                <c:pt idx="3">
                  <c:v>Kyllä, teimme yhteistyötä tutkimuslaitosten kanssa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84.676419999999993</c:v>
                </c:pt>
                <c:pt idx="1">
                  <c:v>14.3062</c:v>
                </c:pt>
                <c:pt idx="2">
                  <c:v>4.50115</c:v>
                </c:pt>
                <c:pt idx="3">
                  <c:v>1.6085799999999999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EE-4D88-A17C-F7DFDFD080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Koko maa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rgbClr val="A7A7A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DDC-4ADB-B41B-AA9359CCDBEC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  <a:lumOff val="25000"/>
                </a:schemeClr>
              </a:solidFill>
              <a:ln w="19050">
                <a:solidFill>
                  <a:srgbClr val="3F3F3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DDC-4ADB-B41B-AA9359CCDBEC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DDC-4ADB-B41B-AA9359CCDBEC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DDC-4ADB-B41B-AA9359CCDBEC}"/>
              </c:ext>
            </c:extLst>
          </c:dPt>
          <c:dLbls>
            <c:dLbl>
              <c:idx val="0"/>
              <c:layout>
                <c:manualLayout>
                  <c:x val="0.12780867634560883"/>
                  <c:y val="1.3221584914067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DC-4ADB-B41B-AA9359CCDBEC}"/>
                </c:ext>
              </c:extLst>
            </c:dLbl>
            <c:dLbl>
              <c:idx val="1"/>
              <c:layout>
                <c:manualLayout>
                  <c:x val="-9.4325794379198344E-2"/>
                  <c:y val="-7.1387522348075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DC-4ADB-B41B-AA9359CCDBEC}"/>
                </c:ext>
              </c:extLst>
            </c:dLbl>
            <c:dLbl>
              <c:idx val="2"/>
              <c:layout>
                <c:manualLayout>
                  <c:x val="-4.7591671645063963E-2"/>
                  <c:y val="-0.115045609146467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DDC-4ADB-B41B-AA9359CCDBEC}"/>
                </c:ext>
              </c:extLst>
            </c:dLbl>
            <c:dLbl>
              <c:idx val="3"/>
              <c:layout>
                <c:manualLayout>
                  <c:x val="-9.7019340083387418E-3"/>
                  <c:y val="-0.136208978501448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DDC-4ADB-B41B-AA9359CCDBE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3F3F3F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Emme tehneet yhteistyötä</c:v>
                </c:pt>
                <c:pt idx="1">
                  <c:v>Kyllä, teimme yhteistyötä ammattikorkeakoulujen kanssa</c:v>
                </c:pt>
                <c:pt idx="2">
                  <c:v>Kyllä, teimme yhteistyötä yliopistojen kanssa</c:v>
                </c:pt>
                <c:pt idx="3">
                  <c:v>Kyllä, teimme yhteistyötä tutkimuslaitosten kanssa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84.109189999999998</c:v>
                </c:pt>
                <c:pt idx="1">
                  <c:v>11.95513</c:v>
                </c:pt>
                <c:pt idx="2">
                  <c:v>5.1231600000000004</c:v>
                </c:pt>
                <c:pt idx="3">
                  <c:v>2.7473399999999999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DDC-4ADB-B41B-AA9359CCDBE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4272657991657072E-2"/>
          <c:w val="0.73190612225993756"/>
          <c:h val="0.902945345599527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Lapin Yrittäjät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A3DA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Taul1!$A$2:$A$9</c:f>
              <c:strCache>
                <c:ptCount val="8"/>
                <c:pt idx="0">
                  <c:v>Koulutusyhteistyötä</c:v>
                </c:pt>
                <c:pt idx="1">
                  <c:v>Opinnäytetyötä</c:v>
                </c:pt>
                <c:pt idx="2">
                  <c:v>Innovaatioihin liittyvää kehittämistä</c:v>
                </c:pt>
                <c:pt idx="3">
                  <c:v>Uusien osaajien rekrytointi korkeakoulusta tai tutkimuslaitoksista yritykseenne</c:v>
                </c:pt>
                <c:pt idx="4">
                  <c:v>Demo-, pilotointi- tai tuotetestausta</c:v>
                </c:pt>
                <c:pt idx="5">
                  <c:v>Tutkimus- ja laboratoriontilojen, -laitteiden tai  palvelujen käyttöä</c:v>
                </c:pt>
                <c:pt idx="6">
                  <c:v>Tilaustutkimusta</c:v>
                </c:pt>
                <c:pt idx="7">
                  <c:v>Muu</c:v>
                </c:pt>
              </c:strCache>
            </c:strRef>
          </c:cat>
          <c:val>
            <c:numRef>
              <c:f>Taul1!$B$2:$B$9</c:f>
              <c:numCache>
                <c:formatCode>General</c:formatCode>
                <c:ptCount val="8"/>
                <c:pt idx="0">
                  <c:v>49.769770000000001</c:v>
                </c:pt>
                <c:pt idx="1">
                  <c:v>31.22993</c:v>
                </c:pt>
                <c:pt idx="2">
                  <c:v>38.059199999999997</c:v>
                </c:pt>
                <c:pt idx="3">
                  <c:v>6.98001</c:v>
                </c:pt>
                <c:pt idx="4">
                  <c:v>6.9936800000000003</c:v>
                </c:pt>
                <c:pt idx="5">
                  <c:v>2.9013599999999999</c:v>
                </c:pt>
                <c:pt idx="6">
                  <c:v>14.341559999999999</c:v>
                </c:pt>
                <c:pt idx="7">
                  <c:v>5.9405900000000003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DD-4795-8D39-DE0AA748B46A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3F3F3F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Taul1!$A$2:$A$9</c:f>
              <c:strCache>
                <c:ptCount val="8"/>
                <c:pt idx="0">
                  <c:v>Koulutusyhteistyötä</c:v>
                </c:pt>
                <c:pt idx="1">
                  <c:v>Opinnäytetyötä</c:v>
                </c:pt>
                <c:pt idx="2">
                  <c:v>Innovaatioihin liittyvää kehittämistä</c:v>
                </c:pt>
                <c:pt idx="3">
                  <c:v>Uusien osaajien rekrytointi korkeakoulusta tai tutkimuslaitoksista yritykseenne</c:v>
                </c:pt>
                <c:pt idx="4">
                  <c:v>Demo-, pilotointi- tai tuotetestausta</c:v>
                </c:pt>
                <c:pt idx="5">
                  <c:v>Tutkimus- ja laboratoriontilojen, -laitteiden tai  palvelujen käyttöä</c:v>
                </c:pt>
                <c:pt idx="6">
                  <c:v>Tilaustutkimusta</c:v>
                </c:pt>
                <c:pt idx="7">
                  <c:v>Muu</c:v>
                </c:pt>
              </c:strCache>
            </c:strRef>
          </c:cat>
          <c:val>
            <c:numRef>
              <c:f>Taul1!$C$2:$C$9</c:f>
              <c:numCache>
                <c:formatCode>General</c:formatCode>
                <c:ptCount val="8"/>
                <c:pt idx="0">
                  <c:v>49.273620000000001</c:v>
                </c:pt>
                <c:pt idx="1">
                  <c:v>41.623939999999997</c:v>
                </c:pt>
                <c:pt idx="2">
                  <c:v>22.239529999999998</c:v>
                </c:pt>
                <c:pt idx="3">
                  <c:v>11.156029999999999</c:v>
                </c:pt>
                <c:pt idx="4">
                  <c:v>10.72288</c:v>
                </c:pt>
                <c:pt idx="5">
                  <c:v>10.404070000000001</c:v>
                </c:pt>
                <c:pt idx="6">
                  <c:v>9.1781199999999998</c:v>
                </c:pt>
                <c:pt idx="7">
                  <c:v>14.41079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DD-4795-8D39-DE0AA748B4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19"/>
        <c:axId val="133995615"/>
        <c:axId val="142444367"/>
      </c:barChart>
      <c:catAx>
        <c:axId val="133995615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42444367"/>
        <c:crossesAt val="0"/>
        <c:auto val="1"/>
        <c:lblAlgn val="ctr"/>
        <c:lblOffset val="100"/>
        <c:noMultiLvlLbl val="0"/>
      </c:catAx>
      <c:valAx>
        <c:axId val="142444367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33995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Lapin Yrittäjät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rgbClr val="A7A7A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EE-4D88-A17C-F7DFDFD08054}"/>
              </c:ext>
            </c:extLst>
          </c:dPt>
          <c:dPt>
            <c:idx val="1"/>
            <c:bubble3D val="0"/>
            <c:spPr>
              <a:solidFill>
                <a:srgbClr val="006F96"/>
              </a:solidFill>
              <a:ln w="19050">
                <a:solidFill>
                  <a:srgbClr val="006F9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1EE-4D88-A17C-F7DFDFD08054}"/>
              </c:ext>
            </c:extLst>
          </c:dPt>
          <c:dPt>
            <c:idx val="2"/>
            <c:bubble3D val="0"/>
            <c:spPr>
              <a:solidFill>
                <a:srgbClr val="00A3DA"/>
              </a:solidFill>
              <a:ln w="19050">
                <a:solidFill>
                  <a:srgbClr val="00A3D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1EE-4D88-A17C-F7DFDFD08054}"/>
              </c:ext>
            </c:extLst>
          </c:dPt>
          <c:dPt>
            <c:idx val="3"/>
            <c:bubble3D val="0"/>
            <c:spPr>
              <a:solidFill>
                <a:srgbClr val="8AD5EE"/>
              </a:solidFill>
              <a:ln w="19050">
                <a:solidFill>
                  <a:srgbClr val="8AD5EE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1EE-4D88-A17C-F7DFDFD08054}"/>
              </c:ext>
            </c:extLst>
          </c:dPt>
          <c:dPt>
            <c:idx val="4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017-49F5-AC61-47CE58CF77C5}"/>
              </c:ext>
            </c:extLst>
          </c:dPt>
          <c:dLbls>
            <c:dLbl>
              <c:idx val="0"/>
              <c:layout>
                <c:manualLayout>
                  <c:x val="8.7253987293971297E-2"/>
                  <c:y val="-0.255926888839138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EE-4D88-A17C-F7DFDFD08054}"/>
                </c:ext>
              </c:extLst>
            </c:dLbl>
            <c:dLbl>
              <c:idx val="1"/>
              <c:layout>
                <c:manualLayout>
                  <c:x val="-0.11564762983695413"/>
                  <c:y val="4.431207360729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EE-4D88-A17C-F7DFDFD08054}"/>
                </c:ext>
              </c:extLst>
            </c:dLbl>
            <c:dLbl>
              <c:idx val="2"/>
              <c:layout>
                <c:manualLayout>
                  <c:x val="-0.10313624550179928"/>
                  <c:y val="-0.114433235000851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1EE-4D88-A17C-F7DFDFD08054}"/>
                </c:ext>
              </c:extLst>
            </c:dLbl>
            <c:dLbl>
              <c:idx val="3"/>
              <c:layout>
                <c:manualLayout>
                  <c:x val="-4.4071957360554762E-3"/>
                  <c:y val="-0.132215849140675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1EE-4D88-A17C-F7DFDFD08054}"/>
                </c:ext>
              </c:extLst>
            </c:dLbl>
            <c:dLbl>
              <c:idx val="4"/>
              <c:layout>
                <c:manualLayout>
                  <c:x val="-6.4649319065115517E-17"/>
                  <c:y val="-0.117304039138292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017-49F5-AC61-47CE58CF77C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A3DA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rgbClr val="00A3DA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Taul1!$A$2:$A$6</c:f>
              <c:strCache>
                <c:ptCount val="5"/>
                <c:pt idx="0">
                  <c:v>Emme tehneet yhteistyötä</c:v>
                </c:pt>
                <c:pt idx="1">
                  <c:v>Ammatilliset oppilaitokset</c:v>
                </c:pt>
                <c:pt idx="2">
                  <c:v>Yksityiset koulutuspalvelujen tarjoajat</c:v>
                </c:pt>
                <c:pt idx="3">
                  <c:v>Kunnalliset tai seudulliset kehitysyhtiöt</c:v>
                </c:pt>
                <c:pt idx="4">
                  <c:v>Vapaan sivistystyön oppilaitokset (esim. kansalaisopistot, kesäyliopistot)</c:v>
                </c:pt>
              </c:strCache>
            </c:strRef>
          </c:cat>
          <c:val>
            <c:numRef>
              <c:f>Taul1!$B$2:$B$6</c:f>
              <c:numCache>
                <c:formatCode>General</c:formatCode>
                <c:ptCount val="5"/>
                <c:pt idx="0">
                  <c:v>54.165430000000001</c:v>
                </c:pt>
                <c:pt idx="1">
                  <c:v>32.53266</c:v>
                </c:pt>
                <c:pt idx="2">
                  <c:v>15.2423</c:v>
                </c:pt>
                <c:pt idx="3">
                  <c:v>10.59024</c:v>
                </c:pt>
                <c:pt idx="4">
                  <c:v>6.07578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EE-4D88-A17C-F7DFDFD080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4272657991657072E-2"/>
          <c:w val="0.73190612225993756"/>
          <c:h val="0.902945345599527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Lapin Yrittäjät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A3DA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Taul1!$A$2:$A$9</c:f>
              <c:strCache>
                <c:ptCount val="8"/>
                <c:pt idx="0">
                  <c:v>Koulutusyhteistyötä</c:v>
                </c:pt>
                <c:pt idx="1">
                  <c:v>Opinnäytetyötä</c:v>
                </c:pt>
                <c:pt idx="2">
                  <c:v>Innovaatioihin liittyvää kehittämistä</c:v>
                </c:pt>
                <c:pt idx="3">
                  <c:v>Demo-, pilotointi- tai tuotetestausta</c:v>
                </c:pt>
                <c:pt idx="4">
                  <c:v>Uusien osaajien rekrytointi korkeakoulusta tai tutkimuslaitoksista yritykseenne</c:v>
                </c:pt>
                <c:pt idx="5">
                  <c:v>Tilaustutkimusta</c:v>
                </c:pt>
                <c:pt idx="6">
                  <c:v>Tutkimus- ja laboratoriontilojen, -laitteiden tai  palvelujen käyttöä</c:v>
                </c:pt>
                <c:pt idx="7">
                  <c:v>Muu</c:v>
                </c:pt>
              </c:strCache>
            </c:strRef>
          </c:cat>
          <c:val>
            <c:numRef>
              <c:f>Taul1!$B$2:$B$9</c:f>
              <c:numCache>
                <c:formatCode>General</c:formatCode>
                <c:ptCount val="8"/>
                <c:pt idx="0">
                  <c:v>58.026409999999998</c:v>
                </c:pt>
                <c:pt idx="1">
                  <c:v>42.093150000000001</c:v>
                </c:pt>
                <c:pt idx="2">
                  <c:v>10.75775</c:v>
                </c:pt>
                <c:pt idx="3">
                  <c:v>6.3729800000000001</c:v>
                </c:pt>
                <c:pt idx="4">
                  <c:v>11.9834</c:v>
                </c:pt>
                <c:pt idx="5">
                  <c:v>2.90401</c:v>
                </c:pt>
                <c:pt idx="6">
                  <c:v>2.3949199999999999</c:v>
                </c:pt>
                <c:pt idx="7">
                  <c:v>10.419650000000001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DD-4795-8D39-DE0AA748B46A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3F3F3F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Taul1!$A$2:$A$9</c:f>
              <c:strCache>
                <c:ptCount val="8"/>
                <c:pt idx="0">
                  <c:v>Koulutusyhteistyötä</c:v>
                </c:pt>
                <c:pt idx="1">
                  <c:v>Opinnäytetyötä</c:v>
                </c:pt>
                <c:pt idx="2">
                  <c:v>Innovaatioihin liittyvää kehittämistä</c:v>
                </c:pt>
                <c:pt idx="3">
                  <c:v>Demo-, pilotointi- tai tuotetestausta</c:v>
                </c:pt>
                <c:pt idx="4">
                  <c:v>Uusien osaajien rekrytointi korkeakoulusta tai tutkimuslaitoksista yritykseenne</c:v>
                </c:pt>
                <c:pt idx="5">
                  <c:v>Tilaustutkimusta</c:v>
                </c:pt>
                <c:pt idx="6">
                  <c:v>Tutkimus- ja laboratoriontilojen, -laitteiden tai  palvelujen käyttöä</c:v>
                </c:pt>
                <c:pt idx="7">
                  <c:v>Muu</c:v>
                </c:pt>
              </c:strCache>
            </c:strRef>
          </c:cat>
          <c:val>
            <c:numRef>
              <c:f>Taul1!$C$2:$C$9</c:f>
              <c:numCache>
                <c:formatCode>General</c:formatCode>
                <c:ptCount val="8"/>
                <c:pt idx="0">
                  <c:v>65.1053</c:v>
                </c:pt>
                <c:pt idx="1">
                  <c:v>26.300789999999999</c:v>
                </c:pt>
                <c:pt idx="2">
                  <c:v>12.75</c:v>
                </c:pt>
                <c:pt idx="3">
                  <c:v>6.90381</c:v>
                </c:pt>
                <c:pt idx="4">
                  <c:v>5.0851699999999997</c:v>
                </c:pt>
                <c:pt idx="5">
                  <c:v>3.9028499999999999</c:v>
                </c:pt>
                <c:pt idx="6">
                  <c:v>2.92367</c:v>
                </c:pt>
                <c:pt idx="7">
                  <c:v>14.5829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DD-4795-8D39-DE0AA748B4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19"/>
        <c:axId val="133995615"/>
        <c:axId val="142444367"/>
      </c:barChart>
      <c:catAx>
        <c:axId val="133995615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42444367"/>
        <c:crossesAt val="0"/>
        <c:auto val="1"/>
        <c:lblAlgn val="ctr"/>
        <c:lblOffset val="100"/>
        <c:noMultiLvlLbl val="0"/>
      </c:catAx>
      <c:valAx>
        <c:axId val="142444367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33995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Koko maa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rgbClr val="A7A7A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DDC-4ADB-B41B-AA9359CCDBEC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  <a:lumOff val="25000"/>
                </a:schemeClr>
              </a:solidFill>
              <a:ln w="19050">
                <a:solidFill>
                  <a:srgbClr val="3F3F3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DDC-4ADB-B41B-AA9359CCDBEC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DDC-4ADB-B41B-AA9359CCDBEC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DDC-4ADB-B41B-AA9359CCDBEC}"/>
              </c:ext>
            </c:extLst>
          </c:dPt>
          <c:dPt>
            <c:idx val="4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D38-427C-B678-0A3AA975A56C}"/>
              </c:ext>
            </c:extLst>
          </c:dPt>
          <c:dLbls>
            <c:dLbl>
              <c:idx val="0"/>
              <c:layout>
                <c:manualLayout>
                  <c:x val="0.12780867634560883"/>
                  <c:y val="1.3221584914067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DC-4ADB-B41B-AA9359CCDBEC}"/>
                </c:ext>
              </c:extLst>
            </c:dLbl>
            <c:dLbl>
              <c:idx val="1"/>
              <c:layout>
                <c:manualLayout>
                  <c:x val="-0.14197666483094781"/>
                  <c:y val="8.8798228537801828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DC-4ADB-B41B-AA9359CCDBEC}"/>
                </c:ext>
              </c:extLst>
            </c:dLbl>
            <c:dLbl>
              <c:idx val="2"/>
              <c:layout>
                <c:manualLayout>
                  <c:x val="-0.11642070674203536"/>
                  <c:y val="-6.7394728762058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DDC-4ADB-B41B-AA9359CCDBEC}"/>
                </c:ext>
              </c:extLst>
            </c:dLbl>
            <c:dLbl>
              <c:idx val="3"/>
              <c:layout>
                <c:manualLayout>
                  <c:x val="-6.7941886782699162E-2"/>
                  <c:y val="-0.11238353830924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DDC-4ADB-B41B-AA9359CCDBEC}"/>
                </c:ext>
              </c:extLst>
            </c:dLbl>
            <c:dLbl>
              <c:idx val="4"/>
              <c:layout>
                <c:manualLayout>
                  <c:x val="0"/>
                  <c:y val="-0.127069014358423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D38-427C-B678-0A3AA975A56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3F3F3F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Taul1!$A$2:$A$6</c:f>
              <c:strCache>
                <c:ptCount val="5"/>
                <c:pt idx="0">
                  <c:v>Emme tehneet yhteistyötä</c:v>
                </c:pt>
                <c:pt idx="1">
                  <c:v>Ammatilliset oppilaitokset</c:v>
                </c:pt>
                <c:pt idx="2">
                  <c:v>Yksityiset koulutuspalvelujen tarjoajat</c:v>
                </c:pt>
                <c:pt idx="3">
                  <c:v>Kunnalliset tai seudulliset kehitysyhtiöt</c:v>
                </c:pt>
                <c:pt idx="4">
                  <c:v>Vapaan sivistystyön oppilaitokset (esim. kansalaisopistot, kesäyliopistot)</c:v>
                </c:pt>
              </c:strCache>
            </c:strRef>
          </c:cat>
          <c:val>
            <c:numRef>
              <c:f>Taul1!$B$2:$B$6</c:f>
              <c:numCache>
                <c:formatCode>General</c:formatCode>
                <c:ptCount val="5"/>
                <c:pt idx="0">
                  <c:v>59.433230000000002</c:v>
                </c:pt>
                <c:pt idx="1">
                  <c:v>28.23115</c:v>
                </c:pt>
                <c:pt idx="2">
                  <c:v>12.73676</c:v>
                </c:pt>
                <c:pt idx="3">
                  <c:v>11.141360000000001</c:v>
                </c:pt>
                <c:pt idx="4">
                  <c:v>2.1990599999999998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DDC-4ADB-B41B-AA9359CCDBE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651401671039664E-2"/>
          <c:y val="1.064861377268228E-2"/>
          <c:w val="0.95196324035968083"/>
          <c:h val="0.820792214941011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Lapin Yrittäjät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A3DA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Taul1!$A$2:$A$4</c:f>
              <c:strCache>
                <c:ptCount val="3"/>
                <c:pt idx="0">
                  <c:v>Myönteisesti</c:v>
                </c:pt>
                <c:pt idx="1">
                  <c:v>Ei vaikutusta</c:v>
                </c:pt>
                <c:pt idx="2">
                  <c:v>Kielteisesti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0.85190999999999995</c:v>
                </c:pt>
                <c:pt idx="1">
                  <c:v>43.498989999999999</c:v>
                </c:pt>
                <c:pt idx="2">
                  <c:v>55.649099999999997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E9-4360-9688-86E7481835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3F3F3F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Taul1!$A$2:$A$4</c:f>
              <c:strCache>
                <c:ptCount val="3"/>
                <c:pt idx="0">
                  <c:v>Myönteisesti</c:v>
                </c:pt>
                <c:pt idx="1">
                  <c:v>Ei vaikutusta</c:v>
                </c:pt>
                <c:pt idx="2">
                  <c:v>Kielteisesti</c:v>
                </c:pt>
              </c:strCache>
            </c:strRef>
          </c:cat>
          <c:val>
            <c:numRef>
              <c:f>Taul1!$C$2:$C$4</c:f>
              <c:numCache>
                <c:formatCode>General</c:formatCode>
                <c:ptCount val="3"/>
                <c:pt idx="0">
                  <c:v>3.2256800000000001</c:v>
                </c:pt>
                <c:pt idx="1">
                  <c:v>47.827159999999999</c:v>
                </c:pt>
                <c:pt idx="2">
                  <c:v>48.947159999999997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E9-4360-9688-86E7481835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3283280"/>
        <c:axId val="937198704"/>
      </c:barChart>
      <c:catAx>
        <c:axId val="75328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37198704"/>
        <c:crosses val="autoZero"/>
        <c:auto val="1"/>
        <c:lblAlgn val="ctr"/>
        <c:lblOffset val="100"/>
        <c:noMultiLvlLbl val="0"/>
      </c:catAx>
      <c:valAx>
        <c:axId val="937198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53283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4272657991657072E-2"/>
          <c:w val="0.90630172243231144"/>
          <c:h val="0.902945345599527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Lapin Yrittäjät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A3DA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Taul1!$A$2:$A$9</c:f>
              <c:strCache>
                <c:ptCount val="8"/>
                <c:pt idx="0">
                  <c:v>Tuotantokustannuksiin</c:v>
                </c:pt>
                <c:pt idx="1">
                  <c:v>Kysyntä markkinoilla on heikentynyt</c:v>
                </c:pt>
                <c:pt idx="2">
                  <c:v>Yleinen epävarmuus on vähentänyt investointeja tai investointiaikeita</c:v>
                </c:pt>
                <c:pt idx="3">
                  <c:v>Logistiikka</c:v>
                </c:pt>
                <c:pt idx="4">
                  <c:v>Tuotantoketjuihin</c:v>
                </c:pt>
                <c:pt idx="5">
                  <c:v>Markkinaosuus on kutistunut</c:v>
                </c:pt>
                <c:pt idx="6">
                  <c:v>Henkilöstön sopeuttamistarpeeseen</c:v>
                </c:pt>
                <c:pt idx="7">
                  <c:v>Tytäryhtiöiden toimintaan venäjällä</c:v>
                </c:pt>
              </c:strCache>
            </c:strRef>
          </c:cat>
          <c:val>
            <c:numRef>
              <c:f>Taul1!$B$2:$B$9</c:f>
              <c:numCache>
                <c:formatCode>General</c:formatCode>
                <c:ptCount val="8"/>
                <c:pt idx="0">
                  <c:v>55.770859999999999</c:v>
                </c:pt>
                <c:pt idx="1">
                  <c:v>52.41827</c:v>
                </c:pt>
                <c:pt idx="2">
                  <c:v>50.024349999999998</c:v>
                </c:pt>
                <c:pt idx="3">
                  <c:v>24.711539999999999</c:v>
                </c:pt>
                <c:pt idx="4">
                  <c:v>14.392060000000001</c:v>
                </c:pt>
                <c:pt idx="5">
                  <c:v>7.6959499999999998</c:v>
                </c:pt>
                <c:pt idx="6">
                  <c:v>2.5641400000000001</c:v>
                </c:pt>
                <c:pt idx="7">
                  <c:v>1.3046599999999999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49-45AF-988D-575EA341C2B1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3F3F3F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Taul1!$A$2:$A$9</c:f>
              <c:strCache>
                <c:ptCount val="8"/>
                <c:pt idx="0">
                  <c:v>Tuotantokustannuksiin</c:v>
                </c:pt>
                <c:pt idx="1">
                  <c:v>Kysyntä markkinoilla on heikentynyt</c:v>
                </c:pt>
                <c:pt idx="2">
                  <c:v>Yleinen epävarmuus on vähentänyt investointeja tai investointiaikeita</c:v>
                </c:pt>
                <c:pt idx="3">
                  <c:v>Logistiikka</c:v>
                </c:pt>
                <c:pt idx="4">
                  <c:v>Tuotantoketjuihin</c:v>
                </c:pt>
                <c:pt idx="5">
                  <c:v>Markkinaosuus on kutistunut</c:v>
                </c:pt>
                <c:pt idx="6">
                  <c:v>Henkilöstön sopeuttamistarpeeseen</c:v>
                </c:pt>
                <c:pt idx="7">
                  <c:v>Tytäryhtiöiden toimintaan venäjällä</c:v>
                </c:pt>
              </c:strCache>
            </c:strRef>
          </c:cat>
          <c:val>
            <c:numRef>
              <c:f>Taul1!$C$2:$C$9</c:f>
              <c:numCache>
                <c:formatCode>General</c:formatCode>
                <c:ptCount val="8"/>
                <c:pt idx="0">
                  <c:v>57.366239999999998</c:v>
                </c:pt>
                <c:pt idx="1">
                  <c:v>48.659489999999998</c:v>
                </c:pt>
                <c:pt idx="2">
                  <c:v>47.945720000000001</c:v>
                </c:pt>
                <c:pt idx="3">
                  <c:v>31.422730000000001</c:v>
                </c:pt>
                <c:pt idx="4">
                  <c:v>28.187460000000002</c:v>
                </c:pt>
                <c:pt idx="5">
                  <c:v>7.3390599999999999</c:v>
                </c:pt>
                <c:pt idx="6">
                  <c:v>3.8739599999999998</c:v>
                </c:pt>
                <c:pt idx="7">
                  <c:v>0.80088999999999999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49-45AF-988D-575EA341C2B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19"/>
        <c:axId val="133995615"/>
        <c:axId val="142444367"/>
      </c:barChart>
      <c:catAx>
        <c:axId val="133995615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42444367"/>
        <c:crossesAt val="0"/>
        <c:auto val="1"/>
        <c:lblAlgn val="ctr"/>
        <c:lblOffset val="100"/>
        <c:noMultiLvlLbl val="0"/>
      </c:catAx>
      <c:valAx>
        <c:axId val="142444367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33995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27888631090485"/>
          <c:y val="7.1239744944374864E-2"/>
          <c:w val="0.64976725960299042"/>
          <c:h val="0.85752051011125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B85-4E13-9D4B-D54F2D980591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alle 0,2 miljoonaa euroa</c:v>
                </c:pt>
                <c:pt idx="1">
                  <c:v>0,2-0,99 miljoonaa euroa</c:v>
                </c:pt>
                <c:pt idx="2">
                  <c:v>1,0-1,99 miljoonaa euroa</c:v>
                </c:pt>
                <c:pt idx="3">
                  <c:v>2+ miljoonaa euroa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48.042479999999998</c:v>
                </c:pt>
                <c:pt idx="1">
                  <c:v>32.65307</c:v>
                </c:pt>
                <c:pt idx="2">
                  <c:v>8.4964600000000008</c:v>
                </c:pt>
                <c:pt idx="3">
                  <c:v>10.80799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85-4E13-9D4B-D54F2D980591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Lapin Yrittäjät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alle 0,2 miljoonaa euroa</c:v>
                </c:pt>
                <c:pt idx="1">
                  <c:v>0,2-0,99 miljoonaa euroa</c:v>
                </c:pt>
                <c:pt idx="2">
                  <c:v>1,0-1,99 miljoonaa euroa</c:v>
                </c:pt>
                <c:pt idx="3">
                  <c:v>2+ miljoonaa euroa</c:v>
                </c:pt>
              </c:strCache>
            </c:strRef>
          </c:cat>
          <c:val>
            <c:numRef>
              <c:f>Taul1!$C$2:$C$5</c:f>
              <c:numCache>
                <c:formatCode>General</c:formatCode>
                <c:ptCount val="4"/>
                <c:pt idx="0">
                  <c:v>47.126440000000002</c:v>
                </c:pt>
                <c:pt idx="1">
                  <c:v>39.080460000000002</c:v>
                </c:pt>
                <c:pt idx="2">
                  <c:v>6.8965499999999995</c:v>
                </c:pt>
                <c:pt idx="3">
                  <c:v>6.8965499999999995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85-4E13-9D4B-D54F2D9805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axId val="1989231327"/>
        <c:axId val="95919519"/>
      </c:barChart>
      <c:catAx>
        <c:axId val="19892313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A3DA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5919519"/>
        <c:crosses val="autoZero"/>
        <c:auto val="1"/>
        <c:lblAlgn val="ctr"/>
        <c:lblOffset val="100"/>
        <c:noMultiLvlLbl val="0"/>
      </c:catAx>
      <c:valAx>
        <c:axId val="9591951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89231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4063386176139654E-2"/>
          <c:y val="7.6258230785027446E-3"/>
        </c:manualLayout>
      </c:layout>
      <c:overlay val="1"/>
      <c:txPr>
        <a:bodyPr/>
        <a:lstStyle/>
        <a:p>
          <a:pPr algn="l">
            <a:defRPr/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9.1555394360945536E-3"/>
          <c:y val="9.1017500963735901E-3"/>
          <c:w val="2.7918684067632479E-2"/>
          <c:h val="9.7157789688205876E-2"/>
        </c:manualLayout>
      </c:layout>
      <c:pieChart>
        <c:varyColors val="1"/>
        <c:ser>
          <c:idx val="0"/>
          <c:order val="0"/>
          <c:tx>
            <c:strRef>
              <c:f>Taul1!$A$2</c:f>
              <c:strCache>
                <c:ptCount val="1"/>
                <c:pt idx="0">
                  <c:v>28%</c:v>
                </c:pt>
              </c:strCache>
            </c:strRef>
          </c:tx>
          <c:spPr>
            <a:noFill/>
          </c:spP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AF95-419E-B875-F08FFE16AAC8}"/>
              </c:ext>
            </c:extLst>
          </c:dPt>
          <c:cat>
            <c:strRef>
              <c:f>Taul1!$B$1:$C$1</c:f>
              <c:strCache>
                <c:ptCount val="1"/>
                <c:pt idx="0">
                  <c:v>x</c:v>
                </c:pt>
              </c:strCache>
            </c:strRef>
          </c:cat>
          <c:val>
            <c:numRef>
              <c:f>Taul1!$B$2:$C$2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95-419E-B875-F08FFE16AA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000" b="1">
          <a:solidFill>
            <a:srgbClr val="00A3DA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758215513140597E-2"/>
          <c:y val="0.18924447270483746"/>
          <c:w val="0.89538133350972349"/>
          <c:h val="0.7140838431813404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Lapin Yrittäjät</c:v>
                </c:pt>
              </c:strCache>
            </c:strRef>
          </c:tx>
          <c:spPr>
            <a:ln w="28575">
              <a:solidFill>
                <a:srgbClr val="00A3DA"/>
              </a:solidFill>
            </a:ln>
          </c:spPr>
          <c:marker>
            <c:symbol val="none"/>
          </c:marker>
          <c:cat>
            <c:strRef>
              <c:f>Taul1!$A$2:$A$37</c:f>
              <c:strCache>
                <c:ptCount val="36"/>
                <c:pt idx="1">
                  <c:v>2/05</c:v>
                </c:pt>
                <c:pt idx="3">
                  <c:v>2/06</c:v>
                </c:pt>
                <c:pt idx="5">
                  <c:v>2/07</c:v>
                </c:pt>
                <c:pt idx="7">
                  <c:v>2/08</c:v>
                </c:pt>
                <c:pt idx="9">
                  <c:v>2/09</c:v>
                </c:pt>
                <c:pt idx="11">
                  <c:v>2/10</c:v>
                </c:pt>
                <c:pt idx="13">
                  <c:v>2/11</c:v>
                </c:pt>
                <c:pt idx="15">
                  <c:v>2/12</c:v>
                </c:pt>
                <c:pt idx="17">
                  <c:v>2/13</c:v>
                </c:pt>
                <c:pt idx="19">
                  <c:v>2/14</c:v>
                </c:pt>
                <c:pt idx="21">
                  <c:v>2/15</c:v>
                </c:pt>
                <c:pt idx="23">
                  <c:v>2/16</c:v>
                </c:pt>
                <c:pt idx="25">
                  <c:v>2/17</c:v>
                </c:pt>
                <c:pt idx="27">
                  <c:v>2/18</c:v>
                </c:pt>
                <c:pt idx="29">
                  <c:v>2/19</c:v>
                </c:pt>
                <c:pt idx="31">
                  <c:v>2/20</c:v>
                </c:pt>
                <c:pt idx="33">
                  <c:v>2/21</c:v>
                </c:pt>
                <c:pt idx="35">
                  <c:v>2/22</c:v>
                </c:pt>
              </c:strCache>
            </c:strRef>
          </c:cat>
          <c:val>
            <c:numRef>
              <c:f>Taul1!$B$2:$B$37</c:f>
              <c:numCache>
                <c:formatCode>General</c:formatCode>
                <c:ptCount val="36"/>
                <c:pt idx="0">
                  <c:v>10</c:v>
                </c:pt>
                <c:pt idx="1">
                  <c:v>25</c:v>
                </c:pt>
                <c:pt idx="2">
                  <c:v>15</c:v>
                </c:pt>
                <c:pt idx="3">
                  <c:v>37</c:v>
                </c:pt>
                <c:pt idx="4">
                  <c:v>40</c:v>
                </c:pt>
                <c:pt idx="5">
                  <c:v>31</c:v>
                </c:pt>
                <c:pt idx="6">
                  <c:v>28</c:v>
                </c:pt>
                <c:pt idx="7">
                  <c:v>22</c:v>
                </c:pt>
                <c:pt idx="8">
                  <c:v>-20</c:v>
                </c:pt>
                <c:pt idx="9">
                  <c:v>-10</c:v>
                </c:pt>
                <c:pt idx="10">
                  <c:v>26</c:v>
                </c:pt>
                <c:pt idx="11">
                  <c:v>40</c:v>
                </c:pt>
                <c:pt idx="12">
                  <c:v>29</c:v>
                </c:pt>
                <c:pt idx="13">
                  <c:v>22.068966</c:v>
                </c:pt>
                <c:pt idx="14">
                  <c:v>3.4</c:v>
                </c:pt>
                <c:pt idx="15">
                  <c:v>0.7</c:v>
                </c:pt>
                <c:pt idx="16">
                  <c:v>0</c:v>
                </c:pt>
                <c:pt idx="17">
                  <c:v>1.8898858318180345</c:v>
                </c:pt>
                <c:pt idx="18">
                  <c:v>14.791595777590413</c:v>
                </c:pt>
                <c:pt idx="19">
                  <c:v>9.0504573296344049</c:v>
                </c:pt>
                <c:pt idx="20">
                  <c:v>0</c:v>
                </c:pt>
                <c:pt idx="21">
                  <c:v>21</c:v>
                </c:pt>
                <c:pt idx="22">
                  <c:v>7</c:v>
                </c:pt>
                <c:pt idx="23">
                  <c:v>33</c:v>
                </c:pt>
                <c:pt idx="24">
                  <c:v>46</c:v>
                </c:pt>
                <c:pt idx="25">
                  <c:v>39</c:v>
                </c:pt>
                <c:pt idx="26">
                  <c:v>31</c:v>
                </c:pt>
                <c:pt idx="27">
                  <c:v>38</c:v>
                </c:pt>
                <c:pt idx="28">
                  <c:v>15</c:v>
                </c:pt>
                <c:pt idx="29">
                  <c:v>11</c:v>
                </c:pt>
                <c:pt idx="30">
                  <c:v>12</c:v>
                </c:pt>
                <c:pt idx="31">
                  <c:v>-21</c:v>
                </c:pt>
                <c:pt idx="32">
                  <c:v>-5</c:v>
                </c:pt>
                <c:pt idx="33">
                  <c:v>18.294599999999999</c:v>
                </c:pt>
                <c:pt idx="34">
                  <c:v>13.926399999999999</c:v>
                </c:pt>
                <c:pt idx="35">
                  <c:v>-10.5488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00-4015-9357-8297120AD75F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ln w="28575">
              <a:solidFill>
                <a:srgbClr val="3F3F3F"/>
              </a:solidFill>
            </a:ln>
          </c:spPr>
          <c:marker>
            <c:symbol val="none"/>
          </c:marker>
          <c:cat>
            <c:strRef>
              <c:f>Taul1!$A$2:$A$37</c:f>
              <c:strCache>
                <c:ptCount val="36"/>
                <c:pt idx="1">
                  <c:v>2/05</c:v>
                </c:pt>
                <c:pt idx="3">
                  <c:v>2/06</c:v>
                </c:pt>
                <c:pt idx="5">
                  <c:v>2/07</c:v>
                </c:pt>
                <c:pt idx="7">
                  <c:v>2/08</c:v>
                </c:pt>
                <c:pt idx="9">
                  <c:v>2/09</c:v>
                </c:pt>
                <c:pt idx="11">
                  <c:v>2/10</c:v>
                </c:pt>
                <c:pt idx="13">
                  <c:v>2/11</c:v>
                </c:pt>
                <c:pt idx="15">
                  <c:v>2/12</c:v>
                </c:pt>
                <c:pt idx="17">
                  <c:v>2/13</c:v>
                </c:pt>
                <c:pt idx="19">
                  <c:v>2/14</c:v>
                </c:pt>
                <c:pt idx="21">
                  <c:v>2/15</c:v>
                </c:pt>
                <c:pt idx="23">
                  <c:v>2/16</c:v>
                </c:pt>
                <c:pt idx="25">
                  <c:v>2/17</c:v>
                </c:pt>
                <c:pt idx="27">
                  <c:v>2/18</c:v>
                </c:pt>
                <c:pt idx="29">
                  <c:v>2/19</c:v>
                </c:pt>
                <c:pt idx="31">
                  <c:v>2/20</c:v>
                </c:pt>
                <c:pt idx="33">
                  <c:v>2/21</c:v>
                </c:pt>
                <c:pt idx="35">
                  <c:v>2/22</c:v>
                </c:pt>
              </c:strCache>
            </c:strRef>
          </c:cat>
          <c:val>
            <c:numRef>
              <c:f>Taul1!$C$2:$C$37</c:f>
              <c:numCache>
                <c:formatCode>General</c:formatCode>
                <c:ptCount val="36"/>
                <c:pt idx="0">
                  <c:v>31.598832000000002</c:v>
                </c:pt>
                <c:pt idx="1">
                  <c:v>33</c:v>
                </c:pt>
                <c:pt idx="2">
                  <c:v>35</c:v>
                </c:pt>
                <c:pt idx="3">
                  <c:v>34</c:v>
                </c:pt>
                <c:pt idx="4">
                  <c:v>34</c:v>
                </c:pt>
                <c:pt idx="5">
                  <c:v>31</c:v>
                </c:pt>
                <c:pt idx="6">
                  <c:v>24</c:v>
                </c:pt>
                <c:pt idx="7">
                  <c:v>6</c:v>
                </c:pt>
                <c:pt idx="8">
                  <c:v>-25</c:v>
                </c:pt>
                <c:pt idx="9">
                  <c:v>-8</c:v>
                </c:pt>
                <c:pt idx="10">
                  <c:v>25</c:v>
                </c:pt>
                <c:pt idx="11">
                  <c:v>40</c:v>
                </c:pt>
                <c:pt idx="12">
                  <c:v>34</c:v>
                </c:pt>
                <c:pt idx="13">
                  <c:v>24.312784000000001</c:v>
                </c:pt>
                <c:pt idx="14">
                  <c:v>-0.3</c:v>
                </c:pt>
                <c:pt idx="15">
                  <c:v>0.3</c:v>
                </c:pt>
                <c:pt idx="16">
                  <c:v>5</c:v>
                </c:pt>
                <c:pt idx="17">
                  <c:v>3.8149381485914837</c:v>
                </c:pt>
                <c:pt idx="18">
                  <c:v>15.565566246754951</c:v>
                </c:pt>
                <c:pt idx="19">
                  <c:v>8.9602754146906953</c:v>
                </c:pt>
                <c:pt idx="20">
                  <c:v>-6</c:v>
                </c:pt>
                <c:pt idx="21">
                  <c:v>9</c:v>
                </c:pt>
                <c:pt idx="22">
                  <c:v>15</c:v>
                </c:pt>
                <c:pt idx="23">
                  <c:v>32</c:v>
                </c:pt>
                <c:pt idx="24">
                  <c:v>35</c:v>
                </c:pt>
                <c:pt idx="25">
                  <c:v>38</c:v>
                </c:pt>
                <c:pt idx="26">
                  <c:v>35</c:v>
                </c:pt>
                <c:pt idx="27">
                  <c:v>27</c:v>
                </c:pt>
                <c:pt idx="28">
                  <c:v>14</c:v>
                </c:pt>
                <c:pt idx="29">
                  <c:v>10</c:v>
                </c:pt>
                <c:pt idx="30">
                  <c:v>9</c:v>
                </c:pt>
                <c:pt idx="31">
                  <c:v>-10</c:v>
                </c:pt>
                <c:pt idx="32">
                  <c:v>3</c:v>
                </c:pt>
                <c:pt idx="33">
                  <c:v>21.775300000000001</c:v>
                </c:pt>
                <c:pt idx="34">
                  <c:v>10.7972</c:v>
                </c:pt>
                <c:pt idx="35">
                  <c:v>-5.3079000000000001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00-4015-9357-8297120AD7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3712000"/>
        <c:axId val="393713536"/>
      </c:lineChart>
      <c:catAx>
        <c:axId val="39371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800">
                <a:solidFill>
                  <a:srgbClr val="00A3DA"/>
                </a:solidFill>
              </a:defRPr>
            </a:pPr>
            <a:endParaRPr lang="fi-FI"/>
          </a:p>
        </c:txPr>
        <c:crossAx val="393713536"/>
        <c:crosses val="autoZero"/>
        <c:auto val="1"/>
        <c:lblAlgn val="ctr"/>
        <c:lblOffset val="100"/>
        <c:tickLblSkip val="1"/>
        <c:noMultiLvlLbl val="0"/>
      </c:catAx>
      <c:valAx>
        <c:axId val="393713536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65000"/>
                </a:schemeClr>
              </a:solidFill>
              <a:prstDash val="dash"/>
            </a:ln>
          </c:spPr>
        </c:majorGridlines>
        <c:numFmt formatCode="General" sourceLinked="1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800">
                <a:solidFill>
                  <a:srgbClr val="00A3DA"/>
                </a:solidFill>
              </a:defRPr>
            </a:pPr>
            <a:endParaRPr lang="fi-FI"/>
          </a:p>
        </c:txPr>
        <c:crossAx val="39371200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940659545701251E-2"/>
          <c:y val="0.12731356623032455"/>
          <c:w val="0.89538133350972349"/>
          <c:h val="0.70720252968059039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Lapin Yrittäjät</c:v>
                </c:pt>
              </c:strCache>
            </c:strRef>
          </c:tx>
          <c:spPr>
            <a:ln w="28575">
              <a:solidFill>
                <a:srgbClr val="00A3DA"/>
              </a:solidFill>
            </a:ln>
          </c:spPr>
          <c:marker>
            <c:symbol val="none"/>
          </c:marker>
          <c:cat>
            <c:strRef>
              <c:f>Taul1!$A$2:$A$37</c:f>
              <c:strCache>
                <c:ptCount val="36"/>
                <c:pt idx="1">
                  <c:v>2/05</c:v>
                </c:pt>
                <c:pt idx="3">
                  <c:v>2/06</c:v>
                </c:pt>
                <c:pt idx="5">
                  <c:v>2/07</c:v>
                </c:pt>
                <c:pt idx="7">
                  <c:v>2/08</c:v>
                </c:pt>
                <c:pt idx="9">
                  <c:v>2/09</c:v>
                </c:pt>
                <c:pt idx="11">
                  <c:v>2/10</c:v>
                </c:pt>
                <c:pt idx="13">
                  <c:v>2/11</c:v>
                </c:pt>
                <c:pt idx="15">
                  <c:v>2/12</c:v>
                </c:pt>
                <c:pt idx="17">
                  <c:v>2/13</c:v>
                </c:pt>
                <c:pt idx="19">
                  <c:v>2/14</c:v>
                </c:pt>
                <c:pt idx="21">
                  <c:v>2/15</c:v>
                </c:pt>
                <c:pt idx="23">
                  <c:v>2/16</c:v>
                </c:pt>
                <c:pt idx="25">
                  <c:v>2/17</c:v>
                </c:pt>
                <c:pt idx="27">
                  <c:v>2/18</c:v>
                </c:pt>
                <c:pt idx="29">
                  <c:v>2/19</c:v>
                </c:pt>
                <c:pt idx="31">
                  <c:v>2/20</c:v>
                </c:pt>
                <c:pt idx="33">
                  <c:v>2/21</c:v>
                </c:pt>
                <c:pt idx="35">
                  <c:v>2/22</c:v>
                </c:pt>
              </c:strCache>
            </c:strRef>
          </c:cat>
          <c:val>
            <c:numRef>
              <c:f>Taul1!$B$2:$B$37</c:f>
              <c:numCache>
                <c:formatCode>General</c:formatCode>
                <c:ptCount val="36"/>
                <c:pt idx="0">
                  <c:v>14</c:v>
                </c:pt>
                <c:pt idx="1">
                  <c:v>18</c:v>
                </c:pt>
                <c:pt idx="2">
                  <c:v>10</c:v>
                </c:pt>
                <c:pt idx="3">
                  <c:v>19</c:v>
                </c:pt>
                <c:pt idx="4">
                  <c:v>25</c:v>
                </c:pt>
                <c:pt idx="5">
                  <c:v>14</c:v>
                </c:pt>
                <c:pt idx="6">
                  <c:v>15</c:v>
                </c:pt>
                <c:pt idx="7">
                  <c:v>11</c:v>
                </c:pt>
                <c:pt idx="8">
                  <c:v>-8</c:v>
                </c:pt>
                <c:pt idx="9">
                  <c:v>-6</c:v>
                </c:pt>
                <c:pt idx="10">
                  <c:v>7</c:v>
                </c:pt>
                <c:pt idx="11">
                  <c:v>8</c:v>
                </c:pt>
                <c:pt idx="12">
                  <c:v>9</c:v>
                </c:pt>
                <c:pt idx="13">
                  <c:v>2.721088</c:v>
                </c:pt>
                <c:pt idx="14">
                  <c:v>2.1</c:v>
                </c:pt>
                <c:pt idx="15">
                  <c:v>-2.8</c:v>
                </c:pt>
                <c:pt idx="16">
                  <c:v>-2</c:v>
                </c:pt>
                <c:pt idx="17">
                  <c:v>-2.1209092879331575</c:v>
                </c:pt>
                <c:pt idx="18">
                  <c:v>6.3210614326637948</c:v>
                </c:pt>
                <c:pt idx="19">
                  <c:v>-7.2069866144302974</c:v>
                </c:pt>
                <c:pt idx="20">
                  <c:v>-4</c:v>
                </c:pt>
                <c:pt idx="21">
                  <c:v>1</c:v>
                </c:pt>
                <c:pt idx="22">
                  <c:v>3</c:v>
                </c:pt>
                <c:pt idx="23">
                  <c:v>11</c:v>
                </c:pt>
                <c:pt idx="24">
                  <c:v>20</c:v>
                </c:pt>
                <c:pt idx="25">
                  <c:v>15</c:v>
                </c:pt>
                <c:pt idx="26">
                  <c:v>14</c:v>
                </c:pt>
                <c:pt idx="27">
                  <c:v>14</c:v>
                </c:pt>
                <c:pt idx="28">
                  <c:v>9</c:v>
                </c:pt>
                <c:pt idx="29">
                  <c:v>2</c:v>
                </c:pt>
                <c:pt idx="30">
                  <c:v>1</c:v>
                </c:pt>
                <c:pt idx="31">
                  <c:v>-16</c:v>
                </c:pt>
                <c:pt idx="32">
                  <c:v>-6</c:v>
                </c:pt>
                <c:pt idx="33">
                  <c:v>7.5438999999999998</c:v>
                </c:pt>
                <c:pt idx="34">
                  <c:v>13.0215</c:v>
                </c:pt>
                <c:pt idx="35">
                  <c:v>6.7754000000000003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1C-41F2-826E-9282CFCDD549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ln w="28575">
              <a:solidFill>
                <a:srgbClr val="3F3F3F"/>
              </a:solidFill>
            </a:ln>
          </c:spPr>
          <c:marker>
            <c:symbol val="none"/>
          </c:marker>
          <c:cat>
            <c:strRef>
              <c:f>Taul1!$A$2:$A$37</c:f>
              <c:strCache>
                <c:ptCount val="36"/>
                <c:pt idx="1">
                  <c:v>2/05</c:v>
                </c:pt>
                <c:pt idx="3">
                  <c:v>2/06</c:v>
                </c:pt>
                <c:pt idx="5">
                  <c:v>2/07</c:v>
                </c:pt>
                <c:pt idx="7">
                  <c:v>2/08</c:v>
                </c:pt>
                <c:pt idx="9">
                  <c:v>2/09</c:v>
                </c:pt>
                <c:pt idx="11">
                  <c:v>2/10</c:v>
                </c:pt>
                <c:pt idx="13">
                  <c:v>2/11</c:v>
                </c:pt>
                <c:pt idx="15">
                  <c:v>2/12</c:v>
                </c:pt>
                <c:pt idx="17">
                  <c:v>2/13</c:v>
                </c:pt>
                <c:pt idx="19">
                  <c:v>2/14</c:v>
                </c:pt>
                <c:pt idx="21">
                  <c:v>2/15</c:v>
                </c:pt>
                <c:pt idx="23">
                  <c:v>2/16</c:v>
                </c:pt>
                <c:pt idx="25">
                  <c:v>2/17</c:v>
                </c:pt>
                <c:pt idx="27">
                  <c:v>2/18</c:v>
                </c:pt>
                <c:pt idx="29">
                  <c:v>2/19</c:v>
                </c:pt>
                <c:pt idx="31">
                  <c:v>2/20</c:v>
                </c:pt>
                <c:pt idx="33">
                  <c:v>2/21</c:v>
                </c:pt>
                <c:pt idx="35">
                  <c:v>2/22</c:v>
                </c:pt>
              </c:strCache>
            </c:strRef>
          </c:cat>
          <c:val>
            <c:numRef>
              <c:f>Taul1!$C$2:$C$37</c:f>
              <c:numCache>
                <c:formatCode>General</c:formatCode>
                <c:ptCount val="36"/>
                <c:pt idx="0">
                  <c:v>17</c:v>
                </c:pt>
                <c:pt idx="1">
                  <c:v>19</c:v>
                </c:pt>
                <c:pt idx="2">
                  <c:v>20</c:v>
                </c:pt>
                <c:pt idx="3">
                  <c:v>20</c:v>
                </c:pt>
                <c:pt idx="4">
                  <c:v>18</c:v>
                </c:pt>
                <c:pt idx="5">
                  <c:v>19</c:v>
                </c:pt>
                <c:pt idx="6">
                  <c:v>24</c:v>
                </c:pt>
                <c:pt idx="7">
                  <c:v>14</c:v>
                </c:pt>
                <c:pt idx="8">
                  <c:v>-8</c:v>
                </c:pt>
                <c:pt idx="9">
                  <c:v>-4</c:v>
                </c:pt>
                <c:pt idx="10">
                  <c:v>12</c:v>
                </c:pt>
                <c:pt idx="11">
                  <c:v>17</c:v>
                </c:pt>
                <c:pt idx="12">
                  <c:v>18</c:v>
                </c:pt>
                <c:pt idx="13">
                  <c:v>13.15301</c:v>
                </c:pt>
                <c:pt idx="14">
                  <c:v>9.4</c:v>
                </c:pt>
                <c:pt idx="15">
                  <c:v>5.8</c:v>
                </c:pt>
                <c:pt idx="16">
                  <c:v>8</c:v>
                </c:pt>
                <c:pt idx="17">
                  <c:v>5.2550082642391907</c:v>
                </c:pt>
                <c:pt idx="18">
                  <c:v>8.221178569498008</c:v>
                </c:pt>
                <c:pt idx="19">
                  <c:v>5.5045647046496793</c:v>
                </c:pt>
                <c:pt idx="20">
                  <c:v>0</c:v>
                </c:pt>
                <c:pt idx="21">
                  <c:v>4</c:v>
                </c:pt>
                <c:pt idx="22">
                  <c:v>9</c:v>
                </c:pt>
                <c:pt idx="23">
                  <c:v>14</c:v>
                </c:pt>
                <c:pt idx="24">
                  <c:v>16</c:v>
                </c:pt>
                <c:pt idx="25">
                  <c:v>16</c:v>
                </c:pt>
                <c:pt idx="26">
                  <c:v>17</c:v>
                </c:pt>
                <c:pt idx="27">
                  <c:v>14</c:v>
                </c:pt>
                <c:pt idx="28">
                  <c:v>12</c:v>
                </c:pt>
                <c:pt idx="29">
                  <c:v>10</c:v>
                </c:pt>
                <c:pt idx="30">
                  <c:v>9</c:v>
                </c:pt>
                <c:pt idx="31">
                  <c:v>-2</c:v>
                </c:pt>
                <c:pt idx="32">
                  <c:v>3</c:v>
                </c:pt>
                <c:pt idx="33">
                  <c:v>11.600300000000001</c:v>
                </c:pt>
                <c:pt idx="34">
                  <c:v>12.649699999999999</c:v>
                </c:pt>
                <c:pt idx="35">
                  <c:v>7.0907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1C-41F2-826E-9282CFCDD5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3712000"/>
        <c:axId val="393713536"/>
      </c:lineChart>
      <c:catAx>
        <c:axId val="39371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800">
                <a:solidFill>
                  <a:srgbClr val="00A3DA"/>
                </a:solidFill>
              </a:defRPr>
            </a:pPr>
            <a:endParaRPr lang="fi-FI"/>
          </a:p>
        </c:txPr>
        <c:crossAx val="393713536"/>
        <c:crosses val="autoZero"/>
        <c:auto val="1"/>
        <c:lblAlgn val="ctr"/>
        <c:lblOffset val="100"/>
        <c:tickLblSkip val="1"/>
        <c:noMultiLvlLbl val="0"/>
      </c:catAx>
      <c:valAx>
        <c:axId val="393713536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65000"/>
                </a:schemeClr>
              </a:solidFill>
              <a:prstDash val="dash"/>
            </a:ln>
          </c:spPr>
        </c:majorGridlines>
        <c:numFmt formatCode="General" sourceLinked="1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800">
                <a:solidFill>
                  <a:srgbClr val="00A3DA"/>
                </a:solidFill>
              </a:defRPr>
            </a:pPr>
            <a:endParaRPr lang="fi-FI"/>
          </a:p>
        </c:txPr>
        <c:crossAx val="39371200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421212766339843E-2"/>
          <c:y val="0.23565037557311483"/>
          <c:w val="0.9256439347118659"/>
          <c:h val="0.5356815920398010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Lapin Yrittäjät</c:v>
                </c:pt>
              </c:strCache>
            </c:strRef>
          </c:tx>
          <c:spPr>
            <a:ln w="28575">
              <a:solidFill>
                <a:srgbClr val="00A3DA"/>
              </a:solidFill>
            </a:ln>
          </c:spPr>
          <c:marker>
            <c:symbol val="none"/>
          </c:marker>
          <c:cat>
            <c:strRef>
              <c:f>Taul1!$A$2:$A$37</c:f>
              <c:strCache>
                <c:ptCount val="36"/>
                <c:pt idx="1">
                  <c:v>2/05</c:v>
                </c:pt>
                <c:pt idx="3">
                  <c:v>2/06</c:v>
                </c:pt>
                <c:pt idx="5">
                  <c:v>2/07</c:v>
                </c:pt>
                <c:pt idx="7">
                  <c:v>2/08</c:v>
                </c:pt>
                <c:pt idx="9">
                  <c:v>2/09</c:v>
                </c:pt>
                <c:pt idx="11">
                  <c:v>2/10</c:v>
                </c:pt>
                <c:pt idx="13">
                  <c:v>2/11</c:v>
                </c:pt>
                <c:pt idx="15">
                  <c:v>2/12</c:v>
                </c:pt>
                <c:pt idx="17">
                  <c:v>2/13</c:v>
                </c:pt>
                <c:pt idx="19">
                  <c:v>2/14</c:v>
                </c:pt>
                <c:pt idx="21">
                  <c:v>2/15</c:v>
                </c:pt>
                <c:pt idx="23">
                  <c:v>2/16</c:v>
                </c:pt>
                <c:pt idx="25">
                  <c:v>2/17</c:v>
                </c:pt>
                <c:pt idx="27">
                  <c:v>2/18</c:v>
                </c:pt>
                <c:pt idx="29">
                  <c:v>2/19</c:v>
                </c:pt>
                <c:pt idx="31">
                  <c:v>2/20</c:v>
                </c:pt>
                <c:pt idx="33">
                  <c:v>2/21</c:v>
                </c:pt>
                <c:pt idx="35">
                  <c:v>2/22</c:v>
                </c:pt>
              </c:strCache>
            </c:strRef>
          </c:cat>
          <c:val>
            <c:numRef>
              <c:f>Taul1!$B$2:$B$37</c:f>
              <c:numCache>
                <c:formatCode>General</c:formatCode>
                <c:ptCount val="36"/>
                <c:pt idx="0">
                  <c:v>22</c:v>
                </c:pt>
                <c:pt idx="1">
                  <c:v>39</c:v>
                </c:pt>
                <c:pt idx="2">
                  <c:v>47</c:v>
                </c:pt>
                <c:pt idx="3">
                  <c:v>58</c:v>
                </c:pt>
                <c:pt idx="4">
                  <c:v>56</c:v>
                </c:pt>
                <c:pt idx="5">
                  <c:v>43</c:v>
                </c:pt>
                <c:pt idx="6">
                  <c:v>57</c:v>
                </c:pt>
                <c:pt idx="7">
                  <c:v>41</c:v>
                </c:pt>
                <c:pt idx="8">
                  <c:v>-12</c:v>
                </c:pt>
                <c:pt idx="9">
                  <c:v>2</c:v>
                </c:pt>
                <c:pt idx="10">
                  <c:v>37</c:v>
                </c:pt>
                <c:pt idx="11">
                  <c:v>42</c:v>
                </c:pt>
                <c:pt idx="12">
                  <c:v>32</c:v>
                </c:pt>
                <c:pt idx="13">
                  <c:v>31.972788999999999</c:v>
                </c:pt>
                <c:pt idx="14">
                  <c:v>16.600000000000001</c:v>
                </c:pt>
                <c:pt idx="15">
                  <c:v>11.7</c:v>
                </c:pt>
                <c:pt idx="16">
                  <c:v>16</c:v>
                </c:pt>
                <c:pt idx="17">
                  <c:v>17.287767832926498</c:v>
                </c:pt>
                <c:pt idx="18">
                  <c:v>25.960120156182143</c:v>
                </c:pt>
                <c:pt idx="19">
                  <c:v>11.126346718903037</c:v>
                </c:pt>
                <c:pt idx="20">
                  <c:v>14</c:v>
                </c:pt>
                <c:pt idx="21">
                  <c:v>28</c:v>
                </c:pt>
                <c:pt idx="22">
                  <c:v>24</c:v>
                </c:pt>
                <c:pt idx="23">
                  <c:v>36</c:v>
                </c:pt>
                <c:pt idx="24">
                  <c:v>47</c:v>
                </c:pt>
                <c:pt idx="25">
                  <c:v>48</c:v>
                </c:pt>
                <c:pt idx="26">
                  <c:v>29</c:v>
                </c:pt>
                <c:pt idx="27">
                  <c:v>35</c:v>
                </c:pt>
                <c:pt idx="28">
                  <c:v>23</c:v>
                </c:pt>
                <c:pt idx="29">
                  <c:v>19</c:v>
                </c:pt>
                <c:pt idx="30">
                  <c:v>16</c:v>
                </c:pt>
                <c:pt idx="31">
                  <c:v>-19</c:v>
                </c:pt>
                <c:pt idx="32">
                  <c:v>2</c:v>
                </c:pt>
                <c:pt idx="33">
                  <c:v>27.248999999999999</c:v>
                </c:pt>
                <c:pt idx="34">
                  <c:v>30.839200000000002</c:v>
                </c:pt>
                <c:pt idx="35">
                  <c:v>16.023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505-4528-BBE4-A6DD267E726F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Liikevaihto, Koko maa</c:v>
                </c:pt>
              </c:strCache>
            </c:strRef>
          </c:tx>
          <c:spPr>
            <a:ln w="28575">
              <a:solidFill>
                <a:srgbClr val="3F3F3F"/>
              </a:solidFill>
              <a:prstDash val="solid"/>
            </a:ln>
          </c:spPr>
          <c:marker>
            <c:symbol val="none"/>
          </c:marker>
          <c:cat>
            <c:strRef>
              <c:f>Taul1!$A$2:$A$37</c:f>
              <c:strCache>
                <c:ptCount val="36"/>
                <c:pt idx="1">
                  <c:v>2/05</c:v>
                </c:pt>
                <c:pt idx="3">
                  <c:v>2/06</c:v>
                </c:pt>
                <c:pt idx="5">
                  <c:v>2/07</c:v>
                </c:pt>
                <c:pt idx="7">
                  <c:v>2/08</c:v>
                </c:pt>
                <c:pt idx="9">
                  <c:v>2/09</c:v>
                </c:pt>
                <c:pt idx="11">
                  <c:v>2/10</c:v>
                </c:pt>
                <c:pt idx="13">
                  <c:v>2/11</c:v>
                </c:pt>
                <c:pt idx="15">
                  <c:v>2/12</c:v>
                </c:pt>
                <c:pt idx="17">
                  <c:v>2/13</c:v>
                </c:pt>
                <c:pt idx="19">
                  <c:v>2/14</c:v>
                </c:pt>
                <c:pt idx="21">
                  <c:v>2/15</c:v>
                </c:pt>
                <c:pt idx="23">
                  <c:v>2/16</c:v>
                </c:pt>
                <c:pt idx="25">
                  <c:v>2/17</c:v>
                </c:pt>
                <c:pt idx="27">
                  <c:v>2/18</c:v>
                </c:pt>
                <c:pt idx="29">
                  <c:v>2/19</c:v>
                </c:pt>
                <c:pt idx="31">
                  <c:v>2/20</c:v>
                </c:pt>
                <c:pt idx="33">
                  <c:v>2/21</c:v>
                </c:pt>
                <c:pt idx="35">
                  <c:v>2/22</c:v>
                </c:pt>
              </c:strCache>
            </c:strRef>
          </c:cat>
          <c:val>
            <c:numRef>
              <c:f>Taul1!$C$2:$C$37</c:f>
              <c:numCache>
                <c:formatCode>General</c:formatCode>
                <c:ptCount val="36"/>
                <c:pt idx="0">
                  <c:v>44.665585</c:v>
                </c:pt>
                <c:pt idx="1">
                  <c:v>47</c:v>
                </c:pt>
                <c:pt idx="2">
                  <c:v>52</c:v>
                </c:pt>
                <c:pt idx="3">
                  <c:v>52</c:v>
                </c:pt>
                <c:pt idx="4">
                  <c:v>50</c:v>
                </c:pt>
                <c:pt idx="5">
                  <c:v>50</c:v>
                </c:pt>
                <c:pt idx="6">
                  <c:v>52</c:v>
                </c:pt>
                <c:pt idx="7">
                  <c:v>35</c:v>
                </c:pt>
                <c:pt idx="8">
                  <c:v>-9</c:v>
                </c:pt>
                <c:pt idx="9">
                  <c:v>1</c:v>
                </c:pt>
                <c:pt idx="10">
                  <c:v>33</c:v>
                </c:pt>
                <c:pt idx="11">
                  <c:v>46</c:v>
                </c:pt>
                <c:pt idx="12">
                  <c:v>44</c:v>
                </c:pt>
                <c:pt idx="13">
                  <c:v>39.262990000000002</c:v>
                </c:pt>
                <c:pt idx="14">
                  <c:v>23.6</c:v>
                </c:pt>
                <c:pt idx="15">
                  <c:v>21.4</c:v>
                </c:pt>
                <c:pt idx="16">
                  <c:v>25</c:v>
                </c:pt>
                <c:pt idx="17">
                  <c:v>23.332681808717499</c:v>
                </c:pt>
                <c:pt idx="18">
                  <c:v>30.879075314559067</c:v>
                </c:pt>
                <c:pt idx="19">
                  <c:v>22.041738580789723</c:v>
                </c:pt>
                <c:pt idx="20">
                  <c:v>11</c:v>
                </c:pt>
                <c:pt idx="21">
                  <c:v>20</c:v>
                </c:pt>
                <c:pt idx="22">
                  <c:v>28</c:v>
                </c:pt>
                <c:pt idx="23">
                  <c:v>36</c:v>
                </c:pt>
                <c:pt idx="24">
                  <c:v>39</c:v>
                </c:pt>
                <c:pt idx="25">
                  <c:v>40</c:v>
                </c:pt>
                <c:pt idx="26">
                  <c:v>39</c:v>
                </c:pt>
                <c:pt idx="27">
                  <c:v>34</c:v>
                </c:pt>
                <c:pt idx="28">
                  <c:v>26</c:v>
                </c:pt>
                <c:pt idx="29">
                  <c:v>25</c:v>
                </c:pt>
                <c:pt idx="30">
                  <c:v>22</c:v>
                </c:pt>
                <c:pt idx="31">
                  <c:v>-2</c:v>
                </c:pt>
                <c:pt idx="32">
                  <c:v>13</c:v>
                </c:pt>
                <c:pt idx="33">
                  <c:v>28.864899999999999</c:v>
                </c:pt>
                <c:pt idx="34">
                  <c:v>25.355599999999999</c:v>
                </c:pt>
                <c:pt idx="35">
                  <c:v>14.5306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505-4528-BBE4-A6DD267E72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3712000"/>
        <c:axId val="393713536"/>
      </c:lineChart>
      <c:catAx>
        <c:axId val="39371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800" b="0">
                <a:solidFill>
                  <a:srgbClr val="00A3DA"/>
                </a:solidFill>
              </a:defRPr>
            </a:pPr>
            <a:endParaRPr lang="fi-FI"/>
          </a:p>
        </c:txPr>
        <c:crossAx val="393713536"/>
        <c:crosses val="autoZero"/>
        <c:auto val="1"/>
        <c:lblAlgn val="ctr"/>
        <c:lblOffset val="100"/>
        <c:tickLblSkip val="1"/>
        <c:noMultiLvlLbl val="0"/>
      </c:catAx>
      <c:valAx>
        <c:axId val="393713536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800" b="0">
                <a:solidFill>
                  <a:srgbClr val="00A3DA"/>
                </a:solidFill>
              </a:defRPr>
            </a:pPr>
            <a:endParaRPr lang="fi-FI"/>
          </a:p>
        </c:txPr>
        <c:crossAx val="39371200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0.65665</cdr:x>
      <cdr:y>0.09301</cdr:y>
    </cdr:from>
    <cdr:to>
      <cdr:x>0.72082</cdr:x>
      <cdr:y>0.24157</cdr:y>
    </cdr:to>
    <cdr:cxnSp macro="">
      <cdr:nvCxnSpPr>
        <cdr:cNvPr id="3" name="Suora yhdysviiva 2">
          <a:extLst xmlns:a="http://schemas.openxmlformats.org/drawingml/2006/main">
            <a:ext uri="{FF2B5EF4-FFF2-40B4-BE49-F238E27FC236}">
              <a16:creationId xmlns:a16="http://schemas.microsoft.com/office/drawing/2014/main" id="{140CD3C4-9751-4B7D-B751-EFFF5F61EE53}"/>
            </a:ext>
          </a:extLst>
        </cdr:cNvPr>
        <cdr:cNvCxnSpPr/>
      </cdr:nvCxnSpPr>
      <cdr:spPr>
        <a:xfrm xmlns:a="http://schemas.openxmlformats.org/drawingml/2006/main" flipV="1">
          <a:off x="1562366" y="161354"/>
          <a:ext cx="152676" cy="257737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00A3DA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6AF8D-FC22-4752-A3B9-6DA469188AAA}" type="datetimeFigureOut">
              <a:rPr lang="fi-FI" smtClean="0"/>
              <a:t>2.9.2022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D93A1-36CC-4246-897B-3343C27AA0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864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7481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8375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0414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1622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0363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4340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8958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0225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1405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6010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0280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9213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3519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3371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3372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2315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486000"/>
            <a:ext cx="7963200" cy="1850400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2502000"/>
            <a:ext cx="7963200" cy="208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55841" y="6309320"/>
            <a:ext cx="1001480" cy="386608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44752" y="6309320"/>
            <a:ext cx="4111088" cy="386608"/>
          </a:xfrm>
        </p:spPr>
        <p:txBody>
          <a:bodyPr anchor="b"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9336" y="6309320"/>
            <a:ext cx="425416" cy="386608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3482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16000"/>
            <a:ext cx="5510474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51880" y="1416000"/>
            <a:ext cx="5510474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655840" y="6392119"/>
            <a:ext cx="1268634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839416" y="6392119"/>
            <a:ext cx="3816424" cy="324000"/>
          </a:xfrm>
        </p:spPr>
        <p:txBody>
          <a:bodyPr anchor="b"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414000" y="6392119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3999" y="5856000"/>
            <a:ext cx="5511293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Kirjoita kuvateksti ja –lähde tähän.</a:t>
            </a:r>
          </a:p>
        </p:txBody>
      </p:sp>
      <p:cxnSp>
        <p:nvCxnSpPr>
          <p:cNvPr id="9" name="Suora yhdysviiva 8"/>
          <p:cNvCxnSpPr/>
          <p:nvPr/>
        </p:nvCxnSpPr>
        <p:spPr>
          <a:xfrm>
            <a:off x="414000" y="5841312"/>
            <a:ext cx="551129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n paikkamerkki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53599" y="5856000"/>
            <a:ext cx="5511293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Kirjoita kuvateksti ja –lähde tähän.</a:t>
            </a:r>
          </a:p>
        </p:txBody>
      </p:sp>
      <p:cxnSp>
        <p:nvCxnSpPr>
          <p:cNvPr id="11" name="Suora yhdysviiva 10"/>
          <p:cNvCxnSpPr/>
          <p:nvPr/>
        </p:nvCxnSpPr>
        <p:spPr>
          <a:xfrm>
            <a:off x="6153600" y="5841600"/>
            <a:ext cx="551129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3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erikokoista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512000"/>
            <a:ext cx="7656235" cy="4584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28000" y="1512000"/>
            <a:ext cx="3334354" cy="4584000"/>
          </a:xfrm>
        </p:spPr>
        <p:txBody>
          <a:bodyPr>
            <a:noAutofit/>
          </a:bodyPr>
          <a:lstStyle>
            <a:lvl1pPr marL="179996" indent="-179996">
              <a:spcBef>
                <a:spcPts val="0"/>
              </a:spcBef>
              <a:defRPr sz="2400"/>
            </a:lvl1pPr>
            <a:lvl2pPr marL="359991" indent="-179996">
              <a:spcBef>
                <a:spcPts val="0"/>
              </a:spcBef>
              <a:defRPr sz="2200"/>
            </a:lvl2pPr>
            <a:lvl3pPr marL="539987" indent="-179996">
              <a:spcBef>
                <a:spcPts val="0"/>
              </a:spcBef>
              <a:defRPr sz="2200"/>
            </a:lvl3pPr>
            <a:lvl4pPr marL="719982" indent="-179996">
              <a:spcBef>
                <a:spcPts val="0"/>
              </a:spcBef>
              <a:defRPr sz="2200"/>
            </a:lvl4pPr>
            <a:lvl5pPr marL="899978" indent="-179996">
              <a:spcBef>
                <a:spcPts val="0"/>
              </a:spcBef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655840" y="6381328"/>
            <a:ext cx="1080120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736461" y="6381328"/>
            <a:ext cx="3919379" cy="324000"/>
          </a:xfrm>
        </p:spPr>
        <p:txBody>
          <a:bodyPr anchor="b"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414000" y="638132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17089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erikokoista sisältöä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14000" y="1416000"/>
            <a:ext cx="3314852" cy="4320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008000" y="1416000"/>
            <a:ext cx="7680000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655840" y="6388793"/>
            <a:ext cx="1152128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839416" y="6388793"/>
            <a:ext cx="3816424" cy="324000"/>
          </a:xfrm>
        </p:spPr>
        <p:txBody>
          <a:bodyPr anchor="b"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414000" y="6388793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Lisää lähdetieto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182055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must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 bwMode="white">
          <a:xfrm>
            <a:off x="0" y="0"/>
            <a:ext cx="12192000" cy="6858000"/>
          </a:xfrm>
          <a:solidFill>
            <a:schemeClr val="bg1">
              <a:lumMod val="65000"/>
            </a:schemeClr>
          </a:solidFill>
        </p:spPr>
        <p:txBody>
          <a:bodyPr lIns="90000"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1091" y="3456000"/>
            <a:ext cx="11169818" cy="2847818"/>
          </a:xfrm>
        </p:spPr>
        <p:txBody>
          <a:bodyPr anchor="t" anchorCtr="0"/>
          <a:lstStyle>
            <a:lvl1pPr algn="ctr"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881DAB8D-13F6-43CF-AF21-8EDDA0983AF6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 bwMode="black">
          <a:xfrm>
            <a:off x="9558000" y="175145"/>
            <a:ext cx="2340000" cy="759002"/>
          </a:xfrm>
          <a:blipFill>
            <a:blip r:embed="rId2"/>
            <a:stretch>
              <a:fillRect t="-35854"/>
            </a:stretch>
          </a:blipFill>
        </p:spPr>
        <p:txBody>
          <a:bodyPr/>
          <a:lstStyle>
            <a:lvl1pPr marL="0" indent="0" algn="ctr">
              <a:buNone/>
              <a:defRPr>
                <a:noFill/>
              </a:defRPr>
            </a:lvl1pPr>
          </a:lstStyle>
          <a:p>
            <a:pPr lvl="0"/>
            <a:r>
              <a:rPr lang="fi-FI" dirty="0"/>
              <a:t>vain logo</a:t>
            </a:r>
          </a:p>
        </p:txBody>
      </p:sp>
    </p:spTree>
    <p:extLst>
      <p:ext uri="{BB962C8B-B14F-4D97-AF65-F5344CB8AC3E}">
        <p14:creationId xmlns:p14="http://schemas.microsoft.com/office/powerpoint/2010/main" val="197348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neg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 bwMode="white">
          <a:xfrm>
            <a:off x="0" y="0"/>
            <a:ext cx="12192000" cy="6858000"/>
          </a:xfrm>
          <a:solidFill>
            <a:schemeClr val="bg1">
              <a:lumMod val="65000"/>
            </a:schemeClr>
          </a:solidFill>
        </p:spPr>
        <p:txBody>
          <a:bodyPr lIns="90000"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1091" y="3456000"/>
            <a:ext cx="11169818" cy="2847818"/>
          </a:xfrm>
        </p:spPr>
        <p:txBody>
          <a:bodyPr anchor="t" anchorCtr="0"/>
          <a:lstStyle>
            <a:lvl1pPr algn="ctr">
              <a:defRPr sz="6000" b="1" cap="all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A86A8CFD-37ED-4749-956D-776FBCC0BB39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 bwMode="black">
          <a:xfrm>
            <a:off x="9558000" y="175145"/>
            <a:ext cx="2340000" cy="759002"/>
          </a:xfrm>
          <a:blipFill>
            <a:blip r:embed="rId2"/>
            <a:stretch>
              <a:fillRect t="-35854"/>
            </a:stretch>
          </a:blipFill>
        </p:spPr>
        <p:txBody>
          <a:bodyPr/>
          <a:lstStyle>
            <a:lvl1pPr marL="0" indent="0" algn="ctr">
              <a:buNone/>
              <a:defRPr>
                <a:noFill/>
              </a:defRPr>
            </a:lvl1pPr>
          </a:lstStyle>
          <a:p>
            <a:pPr lvl="0"/>
            <a:r>
              <a:rPr lang="fi-FI" dirty="0"/>
              <a:t>vain logo</a:t>
            </a:r>
          </a:p>
        </p:txBody>
      </p:sp>
    </p:spTree>
    <p:extLst>
      <p:ext uri="{BB962C8B-B14F-4D97-AF65-F5344CB8AC3E}">
        <p14:creationId xmlns:p14="http://schemas.microsoft.com/office/powerpoint/2010/main" val="2564056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576000" cy="1008000"/>
          </a:xfr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Kirjoita kuvateksti ja –lähde tähän</a:t>
            </a:r>
          </a:p>
        </p:txBody>
      </p:sp>
      <p:sp>
        <p:nvSpPr>
          <p:cNvPr id="12" name="Kuvan paikkamerkki 11"/>
          <p:cNvSpPr>
            <a:spLocks noGrp="1"/>
          </p:cNvSpPr>
          <p:nvPr>
            <p:ph type="pic" sz="quarter" idx="14" hasCustomPrompt="1"/>
          </p:nvPr>
        </p:nvSpPr>
        <p:spPr bwMode="hidden">
          <a:xfrm>
            <a:off x="0" y="0"/>
            <a:ext cx="12192000" cy="580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Vedä kuva paikkamerkkiin tai</a:t>
            </a:r>
            <a:br>
              <a:rPr lang="fi-FI"/>
            </a:br>
            <a:r>
              <a:rPr lang="fi-FI"/>
              <a:t>lisää napsauttamalla kuvaketta</a:t>
            </a:r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2CA83F02-F75C-41E6-8063-D1CDE2812214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 bwMode="black">
          <a:xfrm>
            <a:off x="9558000" y="175145"/>
            <a:ext cx="2340000" cy="759002"/>
          </a:xfrm>
          <a:blipFill>
            <a:blip r:embed="rId2"/>
            <a:stretch>
              <a:fillRect t="-35854"/>
            </a:stretch>
          </a:blipFill>
        </p:spPr>
        <p:txBody>
          <a:bodyPr/>
          <a:lstStyle>
            <a:lvl1pPr marL="0" indent="0" algn="ctr">
              <a:buNone/>
              <a:defRPr>
                <a:noFill/>
              </a:defRPr>
            </a:lvl1pPr>
          </a:lstStyle>
          <a:p>
            <a:pPr lvl="0"/>
            <a:r>
              <a:rPr lang="fi-FI" dirty="0"/>
              <a:t>vain logo</a:t>
            </a:r>
          </a:p>
        </p:txBody>
      </p:sp>
    </p:spTree>
    <p:extLst>
      <p:ext uri="{BB962C8B-B14F-4D97-AF65-F5344CB8AC3E}">
        <p14:creationId xmlns:p14="http://schemas.microsoft.com/office/powerpoint/2010/main" val="3255732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68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239994" indent="0" algn="ctr">
              <a:buNone/>
              <a:defRPr sz="2667" baseline="0"/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56000" y="1868329"/>
            <a:ext cx="7008000" cy="4424895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656000" y="6381328"/>
            <a:ext cx="1079960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839416" y="6381328"/>
            <a:ext cx="3816584" cy="324000"/>
          </a:xfrm>
        </p:spPr>
        <p:txBody>
          <a:bodyPr anchor="b"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414000" y="638132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6000" y="778729"/>
            <a:ext cx="7008000" cy="9600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4910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-sisältö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68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239994" indent="0" algn="ctr">
              <a:buNone/>
              <a:defRPr sz="2667" baseline="0"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56000" y="1868331"/>
            <a:ext cx="7008000" cy="2472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656000" y="6381328"/>
            <a:ext cx="1151968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839416" y="6381328"/>
            <a:ext cx="3816584" cy="324000"/>
          </a:xfrm>
        </p:spPr>
        <p:txBody>
          <a:bodyPr anchor="b"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414000" y="638132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6000" y="778731"/>
            <a:ext cx="7008000" cy="96000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6667" y="4460331"/>
            <a:ext cx="7008000" cy="18974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65991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2pPr>
            <a:lvl3pPr marL="81598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3pPr>
            <a:lvl4pPr marL="119997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4pPr>
            <a:lvl5pPr marL="158396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Kirjoita kuvateksti ja –lähde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671935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4655840" y="6400378"/>
            <a:ext cx="1152128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839416" y="6400378"/>
            <a:ext cx="3816424" cy="324000"/>
          </a:xfrm>
        </p:spPr>
        <p:txBody>
          <a:bodyPr anchor="b"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414000" y="640037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9085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lline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4655840" y="6398318"/>
            <a:ext cx="1152128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839416" y="6398318"/>
            <a:ext cx="3816424" cy="324000"/>
          </a:xfrm>
        </p:spPr>
        <p:txBody>
          <a:bodyPr anchor="b"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414000" y="639831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344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55840" y="6400378"/>
            <a:ext cx="792088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839416" y="6400378"/>
            <a:ext cx="3816424" cy="324000"/>
          </a:xfrm>
        </p:spPr>
        <p:txBody>
          <a:bodyPr anchor="b"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14000" y="640037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46BE63EC-6095-471C-AE85-156114947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153121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600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yntikort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4655840" y="6400378"/>
            <a:ext cx="1152128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839416" y="6400378"/>
            <a:ext cx="3816424" cy="324000"/>
          </a:xfrm>
        </p:spPr>
        <p:txBody>
          <a:bodyPr anchor="b"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414000" y="640037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1097280"/>
            <a:ext cx="5544000" cy="47315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tehtävänimike</a:t>
            </a:r>
            <a:br>
              <a:rPr lang="fi-FI" dirty="0"/>
            </a:br>
            <a:br>
              <a:rPr lang="fi-FI" dirty="0"/>
            </a:br>
            <a:r>
              <a:rPr lang="fi-FI" dirty="0"/>
              <a:t>p. 00 0000 000, 000 000 000</a:t>
            </a:r>
            <a:br>
              <a:rPr lang="fi-FI" dirty="0"/>
            </a:br>
            <a:r>
              <a:rPr lang="fi-FI" dirty="0" err="1"/>
              <a:t>etunimi.sukunimi@yrittajat.fi</a:t>
            </a:r>
            <a:br>
              <a:rPr lang="fi-FI" dirty="0"/>
            </a:br>
            <a:br>
              <a:rPr lang="fi-FI" dirty="0"/>
            </a:br>
            <a:r>
              <a:rPr lang="fi-FI" dirty="0"/>
              <a:t>Twitter:</a:t>
            </a:r>
            <a:br>
              <a:rPr lang="fi-FI" dirty="0"/>
            </a:br>
            <a:r>
              <a:rPr lang="fi-FI" dirty="0"/>
              <a:t>Instagram:</a:t>
            </a:r>
            <a:br>
              <a:rPr lang="fi-FI" dirty="0"/>
            </a:br>
            <a:r>
              <a:rPr lang="fi-FI" dirty="0"/>
              <a:t>Facebook: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yrittajat.fi</a:t>
            </a:r>
            <a:endParaRPr lang="fi-FI" dirty="0"/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1097280"/>
            <a:ext cx="6096000" cy="4731552"/>
          </a:xfrm>
          <a:noFill/>
        </p:spPr>
        <p:txBody>
          <a:bodyPr anchor="ctr"/>
          <a:lstStyle>
            <a:lvl1pPr marL="239994" indent="0" algn="ctr">
              <a:spcBef>
                <a:spcPts val="0"/>
              </a:spcBef>
              <a:buNone/>
              <a:defRPr sz="2667"/>
            </a:lvl1pPr>
          </a:lstStyle>
          <a:p>
            <a:r>
              <a:rPr lang="fi-FI" dirty="0"/>
              <a:t>Vedä kuva paikkamerkkiin tai</a:t>
            </a:r>
            <a:br>
              <a:rPr lang="fi-FI" dirty="0"/>
            </a:br>
            <a:r>
              <a:rPr lang="fi-FI" dirty="0"/>
              <a:t>lisää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999879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46" y="2237780"/>
            <a:ext cx="6132909" cy="238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89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uvallinen 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414000" y="2024532"/>
            <a:ext cx="11778000" cy="67546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Alueraportti, XXX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459038" y="4690463"/>
            <a:ext cx="2346257" cy="911447"/>
          </a:xfrm>
          <a:prstGeom prst="rect">
            <a:avLst/>
          </a:prstGeom>
        </p:spPr>
      </p:pic>
      <p:sp>
        <p:nvSpPr>
          <p:cNvPr id="14" name="Kuvan paikkamerkki 13">
            <a:extLst>
              <a:ext uri="{FF2B5EF4-FFF2-40B4-BE49-F238E27FC236}">
                <a16:creationId xmlns:a16="http://schemas.microsoft.com/office/drawing/2014/main" id="{58BF3A17-CBF0-4A75-A58C-DF4A63495EE0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2708920"/>
            <a:ext cx="12240000" cy="3321288"/>
          </a:xfrm>
          <a:custGeom>
            <a:avLst/>
            <a:gdLst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8475776 w 9139203"/>
              <a:gd name="connsiteY3" fmla="*/ 993655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9120063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9120063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9120063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67654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67654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67654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67654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93776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93776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93776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93776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8988" h="3429000">
                <a:moveTo>
                  <a:pt x="0" y="0"/>
                </a:moveTo>
                <a:lnTo>
                  <a:pt x="9139203" y="0"/>
                </a:lnTo>
                <a:lnTo>
                  <a:pt x="9139203" y="593776"/>
                </a:lnTo>
                <a:cubicBezTo>
                  <a:pt x="9152176" y="770920"/>
                  <a:pt x="9145726" y="895819"/>
                  <a:pt x="9148988" y="1046840"/>
                </a:cubicBezTo>
                <a:lnTo>
                  <a:pt x="9139203" y="1432952"/>
                </a:lnTo>
                <a:lnTo>
                  <a:pt x="9139203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>
            <a:lvl1pPr marL="10584" indent="0" algn="ctr">
              <a:buNone/>
              <a:tabLst/>
              <a:defRPr baseline="0"/>
            </a:lvl1pPr>
          </a:lstStyle>
          <a:p>
            <a:r>
              <a:rPr lang="fi-FI" dirty="0"/>
              <a:t>Vedä kuva </a:t>
            </a:r>
            <a:r>
              <a:rPr lang="fi-FI" dirty="0" err="1"/>
              <a:t>painapsauttaallakkamerkkiin</a:t>
            </a:r>
            <a:r>
              <a:rPr lang="fi-FI" dirty="0"/>
              <a:t> tai </a:t>
            </a:r>
            <a:br>
              <a:rPr lang="fi-FI" dirty="0"/>
            </a:br>
            <a:r>
              <a:rPr lang="fi-FI" dirty="0"/>
              <a:t>lisää kuvaketta</a:t>
            </a:r>
          </a:p>
        </p:txBody>
      </p:sp>
    </p:spTree>
    <p:extLst>
      <p:ext uri="{BB962C8B-B14F-4D97-AF65-F5344CB8AC3E}">
        <p14:creationId xmlns:p14="http://schemas.microsoft.com/office/powerpoint/2010/main" val="2163347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55840" y="6379268"/>
            <a:ext cx="936104" cy="324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839416" y="6379268"/>
            <a:ext cx="4248472" cy="3240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14000" y="637926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46BE63EC-6095-471C-AE85-156114947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432808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sanvaih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36000" y="1128000"/>
            <a:ext cx="9144000" cy="2400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36000" y="3600000"/>
            <a:ext cx="9144000" cy="16560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55840" y="6417368"/>
            <a:ext cx="1008112" cy="324000"/>
          </a:xfrm>
          <a:prstGeom prst="rect">
            <a:avLst/>
          </a:prstGeom>
        </p:spPr>
        <p:txBody>
          <a:bodyPr anchor="b"/>
          <a:lstStyle>
            <a:lvl1pPr>
              <a:defRPr>
                <a:noFill/>
              </a:defRPr>
            </a:lvl1pPr>
          </a:lstStyle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990000" y="6417368"/>
            <a:ext cx="3665840" cy="324000"/>
          </a:xfrm>
        </p:spPr>
        <p:txBody>
          <a:bodyPr anchor="b"/>
          <a:lstStyle>
            <a:lvl1pPr>
              <a:defRPr>
                <a:noFill/>
              </a:defRPr>
            </a:lvl1pPr>
          </a:lstStyle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14000" y="6417368"/>
            <a:ext cx="576000" cy="324000"/>
          </a:xfrm>
          <a:prstGeom prst="rect">
            <a:avLst/>
          </a:prstGeom>
        </p:spPr>
        <p:txBody>
          <a:bodyPr anchor="b"/>
          <a:lstStyle>
            <a:lvl1pPr>
              <a:defRPr>
                <a:noFill/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4021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sanvaihto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36000" y="1128000"/>
            <a:ext cx="9144000" cy="2400000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36000" y="3600000"/>
            <a:ext cx="9144000" cy="16560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55840" y="6388793"/>
            <a:ext cx="1944216" cy="324001"/>
          </a:xfrm>
          <a:prstGeom prst="rect">
            <a:avLst/>
          </a:prstGeom>
        </p:spPr>
        <p:txBody>
          <a:bodyPr anchor="b"/>
          <a:lstStyle>
            <a:lvl1pPr>
              <a:defRPr>
                <a:noFill/>
              </a:defRPr>
            </a:lvl1pPr>
          </a:lstStyle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990000" y="6388793"/>
            <a:ext cx="3665840" cy="324000"/>
          </a:xfrm>
        </p:spPr>
        <p:txBody>
          <a:bodyPr anchor="b"/>
          <a:lstStyle>
            <a:lvl1pPr>
              <a:defRPr>
                <a:noFill/>
              </a:defRPr>
            </a:lvl1pPr>
          </a:lstStyle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14000" y="6388794"/>
            <a:ext cx="576000" cy="324000"/>
          </a:xfrm>
          <a:prstGeom prst="rect">
            <a:avLst/>
          </a:prstGeom>
        </p:spPr>
        <p:txBody>
          <a:bodyPr anchor="b"/>
          <a:lstStyle>
            <a:lvl1pPr>
              <a:defRPr>
                <a:noFill/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244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 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14000" y="776532"/>
            <a:ext cx="11778000" cy="12000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Pk-yritysbarometri, 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414000" y="2024532"/>
            <a:ext cx="11778000" cy="67546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Alueraportti, XXX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459038" y="4690463"/>
            <a:ext cx="2346257" cy="911447"/>
          </a:xfrm>
          <a:prstGeom prst="rect">
            <a:avLst/>
          </a:prstGeom>
        </p:spPr>
      </p:pic>
      <p:sp>
        <p:nvSpPr>
          <p:cNvPr id="14" name="Kuvan paikkamerkki 13">
            <a:extLst>
              <a:ext uri="{FF2B5EF4-FFF2-40B4-BE49-F238E27FC236}">
                <a16:creationId xmlns:a16="http://schemas.microsoft.com/office/drawing/2014/main" id="{58BF3A17-CBF0-4A75-A58C-DF4A63495EE0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2708920"/>
            <a:ext cx="12240000" cy="3321288"/>
          </a:xfrm>
          <a:custGeom>
            <a:avLst/>
            <a:gdLst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8475776 w 9139203"/>
              <a:gd name="connsiteY3" fmla="*/ 993655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9120063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9120063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9120063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67654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67654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67654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67654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93776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93776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93776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93776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8988" h="3429000">
                <a:moveTo>
                  <a:pt x="0" y="0"/>
                </a:moveTo>
                <a:lnTo>
                  <a:pt x="9139203" y="0"/>
                </a:lnTo>
                <a:lnTo>
                  <a:pt x="9139203" y="593776"/>
                </a:lnTo>
                <a:cubicBezTo>
                  <a:pt x="9152176" y="770920"/>
                  <a:pt x="9145726" y="895819"/>
                  <a:pt x="9148988" y="1046840"/>
                </a:cubicBezTo>
                <a:lnTo>
                  <a:pt x="9139203" y="1432952"/>
                </a:lnTo>
                <a:lnTo>
                  <a:pt x="9139203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>
            <a:lvl1pPr marL="10584" indent="0" algn="ctr">
              <a:buNone/>
              <a:tabLst/>
              <a:defRPr baseline="0"/>
            </a:lvl1pPr>
          </a:lstStyle>
          <a:p>
            <a:r>
              <a:rPr lang="fi-FI" dirty="0"/>
              <a:t>Vedä kuva </a:t>
            </a:r>
            <a:r>
              <a:rPr lang="fi-FI" dirty="0" err="1"/>
              <a:t>painapsauttaallakkamerkkiin</a:t>
            </a:r>
            <a:r>
              <a:rPr lang="fi-FI" dirty="0"/>
              <a:t> tai </a:t>
            </a:r>
            <a:br>
              <a:rPr lang="fi-FI" dirty="0"/>
            </a:br>
            <a:r>
              <a:rPr lang="fi-FI" dirty="0"/>
              <a:t>lisää kuvaketta</a:t>
            </a:r>
          </a:p>
        </p:txBody>
      </p:sp>
    </p:spTree>
    <p:extLst>
      <p:ext uri="{BB962C8B-B14F-4D97-AF65-F5344CB8AC3E}">
        <p14:creationId xmlns:p14="http://schemas.microsoft.com/office/powerpoint/2010/main" val="2226379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diagrammi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416000"/>
            <a:ext cx="11248354" cy="432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Lisää lähdetieto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55840" y="6400378"/>
            <a:ext cx="1080120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839416" y="6400378"/>
            <a:ext cx="3816424" cy="324000"/>
          </a:xfrm>
        </p:spPr>
        <p:txBody>
          <a:bodyPr anchor="b"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14000" y="640037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8" name="Suora yhdysviiva 7"/>
          <p:cNvCxnSpPr/>
          <p:nvPr/>
        </p:nvCxnSpPr>
        <p:spPr>
          <a:xfrm>
            <a:off x="414000" y="5841312"/>
            <a:ext cx="112581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tsikko 8">
            <a:extLst>
              <a:ext uri="{FF2B5EF4-FFF2-40B4-BE49-F238E27FC236}">
                <a16:creationId xmlns:a16="http://schemas.microsoft.com/office/drawing/2014/main" id="{09AE56AE-2C12-4176-879E-9B5423F76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604118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416000"/>
            <a:ext cx="11248354" cy="432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55840" y="6400378"/>
            <a:ext cx="1152127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839416" y="6400378"/>
            <a:ext cx="3816424" cy="324000"/>
          </a:xfrm>
        </p:spPr>
        <p:txBody>
          <a:bodyPr anchor="b"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20200" y="6400378"/>
            <a:ext cx="4192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Lisää lähdetieto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98625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16000"/>
            <a:ext cx="5510474" cy="453508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51880" y="1416000"/>
            <a:ext cx="5510474" cy="453508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655840" y="6381328"/>
            <a:ext cx="1080120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767408" y="6381328"/>
            <a:ext cx="3888432" cy="324000"/>
          </a:xfrm>
        </p:spPr>
        <p:txBody>
          <a:bodyPr anchor="b"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414000" y="6381328"/>
            <a:ext cx="353408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0381782D-255F-4853-838D-BA013CF68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537768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13999" y="0"/>
            <a:ext cx="11248353" cy="1116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14000" y="1416000"/>
            <a:ext cx="11248354" cy="4680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655840" y="6388793"/>
            <a:ext cx="902013" cy="324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3999" y="6388793"/>
            <a:ext cx="4241841" cy="324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A2C7EF01-53DD-4B87-9D01-F43C9F92A23F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853" y="6221644"/>
            <a:ext cx="4812176" cy="609859"/>
          </a:xfrm>
          <a:prstGeom prst="rect">
            <a:avLst/>
          </a:prstGeom>
        </p:spPr>
      </p:pic>
      <p:pic>
        <p:nvPicPr>
          <p:cNvPr id="9" name="Picture 4" descr="Logo_R230 G15 B40">
            <a:extLst>
              <a:ext uri="{FF2B5EF4-FFF2-40B4-BE49-F238E27FC236}">
                <a16:creationId xmlns:a16="http://schemas.microsoft.com/office/drawing/2014/main" id="{2837CB1B-C011-4BC9-BC4F-D34DE2A764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029" y="6453336"/>
            <a:ext cx="1292325" cy="23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F1D5E132-BB92-4920-9858-09F682693116}"/>
              </a:ext>
            </a:extLst>
          </p:cNvPr>
          <p:cNvSpPr txBox="1">
            <a:spLocks/>
          </p:cNvSpPr>
          <p:nvPr userDrawn="1"/>
        </p:nvSpPr>
        <p:spPr>
          <a:xfrm>
            <a:off x="10200456" y="6234642"/>
            <a:ext cx="1577545" cy="23609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000" dirty="0">
                <a:latin typeface="Arial" panose="020B0604020202020204" pitchFamily="34" charset="0"/>
                <a:cs typeface="Arial" panose="020B0604020202020204" pitchFamily="34" charset="0"/>
              </a:rPr>
              <a:t>Tutkimuksen toteuttaja</a:t>
            </a:r>
          </a:p>
        </p:txBody>
      </p:sp>
    </p:spTree>
    <p:extLst>
      <p:ext uri="{BB962C8B-B14F-4D97-AF65-F5344CB8AC3E}">
        <p14:creationId xmlns:p14="http://schemas.microsoft.com/office/powerpoint/2010/main" val="39484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9" r:id="rId1"/>
    <p:sldLayoutId id="2147484450" r:id="rId2"/>
    <p:sldLayoutId id="2147484451" r:id="rId3"/>
    <p:sldLayoutId id="2147484452" r:id="rId4"/>
    <p:sldLayoutId id="2147484453" r:id="rId5"/>
    <p:sldLayoutId id="2147484454" r:id="rId6"/>
    <p:sldLayoutId id="2147484455" r:id="rId7"/>
    <p:sldLayoutId id="2147484456" r:id="rId8"/>
    <p:sldLayoutId id="2147484457" r:id="rId9"/>
    <p:sldLayoutId id="2147484458" r:id="rId10"/>
    <p:sldLayoutId id="2147484459" r:id="rId11"/>
    <p:sldLayoutId id="2147484460" r:id="rId12"/>
    <p:sldLayoutId id="2147484461" r:id="rId13"/>
    <p:sldLayoutId id="2147484462" r:id="rId14"/>
    <p:sldLayoutId id="2147484463" r:id="rId15"/>
    <p:sldLayoutId id="2147484464" r:id="rId16"/>
    <p:sldLayoutId id="2147484465" r:id="rId17"/>
    <p:sldLayoutId id="2147484466" r:id="rId18"/>
    <p:sldLayoutId id="2147484467" r:id="rId19"/>
    <p:sldLayoutId id="2147484468" r:id="rId20"/>
    <p:sldLayoutId id="2147484469" r:id="rId21"/>
    <p:sldLayoutId id="2147484470" r:id="rId22"/>
    <p:sldLayoutId id="2147484471" r:id="rId23"/>
  </p:sldLayoutIdLst>
  <p:hf sldNum="0" hdr="0" dt="0"/>
  <p:txStyles>
    <p:titleStyle>
      <a:lvl1pPr algn="l" defTabSz="914377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9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9984" indent="-263993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5597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6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5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207945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2615935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92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3407915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.xml"/><Relationship Id="rId3" Type="http://schemas.openxmlformats.org/officeDocument/2006/relationships/slideLayout" Target="../slideLayouts/slideLayout2.xml"/><Relationship Id="rId7" Type="http://schemas.openxmlformats.org/officeDocument/2006/relationships/chart" Target="../charts/chart20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notesSlide" Target="../notesSlides/notesSlide7.xml"/><Relationship Id="rId9" Type="http://schemas.openxmlformats.org/officeDocument/2006/relationships/chart" Target="../charts/chart2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5.xml"/><Relationship Id="rId3" Type="http://schemas.openxmlformats.org/officeDocument/2006/relationships/tags" Target="../tags/tag13.xml"/><Relationship Id="rId7" Type="http://schemas.openxmlformats.org/officeDocument/2006/relationships/chart" Target="../charts/chart24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chart" Target="../charts/chart23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13" Type="http://schemas.openxmlformats.org/officeDocument/2006/relationships/chart" Target="../charts/chart30.xml"/><Relationship Id="rId3" Type="http://schemas.openxmlformats.org/officeDocument/2006/relationships/tags" Target="../tags/tag16.xml"/><Relationship Id="rId7" Type="http://schemas.openxmlformats.org/officeDocument/2006/relationships/slideLayout" Target="../slideLayouts/slideLayout2.xml"/><Relationship Id="rId12" Type="http://schemas.openxmlformats.org/officeDocument/2006/relationships/chart" Target="../charts/chart29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chart" Target="../charts/chart28.xml"/><Relationship Id="rId5" Type="http://schemas.openxmlformats.org/officeDocument/2006/relationships/tags" Target="../tags/tag18.xml"/><Relationship Id="rId10" Type="http://schemas.openxmlformats.org/officeDocument/2006/relationships/chart" Target="../charts/chart27.xml"/><Relationship Id="rId4" Type="http://schemas.openxmlformats.org/officeDocument/2006/relationships/tags" Target="../tags/tag17.xml"/><Relationship Id="rId9" Type="http://schemas.openxmlformats.org/officeDocument/2006/relationships/chart" Target="../charts/chart26.xml"/><Relationship Id="rId14" Type="http://schemas.openxmlformats.org/officeDocument/2006/relationships/chart" Target="../charts/chart3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3.xml"/><Relationship Id="rId3" Type="http://schemas.openxmlformats.org/officeDocument/2006/relationships/tags" Target="../tags/tag22.xml"/><Relationship Id="rId7" Type="http://schemas.openxmlformats.org/officeDocument/2006/relationships/chart" Target="../charts/chart3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10" Type="http://schemas.openxmlformats.org/officeDocument/2006/relationships/chart" Target="../charts/chart35.xml"/><Relationship Id="rId4" Type="http://schemas.openxmlformats.org/officeDocument/2006/relationships/tags" Target="../tags/tag23.xml"/><Relationship Id="rId9" Type="http://schemas.openxmlformats.org/officeDocument/2006/relationships/chart" Target="../charts/char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chart" Target="../charts/chart37.xml"/><Relationship Id="rId5" Type="http://schemas.openxmlformats.org/officeDocument/2006/relationships/chart" Target="../charts/chart36.xml"/><Relationship Id="rId4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chart" Target="../charts/chart39.xml"/><Relationship Id="rId5" Type="http://schemas.openxmlformats.org/officeDocument/2006/relationships/chart" Target="../charts/chart38.xml"/><Relationship Id="rId4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Excel_-laskentataulukko43.xlsx"/><Relationship Id="rId5" Type="http://schemas.openxmlformats.org/officeDocument/2006/relationships/chart" Target="../charts/chart43.xml"/><Relationship Id="rId4" Type="http://schemas.openxmlformats.org/officeDocument/2006/relationships/chart" Target="../charts/chart4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Excel_-laskentataulukko47.xlsx"/><Relationship Id="rId5" Type="http://schemas.openxmlformats.org/officeDocument/2006/relationships/chart" Target="../charts/chart46.xml"/><Relationship Id="rId4" Type="http://schemas.openxmlformats.org/officeDocument/2006/relationships/chart" Target="../charts/chart4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10" Type="http://schemas.openxmlformats.org/officeDocument/2006/relationships/image" Target="../media/image20.png"/><Relationship Id="rId4" Type="http://schemas.openxmlformats.org/officeDocument/2006/relationships/notesSlide" Target="../notesSlides/notesSlide2.xml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3">
            <a:extLst>
              <a:ext uri="{FF2B5EF4-FFF2-40B4-BE49-F238E27FC236}">
                <a16:creationId xmlns:a16="http://schemas.microsoft.com/office/drawing/2014/main" id="{CD551501-FBF5-4E76-9E0B-4E3C791831F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14000" y="776532"/>
            <a:ext cx="11778000" cy="1200000"/>
          </a:xfrm>
        </p:spPr>
        <p:txBody>
          <a:bodyPr/>
          <a:lstStyle/>
          <a:p>
            <a:r>
              <a:rPr lang="fi-FI" dirty="0"/>
              <a:t>Pk-yritysbarometri</a:t>
            </a:r>
          </a:p>
        </p:txBody>
      </p:sp>
      <p:sp>
        <p:nvSpPr>
          <p:cNvPr id="15" name="Alaotsikko 14">
            <a:extLst>
              <a:ext uri="{FF2B5EF4-FFF2-40B4-BE49-F238E27FC236}">
                <a16:creationId xmlns:a16="http://schemas.microsoft.com/office/drawing/2014/main" id="{C7925593-E295-48D9-B23B-E435F51AEA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Alueraportti, Lapin Yrittäjät</a:t>
            </a:r>
          </a:p>
        </p:txBody>
      </p:sp>
      <p:pic>
        <p:nvPicPr>
          <p:cNvPr id="24" name="Kuvan paikkamerkki 23">
            <a:extLst>
              <a:ext uri="{FF2B5EF4-FFF2-40B4-BE49-F238E27FC236}">
                <a16:creationId xmlns:a16="http://schemas.microsoft.com/office/drawing/2014/main" id="{98B048B7-FB46-4AB4-BBAD-AA2638BCE07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r="7"/>
          <a:stretch/>
        </p:blipFill>
        <p:spPr>
          <a:xfrm>
            <a:off x="0" y="2708920"/>
            <a:ext cx="12240000" cy="3321288"/>
          </a:xfrm>
        </p:spPr>
      </p:pic>
    </p:spTree>
    <p:extLst>
      <p:ext uri="{BB962C8B-B14F-4D97-AF65-F5344CB8AC3E}">
        <p14:creationId xmlns:p14="http://schemas.microsoft.com/office/powerpoint/2010/main" val="3277712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PK-YRITYSTEN KASVUHAKUISUUS</a:t>
            </a:r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B8EA42F0-0D28-4DBE-B5DC-C764C1422887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BB362F8-7299-48E5-BFB5-3CF4B19E6F8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Suorakulmio 52">
            <a:extLst>
              <a:ext uri="{FF2B5EF4-FFF2-40B4-BE49-F238E27FC236}">
                <a16:creationId xmlns:a16="http://schemas.microsoft.com/office/drawing/2014/main" id="{DF352958-6D15-476C-AAF4-672C007D9624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Lapin Yrittäjät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cxnSp>
        <p:nvCxnSpPr>
          <p:cNvPr id="75" name="Suora yhdysviiva 74">
            <a:extLst>
              <a:ext uri="{FF2B5EF4-FFF2-40B4-BE49-F238E27FC236}">
                <a16:creationId xmlns:a16="http://schemas.microsoft.com/office/drawing/2014/main" id="{93297663-5F59-43F4-870E-40EE7D15FF25}"/>
              </a:ext>
            </a:extLst>
          </p:cNvPr>
          <p:cNvCxnSpPr>
            <a:cxnSpLocks/>
          </p:cNvCxnSpPr>
          <p:nvPr/>
        </p:nvCxnSpPr>
        <p:spPr>
          <a:xfrm>
            <a:off x="509815" y="1098267"/>
            <a:ext cx="11172370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5" name="Sisällön paikkamerkki 2">
            <a:extLst>
              <a:ext uri="{FF2B5EF4-FFF2-40B4-BE49-F238E27FC236}">
                <a16:creationId xmlns:a16="http://schemas.microsoft.com/office/drawing/2014/main" id="{E5059C00-E2E7-43FF-9F1D-05E05A324A03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9515539"/>
              </p:ext>
            </p:extLst>
          </p:nvPr>
        </p:nvGraphicFramePr>
        <p:xfrm>
          <a:off x="6301634" y="2517808"/>
          <a:ext cx="5530898" cy="3290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9" name="Suorakulmio 68">
            <a:extLst>
              <a:ext uri="{FF2B5EF4-FFF2-40B4-BE49-F238E27FC236}">
                <a16:creationId xmlns:a16="http://schemas.microsoft.com/office/drawing/2014/main" id="{ACACECC9-2337-4C11-820C-407146F9D02F}"/>
              </a:ext>
            </a:extLst>
          </p:cNvPr>
          <p:cNvSpPr/>
          <p:nvPr/>
        </p:nvSpPr>
        <p:spPr>
          <a:xfrm>
            <a:off x="6539151" y="2198621"/>
            <a:ext cx="44485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Kasvuhakuisuuden kehitys</a:t>
            </a:r>
          </a:p>
          <a:p>
            <a:pPr lvl="0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(Voimakkaasti kasvuhakuiset ja kasvuhakuiset yhteensä) </a:t>
            </a:r>
            <a:b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1/2005–2/2022</a:t>
            </a:r>
            <a:endParaRPr lang="fi-FI" sz="1000" b="1" dirty="0">
              <a:solidFill>
                <a:srgbClr val="00A3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26AFC111-E110-40C1-B02D-071E858B26D2}"/>
              </a:ext>
            </a:extLst>
          </p:cNvPr>
          <p:cNvSpPr/>
          <p:nvPr/>
        </p:nvSpPr>
        <p:spPr>
          <a:xfrm>
            <a:off x="11639982" y="2738587"/>
            <a:ext cx="2760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i-FI" sz="8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fi-FI" sz="800" dirty="0">
              <a:solidFill>
                <a:srgbClr val="00A3DA"/>
              </a:solidFill>
            </a:endParaRP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321F1E3F-94C0-4BD8-AC4C-8D46D56E1ECF}"/>
              </a:ext>
            </a:extLst>
          </p:cNvPr>
          <p:cNvSpPr/>
          <p:nvPr/>
        </p:nvSpPr>
        <p:spPr>
          <a:xfrm>
            <a:off x="345009" y="5305957"/>
            <a:ext cx="2984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fi-FI" sz="1000" dirty="0"/>
          </a:p>
        </p:txBody>
      </p:sp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63F1A979-8273-4B02-AC89-550A5D1D51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4023258"/>
              </p:ext>
            </p:extLst>
          </p:nvPr>
        </p:nvGraphicFramePr>
        <p:xfrm>
          <a:off x="475320" y="1552043"/>
          <a:ext cx="5696003" cy="476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02957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PK-YRITYSTEN TOIMINTA ULKOMAILLA</a:t>
            </a:r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B8EA42F0-0D28-4DBE-B5DC-C764C1422887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BB362F8-7299-48E5-BFB5-3CF4B19E6F8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Suorakulmio 52">
            <a:extLst>
              <a:ext uri="{FF2B5EF4-FFF2-40B4-BE49-F238E27FC236}">
                <a16:creationId xmlns:a16="http://schemas.microsoft.com/office/drawing/2014/main" id="{DF352958-6D15-476C-AAF4-672C007D9624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Lapin Yrittäjät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cxnSp>
        <p:nvCxnSpPr>
          <p:cNvPr id="75" name="Suora yhdysviiva 74">
            <a:extLst>
              <a:ext uri="{FF2B5EF4-FFF2-40B4-BE49-F238E27FC236}">
                <a16:creationId xmlns:a16="http://schemas.microsoft.com/office/drawing/2014/main" id="{93297663-5F59-43F4-870E-40EE7D15FF25}"/>
              </a:ext>
            </a:extLst>
          </p:cNvPr>
          <p:cNvCxnSpPr>
            <a:cxnSpLocks/>
          </p:cNvCxnSpPr>
          <p:nvPr/>
        </p:nvCxnSpPr>
        <p:spPr>
          <a:xfrm>
            <a:off x="509815" y="1098267"/>
            <a:ext cx="11172370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Suorakulmio 67">
            <a:extLst>
              <a:ext uri="{FF2B5EF4-FFF2-40B4-BE49-F238E27FC236}">
                <a16:creationId xmlns:a16="http://schemas.microsoft.com/office/drawing/2014/main" id="{C7C8C397-9804-47AB-804A-4052F6178812}"/>
              </a:ext>
            </a:extLst>
          </p:cNvPr>
          <p:cNvSpPr/>
          <p:nvPr/>
        </p:nvSpPr>
        <p:spPr>
          <a:xfrm>
            <a:off x="6583943" y="3736393"/>
            <a:ext cx="87051" cy="2207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5CDA9EBC-8DED-440F-B0FD-37ACCABEF45B}"/>
              </a:ext>
            </a:extLst>
          </p:cNvPr>
          <p:cNvSpPr/>
          <p:nvPr/>
        </p:nvSpPr>
        <p:spPr>
          <a:xfrm>
            <a:off x="9112072" y="1540681"/>
            <a:ext cx="9419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1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2BC23327-DFDB-42D2-9B00-3EB250ECDFE8}"/>
              </a:ext>
            </a:extLst>
          </p:cNvPr>
          <p:cNvSpPr/>
          <p:nvPr/>
        </p:nvSpPr>
        <p:spPr>
          <a:xfrm>
            <a:off x="4810522" y="1244384"/>
            <a:ext cx="20123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6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Liiketoiminnan </a:t>
            </a:r>
          </a:p>
          <a:p>
            <a:pPr lvl="0" algn="r">
              <a:defRPr/>
            </a:pPr>
            <a:r>
              <a:rPr lang="fi-FI" sz="16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muodot ulkomailla</a:t>
            </a:r>
            <a:br>
              <a:rPr lang="fi-FI" sz="16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</p:txBody>
      </p:sp>
      <p:grpSp>
        <p:nvGrpSpPr>
          <p:cNvPr id="21" name="Ryhmä 20">
            <a:extLst>
              <a:ext uri="{FF2B5EF4-FFF2-40B4-BE49-F238E27FC236}">
                <a16:creationId xmlns:a16="http://schemas.microsoft.com/office/drawing/2014/main" id="{EABA185C-F286-4F3D-9443-6189C99A365E}"/>
              </a:ext>
            </a:extLst>
          </p:cNvPr>
          <p:cNvGrpSpPr/>
          <p:nvPr/>
        </p:nvGrpSpPr>
        <p:grpSpPr>
          <a:xfrm>
            <a:off x="4204256" y="2135905"/>
            <a:ext cx="2674218" cy="3731186"/>
            <a:chOff x="5169368" y="2091030"/>
            <a:chExt cx="2674218" cy="3731186"/>
          </a:xfrm>
        </p:grpSpPr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B642164E-222C-431B-B599-1D1A4D949C60}"/>
                </a:ext>
              </a:extLst>
            </p:cNvPr>
            <p:cNvSpPr/>
            <p:nvPr/>
          </p:nvSpPr>
          <p:spPr>
            <a:xfrm>
              <a:off x="5716065" y="2797560"/>
              <a:ext cx="2115247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80000"/>
                </a:lnSpc>
                <a:defRPr/>
              </a:pPr>
              <a:r>
                <a:rPr lang="fi-FI" sz="12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Suora </a:t>
              </a:r>
              <a:br>
                <a:rPr lang="fi-FI" sz="12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12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palvelujen vienti</a:t>
              </a:r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266129C-F79E-4F16-B455-AF25BDDE1FFB}"/>
                </a:ext>
              </a:extLst>
            </p:cNvPr>
            <p:cNvSpPr/>
            <p:nvPr/>
          </p:nvSpPr>
          <p:spPr>
            <a:xfrm>
              <a:off x="5716065" y="2091030"/>
              <a:ext cx="2115247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80000"/>
                </a:lnSpc>
                <a:defRPr/>
              </a:pPr>
              <a:r>
                <a:rPr lang="fi-FI" sz="12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Suora </a:t>
              </a:r>
              <a:br>
                <a:rPr lang="fi-FI" sz="12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12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tavaroiden vienti</a:t>
              </a:r>
            </a:p>
          </p:txBody>
        </p:sp>
        <p:sp>
          <p:nvSpPr>
            <p:cNvPr id="24" name="Suorakulmio 23">
              <a:extLst>
                <a:ext uri="{FF2B5EF4-FFF2-40B4-BE49-F238E27FC236}">
                  <a16:creationId xmlns:a16="http://schemas.microsoft.com/office/drawing/2014/main" id="{5D2F2243-9A13-4D85-84C5-A68795838B51}"/>
                </a:ext>
              </a:extLst>
            </p:cNvPr>
            <p:cNvSpPr/>
            <p:nvPr/>
          </p:nvSpPr>
          <p:spPr>
            <a:xfrm>
              <a:off x="5189463" y="4867606"/>
              <a:ext cx="2634173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80000"/>
                </a:lnSpc>
                <a:defRPr/>
              </a:pPr>
              <a:r>
                <a:rPr lang="fi-FI" sz="12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Ulkomainen yhteisyritys (joint venture) tai tytäryritys</a:t>
              </a:r>
            </a:p>
          </p:txBody>
        </p:sp>
        <p:sp>
          <p:nvSpPr>
            <p:cNvPr id="26" name="Suorakulmio 25">
              <a:extLst>
                <a:ext uri="{FF2B5EF4-FFF2-40B4-BE49-F238E27FC236}">
                  <a16:creationId xmlns:a16="http://schemas.microsoft.com/office/drawing/2014/main" id="{021FC163-720B-480C-9273-C5AF5BEB5BDC}"/>
                </a:ext>
              </a:extLst>
            </p:cNvPr>
            <p:cNvSpPr/>
            <p:nvPr/>
          </p:nvSpPr>
          <p:spPr>
            <a:xfrm>
              <a:off x="5169368" y="3993544"/>
              <a:ext cx="2655501" cy="683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80000"/>
                </a:lnSpc>
                <a:defRPr/>
              </a:pPr>
              <a:r>
                <a:rPr lang="fi-FI" sz="12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Palkka- tai sopimusvalmistus (tuotteiden teettäminen ulkomailla yrityksenne omalla merkillä)</a:t>
              </a:r>
            </a:p>
          </p:txBody>
        </p:sp>
        <p:sp>
          <p:nvSpPr>
            <p:cNvPr id="28" name="Suorakulmio 27">
              <a:extLst>
                <a:ext uri="{FF2B5EF4-FFF2-40B4-BE49-F238E27FC236}">
                  <a16:creationId xmlns:a16="http://schemas.microsoft.com/office/drawing/2014/main" id="{C6D79E42-6355-45F3-8217-398C27C85A87}"/>
                </a:ext>
              </a:extLst>
            </p:cNvPr>
            <p:cNvSpPr/>
            <p:nvPr/>
          </p:nvSpPr>
          <p:spPr>
            <a:xfrm>
              <a:off x="5716065" y="3531192"/>
              <a:ext cx="2115247" cy="240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80000"/>
                </a:lnSpc>
                <a:defRPr/>
              </a:pPr>
              <a:r>
                <a:rPr lang="fi-FI" sz="12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Lisensointi tai franchising</a:t>
              </a:r>
            </a:p>
          </p:txBody>
        </p:sp>
        <p:sp>
          <p:nvSpPr>
            <p:cNvPr id="29" name="Suorakulmio 28">
              <a:extLst>
                <a:ext uri="{FF2B5EF4-FFF2-40B4-BE49-F238E27FC236}">
                  <a16:creationId xmlns:a16="http://schemas.microsoft.com/office/drawing/2014/main" id="{23EC89B1-33F3-4ACA-86C5-BB6587772B79}"/>
                </a:ext>
              </a:extLst>
            </p:cNvPr>
            <p:cNvSpPr/>
            <p:nvPr/>
          </p:nvSpPr>
          <p:spPr>
            <a:xfrm>
              <a:off x="6407791" y="5582150"/>
              <a:ext cx="1435795" cy="240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80000"/>
                </a:lnSpc>
                <a:defRPr/>
              </a:pPr>
              <a:r>
                <a:rPr lang="fi-FI" sz="12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Muu</a:t>
              </a:r>
            </a:p>
          </p:txBody>
        </p:sp>
      </p:grpSp>
      <p:sp>
        <p:nvSpPr>
          <p:cNvPr id="44" name="Suorakulmio 43">
            <a:extLst>
              <a:ext uri="{FF2B5EF4-FFF2-40B4-BE49-F238E27FC236}">
                <a16:creationId xmlns:a16="http://schemas.microsoft.com/office/drawing/2014/main" id="{FEF4E559-5772-45A2-9943-D4A9B11AF9E5}"/>
              </a:ext>
            </a:extLst>
          </p:cNvPr>
          <p:cNvSpPr/>
          <p:nvPr/>
        </p:nvSpPr>
        <p:spPr>
          <a:xfrm>
            <a:off x="6873736" y="1530811"/>
            <a:ext cx="22383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1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Lapin Yrittäjät</a:t>
            </a:r>
          </a:p>
        </p:txBody>
      </p: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01AADCBC-3246-4B9C-82AD-DFCD881EE0E9}"/>
              </a:ext>
            </a:extLst>
          </p:cNvPr>
          <p:cNvGrpSpPr/>
          <p:nvPr/>
        </p:nvGrpSpPr>
        <p:grpSpPr>
          <a:xfrm>
            <a:off x="6901407" y="1548543"/>
            <a:ext cx="2228023" cy="4640937"/>
            <a:chOff x="6901407" y="1344229"/>
            <a:chExt cx="2228023" cy="4845251"/>
          </a:xfrm>
        </p:grpSpPr>
        <p:cxnSp>
          <p:nvCxnSpPr>
            <p:cNvPr id="30" name="Suora yhdysviiva 29">
              <a:extLst>
                <a:ext uri="{FF2B5EF4-FFF2-40B4-BE49-F238E27FC236}">
                  <a16:creationId xmlns:a16="http://schemas.microsoft.com/office/drawing/2014/main" id="{7D17711E-C1D7-4B2B-87A3-0DF2748ACC0F}"/>
                </a:ext>
              </a:extLst>
            </p:cNvPr>
            <p:cNvCxnSpPr>
              <a:cxnSpLocks/>
            </p:cNvCxnSpPr>
            <p:nvPr/>
          </p:nvCxnSpPr>
          <p:spPr>
            <a:xfrm>
              <a:off x="9129430" y="1344229"/>
              <a:ext cx="0" cy="484525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uora yhdysviiva 62">
              <a:extLst>
                <a:ext uri="{FF2B5EF4-FFF2-40B4-BE49-F238E27FC236}">
                  <a16:creationId xmlns:a16="http://schemas.microsoft.com/office/drawing/2014/main" id="{8A38CFA3-7156-4088-AA66-ABCA012999CA}"/>
                </a:ext>
              </a:extLst>
            </p:cNvPr>
            <p:cNvCxnSpPr>
              <a:cxnSpLocks/>
            </p:cNvCxnSpPr>
            <p:nvPr/>
          </p:nvCxnSpPr>
          <p:spPr>
            <a:xfrm>
              <a:off x="6901407" y="1344229"/>
              <a:ext cx="0" cy="484525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" name="Kaavio 16">
            <a:extLst>
              <a:ext uri="{FF2B5EF4-FFF2-40B4-BE49-F238E27FC236}">
                <a16:creationId xmlns:a16="http://schemas.microsoft.com/office/drawing/2014/main" id="{6754B7A0-6CA3-4DB5-B153-E285685275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2445089"/>
              </p:ext>
            </p:extLst>
          </p:nvPr>
        </p:nvGraphicFramePr>
        <p:xfrm>
          <a:off x="907990" y="1957271"/>
          <a:ext cx="3127598" cy="407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Ryhmä 1">
            <a:extLst>
              <a:ext uri="{FF2B5EF4-FFF2-40B4-BE49-F238E27FC236}">
                <a16:creationId xmlns:a16="http://schemas.microsoft.com/office/drawing/2014/main" id="{F40FB4AB-127C-4AEB-A606-DF156833BD6E}"/>
              </a:ext>
            </a:extLst>
          </p:cNvPr>
          <p:cNvGrpSpPr/>
          <p:nvPr/>
        </p:nvGrpSpPr>
        <p:grpSpPr>
          <a:xfrm>
            <a:off x="1382317" y="4595199"/>
            <a:ext cx="732313" cy="941956"/>
            <a:chOff x="1109815" y="4992235"/>
            <a:chExt cx="732313" cy="941956"/>
          </a:xfrm>
        </p:grpSpPr>
        <p:sp>
          <p:nvSpPr>
            <p:cNvPr id="58" name="Suorakulmio 57">
              <a:extLst>
                <a:ext uri="{FF2B5EF4-FFF2-40B4-BE49-F238E27FC236}">
                  <a16:creationId xmlns:a16="http://schemas.microsoft.com/office/drawing/2014/main" id="{7BB4F94D-6200-4C77-9891-8D5A84DB3974}"/>
                </a:ext>
              </a:extLst>
            </p:cNvPr>
            <p:cNvSpPr/>
            <p:nvPr/>
          </p:nvSpPr>
          <p:spPr>
            <a:xfrm rot="16200000">
              <a:off x="1201873" y="5293936"/>
              <a:ext cx="94195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fi-FI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2/2022</a:t>
              </a:r>
            </a:p>
          </p:txBody>
        </p:sp>
        <p:sp>
          <p:nvSpPr>
            <p:cNvPr id="60" name="Suorakulmio 59">
              <a:extLst>
                <a:ext uri="{FF2B5EF4-FFF2-40B4-BE49-F238E27FC236}">
                  <a16:creationId xmlns:a16="http://schemas.microsoft.com/office/drawing/2014/main" id="{5CC82F16-2E4F-480C-BBD7-5F80B398103A}"/>
                </a:ext>
              </a:extLst>
            </p:cNvPr>
            <p:cNvSpPr/>
            <p:nvPr/>
          </p:nvSpPr>
          <p:spPr>
            <a:xfrm rot="16200000">
              <a:off x="808114" y="5293936"/>
              <a:ext cx="94195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fi-FI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1/2022</a:t>
              </a:r>
            </a:p>
          </p:txBody>
        </p:sp>
      </p:grpSp>
      <p:grpSp>
        <p:nvGrpSpPr>
          <p:cNvPr id="61" name="Ryhmä 60">
            <a:extLst>
              <a:ext uri="{FF2B5EF4-FFF2-40B4-BE49-F238E27FC236}">
                <a16:creationId xmlns:a16="http://schemas.microsoft.com/office/drawing/2014/main" id="{46F15360-4587-43AA-B004-00E347DBE878}"/>
              </a:ext>
            </a:extLst>
          </p:cNvPr>
          <p:cNvGrpSpPr/>
          <p:nvPr/>
        </p:nvGrpSpPr>
        <p:grpSpPr>
          <a:xfrm>
            <a:off x="2809647" y="4604567"/>
            <a:ext cx="732313" cy="941956"/>
            <a:chOff x="1109815" y="4992235"/>
            <a:chExt cx="732313" cy="941956"/>
          </a:xfrm>
        </p:grpSpPr>
        <p:sp>
          <p:nvSpPr>
            <p:cNvPr id="62" name="Suorakulmio 61">
              <a:extLst>
                <a:ext uri="{FF2B5EF4-FFF2-40B4-BE49-F238E27FC236}">
                  <a16:creationId xmlns:a16="http://schemas.microsoft.com/office/drawing/2014/main" id="{A392BC4F-CD36-44AC-948B-CAF5B4C3B837}"/>
                </a:ext>
              </a:extLst>
            </p:cNvPr>
            <p:cNvSpPr/>
            <p:nvPr/>
          </p:nvSpPr>
          <p:spPr>
            <a:xfrm rot="16200000">
              <a:off x="1201873" y="5293936"/>
              <a:ext cx="94195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fi-FI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2/2022</a:t>
              </a:r>
            </a:p>
          </p:txBody>
        </p:sp>
        <p:sp>
          <p:nvSpPr>
            <p:cNvPr id="64" name="Suorakulmio 63">
              <a:extLst>
                <a:ext uri="{FF2B5EF4-FFF2-40B4-BE49-F238E27FC236}">
                  <a16:creationId xmlns:a16="http://schemas.microsoft.com/office/drawing/2014/main" id="{DCFAF196-F335-46F6-8056-06DA7EACDA62}"/>
                </a:ext>
              </a:extLst>
            </p:cNvPr>
            <p:cNvSpPr/>
            <p:nvPr/>
          </p:nvSpPr>
          <p:spPr>
            <a:xfrm rot="16200000">
              <a:off x="808114" y="5293936"/>
              <a:ext cx="94195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fi-FI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1/2022</a:t>
              </a:r>
            </a:p>
          </p:txBody>
        </p:sp>
      </p:grpSp>
      <p:graphicFrame>
        <p:nvGraphicFramePr>
          <p:cNvPr id="10" name="Kaavio 9">
            <a:extLst>
              <a:ext uri="{FF2B5EF4-FFF2-40B4-BE49-F238E27FC236}">
                <a16:creationId xmlns:a16="http://schemas.microsoft.com/office/drawing/2014/main" id="{CA8FDBD6-0500-4B0A-93B0-E0476C70F4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7820986"/>
              </p:ext>
            </p:extLst>
          </p:nvPr>
        </p:nvGraphicFramePr>
        <p:xfrm>
          <a:off x="7003065" y="1548543"/>
          <a:ext cx="2082919" cy="4565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1" name="Kaavio 70">
            <a:extLst>
              <a:ext uri="{FF2B5EF4-FFF2-40B4-BE49-F238E27FC236}">
                <a16:creationId xmlns:a16="http://schemas.microsoft.com/office/drawing/2014/main" id="{B13464E8-94C2-4A31-B54D-EEAADC8C43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7510118"/>
              </p:ext>
            </p:extLst>
          </p:nvPr>
        </p:nvGraphicFramePr>
        <p:xfrm>
          <a:off x="9238066" y="1565985"/>
          <a:ext cx="2082919" cy="4565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Suorakulmio 17">
            <a:extLst>
              <a:ext uri="{FF2B5EF4-FFF2-40B4-BE49-F238E27FC236}">
                <a16:creationId xmlns:a16="http://schemas.microsoft.com/office/drawing/2014/main" id="{F8B4E101-DE3F-491A-87D6-E912104E2831}"/>
              </a:ext>
            </a:extLst>
          </p:cNvPr>
          <p:cNvSpPr/>
          <p:nvPr/>
        </p:nvSpPr>
        <p:spPr>
          <a:xfrm>
            <a:off x="395599" y="1470783"/>
            <a:ext cx="44485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Niiden yritysten osuus, joilla </a:t>
            </a:r>
            <a:b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vientiä tai liiketoimintaa </a:t>
            </a:r>
            <a:b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ulkomailla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</p:txBody>
      </p:sp>
    </p:spTree>
    <p:extLst>
      <p:ext uri="{BB962C8B-B14F-4D97-AF65-F5344CB8AC3E}">
        <p14:creationId xmlns:p14="http://schemas.microsoft.com/office/powerpoint/2010/main" val="2839009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PK-YRITYSTEN KANSAINVÄLISTYMINEN</a:t>
            </a:r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B8EA42F0-0D28-4DBE-B5DC-C764C1422887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BB362F8-7299-48E5-BFB5-3CF4B19E6F8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Suorakulmio 52">
            <a:extLst>
              <a:ext uri="{FF2B5EF4-FFF2-40B4-BE49-F238E27FC236}">
                <a16:creationId xmlns:a16="http://schemas.microsoft.com/office/drawing/2014/main" id="{DF352958-6D15-476C-AAF4-672C007D9624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Lapin Yrittäjät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cxnSp>
        <p:nvCxnSpPr>
          <p:cNvPr id="75" name="Suora yhdysviiva 74">
            <a:extLst>
              <a:ext uri="{FF2B5EF4-FFF2-40B4-BE49-F238E27FC236}">
                <a16:creationId xmlns:a16="http://schemas.microsoft.com/office/drawing/2014/main" id="{93297663-5F59-43F4-870E-40EE7D15FF25}"/>
              </a:ext>
            </a:extLst>
          </p:cNvPr>
          <p:cNvCxnSpPr>
            <a:cxnSpLocks/>
          </p:cNvCxnSpPr>
          <p:nvPr/>
        </p:nvCxnSpPr>
        <p:spPr>
          <a:xfrm>
            <a:off x="509815" y="1098267"/>
            <a:ext cx="11172370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Suorakulmio 67">
            <a:extLst>
              <a:ext uri="{FF2B5EF4-FFF2-40B4-BE49-F238E27FC236}">
                <a16:creationId xmlns:a16="http://schemas.microsoft.com/office/drawing/2014/main" id="{C7C8C397-9804-47AB-804A-4052F6178812}"/>
              </a:ext>
            </a:extLst>
          </p:cNvPr>
          <p:cNvSpPr/>
          <p:nvPr/>
        </p:nvSpPr>
        <p:spPr>
          <a:xfrm>
            <a:off x="6583943" y="3736393"/>
            <a:ext cx="87051" cy="2207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aphicFrame>
        <p:nvGraphicFramePr>
          <p:cNvPr id="34" name="Sisällön paikkamerkki 2">
            <a:extLst>
              <a:ext uri="{FF2B5EF4-FFF2-40B4-BE49-F238E27FC236}">
                <a16:creationId xmlns:a16="http://schemas.microsoft.com/office/drawing/2014/main" id="{D1866810-4D51-4DD4-B752-1722612AE50F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32184106"/>
              </p:ext>
            </p:extLst>
          </p:nvPr>
        </p:nvGraphicFramePr>
        <p:xfrm>
          <a:off x="1729608" y="1413396"/>
          <a:ext cx="4585363" cy="4731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47" name="Suora yhdysviiva 46">
            <a:extLst>
              <a:ext uri="{FF2B5EF4-FFF2-40B4-BE49-F238E27FC236}">
                <a16:creationId xmlns:a16="http://schemas.microsoft.com/office/drawing/2014/main" id="{4C05A99A-36AB-4B8C-9B58-FC58276FFCDB}"/>
              </a:ext>
            </a:extLst>
          </p:cNvPr>
          <p:cNvCxnSpPr>
            <a:cxnSpLocks/>
          </p:cNvCxnSpPr>
          <p:nvPr/>
        </p:nvCxnSpPr>
        <p:spPr>
          <a:xfrm>
            <a:off x="786340" y="1433725"/>
            <a:ext cx="5400000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uora yhdysviiva 47">
            <a:extLst>
              <a:ext uri="{FF2B5EF4-FFF2-40B4-BE49-F238E27FC236}">
                <a16:creationId xmlns:a16="http://schemas.microsoft.com/office/drawing/2014/main" id="{AD773A1F-A499-4801-BE9A-9C79C0261600}"/>
              </a:ext>
            </a:extLst>
          </p:cNvPr>
          <p:cNvCxnSpPr>
            <a:cxnSpLocks/>
          </p:cNvCxnSpPr>
          <p:nvPr/>
        </p:nvCxnSpPr>
        <p:spPr>
          <a:xfrm>
            <a:off x="786340" y="1748301"/>
            <a:ext cx="5400000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uora yhdysviiva 48">
            <a:extLst>
              <a:ext uri="{FF2B5EF4-FFF2-40B4-BE49-F238E27FC236}">
                <a16:creationId xmlns:a16="http://schemas.microsoft.com/office/drawing/2014/main" id="{4A2BDD45-C14E-4251-8948-D9B40823CA39}"/>
              </a:ext>
            </a:extLst>
          </p:cNvPr>
          <p:cNvCxnSpPr>
            <a:cxnSpLocks/>
          </p:cNvCxnSpPr>
          <p:nvPr/>
        </p:nvCxnSpPr>
        <p:spPr>
          <a:xfrm>
            <a:off x="786340" y="2062877"/>
            <a:ext cx="5400000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uora yhdysviiva 49">
            <a:extLst>
              <a:ext uri="{FF2B5EF4-FFF2-40B4-BE49-F238E27FC236}">
                <a16:creationId xmlns:a16="http://schemas.microsoft.com/office/drawing/2014/main" id="{541B0F3E-A307-4913-8B4C-9A3DE8FCF457}"/>
              </a:ext>
            </a:extLst>
          </p:cNvPr>
          <p:cNvCxnSpPr>
            <a:cxnSpLocks/>
          </p:cNvCxnSpPr>
          <p:nvPr/>
        </p:nvCxnSpPr>
        <p:spPr>
          <a:xfrm>
            <a:off x="786340" y="2377453"/>
            <a:ext cx="5400000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uora yhdysviiva 50">
            <a:extLst>
              <a:ext uri="{FF2B5EF4-FFF2-40B4-BE49-F238E27FC236}">
                <a16:creationId xmlns:a16="http://schemas.microsoft.com/office/drawing/2014/main" id="{9D193101-CBEE-41A9-AEFF-E338C53DFD2D}"/>
              </a:ext>
            </a:extLst>
          </p:cNvPr>
          <p:cNvCxnSpPr>
            <a:cxnSpLocks/>
          </p:cNvCxnSpPr>
          <p:nvPr/>
        </p:nvCxnSpPr>
        <p:spPr>
          <a:xfrm>
            <a:off x="786340" y="2692029"/>
            <a:ext cx="5400000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uora yhdysviiva 51">
            <a:extLst>
              <a:ext uri="{FF2B5EF4-FFF2-40B4-BE49-F238E27FC236}">
                <a16:creationId xmlns:a16="http://schemas.microsoft.com/office/drawing/2014/main" id="{D63956AF-FC77-4945-87B2-417E5890CE4D}"/>
              </a:ext>
            </a:extLst>
          </p:cNvPr>
          <p:cNvCxnSpPr>
            <a:cxnSpLocks/>
          </p:cNvCxnSpPr>
          <p:nvPr/>
        </p:nvCxnSpPr>
        <p:spPr>
          <a:xfrm>
            <a:off x="786340" y="3006605"/>
            <a:ext cx="5400000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uora yhdysviiva 53">
            <a:extLst>
              <a:ext uri="{FF2B5EF4-FFF2-40B4-BE49-F238E27FC236}">
                <a16:creationId xmlns:a16="http://schemas.microsoft.com/office/drawing/2014/main" id="{23511698-C431-4965-BD30-DC1371735884}"/>
              </a:ext>
            </a:extLst>
          </p:cNvPr>
          <p:cNvCxnSpPr>
            <a:cxnSpLocks/>
          </p:cNvCxnSpPr>
          <p:nvPr/>
        </p:nvCxnSpPr>
        <p:spPr>
          <a:xfrm>
            <a:off x="786340" y="3321181"/>
            <a:ext cx="5400000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uora yhdysviiva 54">
            <a:extLst>
              <a:ext uri="{FF2B5EF4-FFF2-40B4-BE49-F238E27FC236}">
                <a16:creationId xmlns:a16="http://schemas.microsoft.com/office/drawing/2014/main" id="{D958C973-6484-464A-8456-47CD0A7DF2E9}"/>
              </a:ext>
            </a:extLst>
          </p:cNvPr>
          <p:cNvCxnSpPr>
            <a:cxnSpLocks/>
          </p:cNvCxnSpPr>
          <p:nvPr/>
        </p:nvCxnSpPr>
        <p:spPr>
          <a:xfrm>
            <a:off x="786339" y="3635757"/>
            <a:ext cx="5400000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uora yhdysviiva 55">
            <a:extLst>
              <a:ext uri="{FF2B5EF4-FFF2-40B4-BE49-F238E27FC236}">
                <a16:creationId xmlns:a16="http://schemas.microsoft.com/office/drawing/2014/main" id="{31286AD4-C5DD-4752-B14D-5A05B38EE1BE}"/>
              </a:ext>
            </a:extLst>
          </p:cNvPr>
          <p:cNvCxnSpPr>
            <a:cxnSpLocks/>
          </p:cNvCxnSpPr>
          <p:nvPr/>
        </p:nvCxnSpPr>
        <p:spPr>
          <a:xfrm>
            <a:off x="786340" y="4264909"/>
            <a:ext cx="5400000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Suorakulmio 35">
            <a:extLst>
              <a:ext uri="{FF2B5EF4-FFF2-40B4-BE49-F238E27FC236}">
                <a16:creationId xmlns:a16="http://schemas.microsoft.com/office/drawing/2014/main" id="{D30790C7-16B0-40E2-B519-F180888378DA}"/>
              </a:ext>
            </a:extLst>
          </p:cNvPr>
          <p:cNvSpPr/>
          <p:nvPr/>
        </p:nvSpPr>
        <p:spPr>
          <a:xfrm>
            <a:off x="704067" y="1442576"/>
            <a:ext cx="2920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Pohjoismaat</a:t>
            </a:r>
          </a:p>
        </p:txBody>
      </p:sp>
      <p:sp>
        <p:nvSpPr>
          <p:cNvPr id="37" name="Suorakulmio 36">
            <a:extLst>
              <a:ext uri="{FF2B5EF4-FFF2-40B4-BE49-F238E27FC236}">
                <a16:creationId xmlns:a16="http://schemas.microsoft.com/office/drawing/2014/main" id="{088B0541-267A-4DDE-9D84-4FF0796ABA3D}"/>
              </a:ext>
            </a:extLst>
          </p:cNvPr>
          <p:cNvSpPr/>
          <p:nvPr/>
        </p:nvSpPr>
        <p:spPr>
          <a:xfrm>
            <a:off x="704067" y="1750733"/>
            <a:ext cx="2920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Muut EU-maat</a:t>
            </a:r>
          </a:p>
        </p:txBody>
      </p:sp>
      <p:sp>
        <p:nvSpPr>
          <p:cNvPr id="38" name="Suorakulmio 37">
            <a:extLst>
              <a:ext uri="{FF2B5EF4-FFF2-40B4-BE49-F238E27FC236}">
                <a16:creationId xmlns:a16="http://schemas.microsoft.com/office/drawing/2014/main" id="{50A34246-D8EF-4D3D-B421-876530F6C7D4}"/>
              </a:ext>
            </a:extLst>
          </p:cNvPr>
          <p:cNvSpPr/>
          <p:nvPr/>
        </p:nvSpPr>
        <p:spPr>
          <a:xfrm>
            <a:off x="697243" y="2060077"/>
            <a:ext cx="2920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Englanti, Wales, Skotlanti ja Pohjois-Irlanti</a:t>
            </a:r>
          </a:p>
        </p:txBody>
      </p:sp>
      <p:sp>
        <p:nvSpPr>
          <p:cNvPr id="39" name="Suorakulmio 38">
            <a:extLst>
              <a:ext uri="{FF2B5EF4-FFF2-40B4-BE49-F238E27FC236}">
                <a16:creationId xmlns:a16="http://schemas.microsoft.com/office/drawing/2014/main" id="{3F8FF9B2-DDE9-4A4E-A0C1-81225857CC65}"/>
              </a:ext>
            </a:extLst>
          </p:cNvPr>
          <p:cNvSpPr/>
          <p:nvPr/>
        </p:nvSpPr>
        <p:spPr>
          <a:xfrm>
            <a:off x="704067" y="2387788"/>
            <a:ext cx="2920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Yhdysvallat</a:t>
            </a:r>
          </a:p>
        </p:txBody>
      </p:sp>
      <p:sp>
        <p:nvSpPr>
          <p:cNvPr id="40" name="Suorakulmio 39">
            <a:extLst>
              <a:ext uri="{FF2B5EF4-FFF2-40B4-BE49-F238E27FC236}">
                <a16:creationId xmlns:a16="http://schemas.microsoft.com/office/drawing/2014/main" id="{8DC78753-2108-43B1-B9E2-FA392D107BD8}"/>
              </a:ext>
            </a:extLst>
          </p:cNvPr>
          <p:cNvSpPr/>
          <p:nvPr/>
        </p:nvSpPr>
        <p:spPr>
          <a:xfrm>
            <a:off x="697242" y="2705513"/>
            <a:ext cx="2920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Muut Euroopan maat</a:t>
            </a:r>
          </a:p>
        </p:txBody>
      </p:sp>
      <p:sp>
        <p:nvSpPr>
          <p:cNvPr id="41" name="Suorakulmio 40">
            <a:extLst>
              <a:ext uri="{FF2B5EF4-FFF2-40B4-BE49-F238E27FC236}">
                <a16:creationId xmlns:a16="http://schemas.microsoft.com/office/drawing/2014/main" id="{DF285B96-4054-4556-9D68-576209D4B83D}"/>
              </a:ext>
            </a:extLst>
          </p:cNvPr>
          <p:cNvSpPr/>
          <p:nvPr/>
        </p:nvSpPr>
        <p:spPr>
          <a:xfrm>
            <a:off x="704067" y="3010978"/>
            <a:ext cx="2920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Muut Aasian maat</a:t>
            </a:r>
          </a:p>
        </p:txBody>
      </p:sp>
      <p:sp>
        <p:nvSpPr>
          <p:cNvPr id="43" name="Suorakulmio 42">
            <a:extLst>
              <a:ext uri="{FF2B5EF4-FFF2-40B4-BE49-F238E27FC236}">
                <a16:creationId xmlns:a16="http://schemas.microsoft.com/office/drawing/2014/main" id="{E6A7FED1-D8B7-41D2-9964-C264366B4E85}"/>
              </a:ext>
            </a:extLst>
          </p:cNvPr>
          <p:cNvSpPr/>
          <p:nvPr/>
        </p:nvSpPr>
        <p:spPr>
          <a:xfrm>
            <a:off x="704067" y="3341304"/>
            <a:ext cx="2920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Kanada</a:t>
            </a:r>
          </a:p>
        </p:txBody>
      </p:sp>
      <p:sp>
        <p:nvSpPr>
          <p:cNvPr id="42" name="Suorakulmio 41">
            <a:extLst>
              <a:ext uri="{FF2B5EF4-FFF2-40B4-BE49-F238E27FC236}">
                <a16:creationId xmlns:a16="http://schemas.microsoft.com/office/drawing/2014/main" id="{AFE74C0A-854A-459B-A26D-E4CDD409ED30}"/>
              </a:ext>
            </a:extLst>
          </p:cNvPr>
          <p:cNvSpPr/>
          <p:nvPr/>
        </p:nvSpPr>
        <p:spPr>
          <a:xfrm>
            <a:off x="697240" y="3642706"/>
            <a:ext cx="2920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Kiina</a:t>
            </a:r>
          </a:p>
        </p:txBody>
      </p:sp>
      <p:sp>
        <p:nvSpPr>
          <p:cNvPr id="45" name="Suorakulmio 44">
            <a:extLst>
              <a:ext uri="{FF2B5EF4-FFF2-40B4-BE49-F238E27FC236}">
                <a16:creationId xmlns:a16="http://schemas.microsoft.com/office/drawing/2014/main" id="{AC4AC995-3039-47EA-B73C-2D1A6E9A029C}"/>
              </a:ext>
            </a:extLst>
          </p:cNvPr>
          <p:cNvSpPr/>
          <p:nvPr/>
        </p:nvSpPr>
        <p:spPr>
          <a:xfrm>
            <a:off x="700274" y="3963073"/>
            <a:ext cx="2920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Venäjä</a:t>
            </a:r>
          </a:p>
        </p:txBody>
      </p:sp>
      <p:sp>
        <p:nvSpPr>
          <p:cNvPr id="65" name="Suorakulmio 64">
            <a:extLst>
              <a:ext uri="{FF2B5EF4-FFF2-40B4-BE49-F238E27FC236}">
                <a16:creationId xmlns:a16="http://schemas.microsoft.com/office/drawing/2014/main" id="{63B34410-DFEB-4AD7-B417-F635ACB96D12}"/>
              </a:ext>
            </a:extLst>
          </p:cNvPr>
          <p:cNvSpPr/>
          <p:nvPr/>
        </p:nvSpPr>
        <p:spPr>
          <a:xfrm>
            <a:off x="700273" y="4276276"/>
            <a:ext cx="2920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</a:t>
            </a:r>
          </a:p>
        </p:txBody>
      </p:sp>
      <p:cxnSp>
        <p:nvCxnSpPr>
          <p:cNvPr id="66" name="Suora yhdysviiva 65">
            <a:extLst>
              <a:ext uri="{FF2B5EF4-FFF2-40B4-BE49-F238E27FC236}">
                <a16:creationId xmlns:a16="http://schemas.microsoft.com/office/drawing/2014/main" id="{E1AF3839-31A5-43B1-8AA4-F469B0FD9E00}"/>
              </a:ext>
            </a:extLst>
          </p:cNvPr>
          <p:cNvCxnSpPr>
            <a:cxnSpLocks/>
          </p:cNvCxnSpPr>
          <p:nvPr/>
        </p:nvCxnSpPr>
        <p:spPr>
          <a:xfrm>
            <a:off x="786339" y="4894061"/>
            <a:ext cx="5400000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uora yhdysviiva 75">
            <a:extLst>
              <a:ext uri="{FF2B5EF4-FFF2-40B4-BE49-F238E27FC236}">
                <a16:creationId xmlns:a16="http://schemas.microsoft.com/office/drawing/2014/main" id="{0B3CF0C9-E581-49C8-9D52-AA59F1BE4CB6}"/>
              </a:ext>
            </a:extLst>
          </p:cNvPr>
          <p:cNvCxnSpPr>
            <a:cxnSpLocks/>
          </p:cNvCxnSpPr>
          <p:nvPr/>
        </p:nvCxnSpPr>
        <p:spPr>
          <a:xfrm>
            <a:off x="786340" y="3950333"/>
            <a:ext cx="5400000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uora yhdysviiva 76">
            <a:extLst>
              <a:ext uri="{FF2B5EF4-FFF2-40B4-BE49-F238E27FC236}">
                <a16:creationId xmlns:a16="http://schemas.microsoft.com/office/drawing/2014/main" id="{971F0812-178F-46F3-A3F5-B3A88A22D624}"/>
              </a:ext>
            </a:extLst>
          </p:cNvPr>
          <p:cNvCxnSpPr>
            <a:cxnSpLocks/>
          </p:cNvCxnSpPr>
          <p:nvPr/>
        </p:nvCxnSpPr>
        <p:spPr>
          <a:xfrm>
            <a:off x="786340" y="4579485"/>
            <a:ext cx="5400000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uora yhdysviiva 77">
            <a:extLst>
              <a:ext uri="{FF2B5EF4-FFF2-40B4-BE49-F238E27FC236}">
                <a16:creationId xmlns:a16="http://schemas.microsoft.com/office/drawing/2014/main" id="{8B3CD518-288A-446A-8108-0C46CC755DB3}"/>
              </a:ext>
            </a:extLst>
          </p:cNvPr>
          <p:cNvCxnSpPr>
            <a:cxnSpLocks/>
          </p:cNvCxnSpPr>
          <p:nvPr/>
        </p:nvCxnSpPr>
        <p:spPr>
          <a:xfrm>
            <a:off x="786339" y="5208637"/>
            <a:ext cx="5400000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uora yhdysviiva 78">
            <a:extLst>
              <a:ext uri="{FF2B5EF4-FFF2-40B4-BE49-F238E27FC236}">
                <a16:creationId xmlns:a16="http://schemas.microsoft.com/office/drawing/2014/main" id="{E4BA1819-9F63-4999-AF8A-D77AFDDC9B5C}"/>
              </a:ext>
            </a:extLst>
          </p:cNvPr>
          <p:cNvCxnSpPr>
            <a:cxnSpLocks/>
          </p:cNvCxnSpPr>
          <p:nvPr/>
        </p:nvCxnSpPr>
        <p:spPr>
          <a:xfrm>
            <a:off x="786340" y="5523213"/>
            <a:ext cx="5400000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uora yhdysviiva 79">
            <a:extLst>
              <a:ext uri="{FF2B5EF4-FFF2-40B4-BE49-F238E27FC236}">
                <a16:creationId xmlns:a16="http://schemas.microsoft.com/office/drawing/2014/main" id="{58BB42A1-2459-4521-98F2-B717333E28B8}"/>
              </a:ext>
            </a:extLst>
          </p:cNvPr>
          <p:cNvCxnSpPr>
            <a:cxnSpLocks/>
          </p:cNvCxnSpPr>
          <p:nvPr/>
        </p:nvCxnSpPr>
        <p:spPr>
          <a:xfrm>
            <a:off x="786339" y="5837791"/>
            <a:ext cx="5400000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Suorakulmio 31">
            <a:extLst>
              <a:ext uri="{FF2B5EF4-FFF2-40B4-BE49-F238E27FC236}">
                <a16:creationId xmlns:a16="http://schemas.microsoft.com/office/drawing/2014/main" id="{52246980-E5C5-417F-A77D-30F98429A859}"/>
              </a:ext>
            </a:extLst>
          </p:cNvPr>
          <p:cNvSpPr/>
          <p:nvPr/>
        </p:nvSpPr>
        <p:spPr>
          <a:xfrm>
            <a:off x="705713" y="4584795"/>
            <a:ext cx="2920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Intia</a:t>
            </a:r>
          </a:p>
        </p:txBody>
      </p:sp>
      <p:sp>
        <p:nvSpPr>
          <p:cNvPr id="33" name="Suorakulmio 32">
            <a:extLst>
              <a:ext uri="{FF2B5EF4-FFF2-40B4-BE49-F238E27FC236}">
                <a16:creationId xmlns:a16="http://schemas.microsoft.com/office/drawing/2014/main" id="{129D7B45-DABF-4244-AB7B-456B0E25E890}"/>
              </a:ext>
            </a:extLst>
          </p:cNvPr>
          <p:cNvSpPr/>
          <p:nvPr/>
        </p:nvSpPr>
        <p:spPr>
          <a:xfrm>
            <a:off x="704067" y="4908817"/>
            <a:ext cx="2920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Lähi-itä ja Egypti</a:t>
            </a:r>
          </a:p>
        </p:txBody>
      </p:sp>
      <p:sp>
        <p:nvSpPr>
          <p:cNvPr id="57" name="Suorakulmio 56">
            <a:extLst>
              <a:ext uri="{FF2B5EF4-FFF2-40B4-BE49-F238E27FC236}">
                <a16:creationId xmlns:a16="http://schemas.microsoft.com/office/drawing/2014/main" id="{E0C91A89-694C-423E-B5B1-42D74F70F900}"/>
              </a:ext>
            </a:extLst>
          </p:cNvPr>
          <p:cNvSpPr/>
          <p:nvPr/>
        </p:nvSpPr>
        <p:spPr>
          <a:xfrm>
            <a:off x="704066" y="5222020"/>
            <a:ext cx="2920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Muu Amerikka</a:t>
            </a:r>
          </a:p>
        </p:txBody>
      </p:sp>
      <p:sp>
        <p:nvSpPr>
          <p:cNvPr id="59" name="Suorakulmio 58">
            <a:extLst>
              <a:ext uri="{FF2B5EF4-FFF2-40B4-BE49-F238E27FC236}">
                <a16:creationId xmlns:a16="http://schemas.microsoft.com/office/drawing/2014/main" id="{0D1CB3A2-A687-4724-B59B-381047B66359}"/>
              </a:ext>
            </a:extLst>
          </p:cNvPr>
          <p:cNvSpPr/>
          <p:nvPr/>
        </p:nvSpPr>
        <p:spPr>
          <a:xfrm>
            <a:off x="709506" y="5530539"/>
            <a:ext cx="2920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Afrikka (pl. Lähi-itä)</a:t>
            </a:r>
          </a:p>
        </p:txBody>
      </p:sp>
      <p:sp>
        <p:nvSpPr>
          <p:cNvPr id="86" name="Suorakulmio 85">
            <a:extLst>
              <a:ext uri="{FF2B5EF4-FFF2-40B4-BE49-F238E27FC236}">
                <a16:creationId xmlns:a16="http://schemas.microsoft.com/office/drawing/2014/main" id="{288078AD-A389-48D3-B402-C8BC228B3223}"/>
              </a:ext>
            </a:extLst>
          </p:cNvPr>
          <p:cNvSpPr/>
          <p:nvPr/>
        </p:nvSpPr>
        <p:spPr>
          <a:xfrm>
            <a:off x="704066" y="5876730"/>
            <a:ext cx="2920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Muu maailma</a:t>
            </a:r>
          </a:p>
        </p:txBody>
      </p:sp>
      <p:graphicFrame>
        <p:nvGraphicFramePr>
          <p:cNvPr id="374" name="Sisällön paikkamerkki 2">
            <a:extLst>
              <a:ext uri="{FF2B5EF4-FFF2-40B4-BE49-F238E27FC236}">
                <a16:creationId xmlns:a16="http://schemas.microsoft.com/office/drawing/2014/main" id="{3EB8610C-5FE0-4FA9-99AF-CAC433C64425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0436971"/>
              </p:ext>
            </p:extLst>
          </p:nvPr>
        </p:nvGraphicFramePr>
        <p:xfrm>
          <a:off x="6038175" y="1413395"/>
          <a:ext cx="4585363" cy="4731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76" name="Suorakulmio 375">
            <a:extLst>
              <a:ext uri="{FF2B5EF4-FFF2-40B4-BE49-F238E27FC236}">
                <a16:creationId xmlns:a16="http://schemas.microsoft.com/office/drawing/2014/main" id="{258AA822-5858-4802-BB56-9C925A7455ED}"/>
              </a:ext>
            </a:extLst>
          </p:cNvPr>
          <p:cNvSpPr/>
          <p:nvPr/>
        </p:nvSpPr>
        <p:spPr>
          <a:xfrm>
            <a:off x="6174058" y="1208859"/>
            <a:ext cx="941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Syksy 2021</a:t>
            </a:r>
          </a:p>
        </p:txBody>
      </p:sp>
      <p:sp>
        <p:nvSpPr>
          <p:cNvPr id="378" name="Suorakulmio 377">
            <a:extLst>
              <a:ext uri="{FF2B5EF4-FFF2-40B4-BE49-F238E27FC236}">
                <a16:creationId xmlns:a16="http://schemas.microsoft.com/office/drawing/2014/main" id="{BA7E5CEB-B3E2-47AB-B6B2-7AA09CE2B9EF}"/>
              </a:ext>
            </a:extLst>
          </p:cNvPr>
          <p:cNvSpPr/>
          <p:nvPr/>
        </p:nvSpPr>
        <p:spPr>
          <a:xfrm>
            <a:off x="5314852" y="1208860"/>
            <a:ext cx="941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Syksy 2022</a:t>
            </a:r>
          </a:p>
        </p:txBody>
      </p:sp>
    </p:spTree>
    <p:extLst>
      <p:ext uri="{BB962C8B-B14F-4D97-AF65-F5344CB8AC3E}">
        <p14:creationId xmlns:p14="http://schemas.microsoft.com/office/powerpoint/2010/main" val="3092239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PK-YRITYKSET </a:t>
            </a:r>
            <a:r>
              <a:rPr lang="fi-FI" sz="320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 KANSAINVÄLISTYMISPALVELUT</a:t>
            </a:r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B8EA42F0-0D28-4DBE-B5DC-C764C1422887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BB362F8-7299-48E5-BFB5-3CF4B19E6F8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Suorakulmio 52">
            <a:extLst>
              <a:ext uri="{FF2B5EF4-FFF2-40B4-BE49-F238E27FC236}">
                <a16:creationId xmlns:a16="http://schemas.microsoft.com/office/drawing/2014/main" id="{DF352958-6D15-476C-AAF4-672C007D9624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Lapin Yrittäjät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cxnSp>
        <p:nvCxnSpPr>
          <p:cNvPr id="75" name="Suora yhdysviiva 74">
            <a:extLst>
              <a:ext uri="{FF2B5EF4-FFF2-40B4-BE49-F238E27FC236}">
                <a16:creationId xmlns:a16="http://schemas.microsoft.com/office/drawing/2014/main" id="{93297663-5F59-43F4-870E-40EE7D15FF25}"/>
              </a:ext>
            </a:extLst>
          </p:cNvPr>
          <p:cNvCxnSpPr>
            <a:cxnSpLocks/>
          </p:cNvCxnSpPr>
          <p:nvPr/>
        </p:nvCxnSpPr>
        <p:spPr>
          <a:xfrm>
            <a:off x="509815" y="1098267"/>
            <a:ext cx="11172370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Suorakulmio 45">
            <a:extLst>
              <a:ext uri="{FF2B5EF4-FFF2-40B4-BE49-F238E27FC236}">
                <a16:creationId xmlns:a16="http://schemas.microsoft.com/office/drawing/2014/main" id="{7D0C2E20-E7AB-4294-91B4-383DCFDF3FD7}"/>
              </a:ext>
            </a:extLst>
          </p:cNvPr>
          <p:cNvSpPr/>
          <p:nvPr/>
        </p:nvSpPr>
        <p:spPr>
          <a:xfrm>
            <a:off x="2563432" y="3709733"/>
            <a:ext cx="87051" cy="2207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Suorakulmio 57">
            <a:extLst>
              <a:ext uri="{FF2B5EF4-FFF2-40B4-BE49-F238E27FC236}">
                <a16:creationId xmlns:a16="http://schemas.microsoft.com/office/drawing/2014/main" id="{FC7B8A14-EA7F-4840-B5BA-9C3A72EA3859}"/>
              </a:ext>
            </a:extLst>
          </p:cNvPr>
          <p:cNvSpPr/>
          <p:nvPr/>
        </p:nvSpPr>
        <p:spPr>
          <a:xfrm>
            <a:off x="5091561" y="1514021"/>
            <a:ext cx="9419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1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sp>
        <p:nvSpPr>
          <p:cNvPr id="60" name="Suorakulmio 59">
            <a:extLst>
              <a:ext uri="{FF2B5EF4-FFF2-40B4-BE49-F238E27FC236}">
                <a16:creationId xmlns:a16="http://schemas.microsoft.com/office/drawing/2014/main" id="{D74FEF31-D651-44DC-A670-9EF307419057}"/>
              </a:ext>
            </a:extLst>
          </p:cNvPr>
          <p:cNvSpPr/>
          <p:nvPr/>
        </p:nvSpPr>
        <p:spPr>
          <a:xfrm>
            <a:off x="146895" y="1217724"/>
            <a:ext cx="26555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6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Mitkä ovat käytetyt palvelut?</a:t>
            </a:r>
            <a:br>
              <a:rPr lang="fi-FI" sz="16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</p:txBody>
      </p:sp>
      <p:sp>
        <p:nvSpPr>
          <p:cNvPr id="71" name="Suorakulmio 70">
            <a:extLst>
              <a:ext uri="{FF2B5EF4-FFF2-40B4-BE49-F238E27FC236}">
                <a16:creationId xmlns:a16="http://schemas.microsoft.com/office/drawing/2014/main" id="{9BB158EA-E15F-4651-BEDA-E2DA2E25F1C9}"/>
              </a:ext>
            </a:extLst>
          </p:cNvPr>
          <p:cNvSpPr/>
          <p:nvPr/>
        </p:nvSpPr>
        <p:spPr>
          <a:xfrm>
            <a:off x="2853225" y="1504151"/>
            <a:ext cx="22122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1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Lapin Yrittäjät</a:t>
            </a:r>
          </a:p>
        </p:txBody>
      </p:sp>
      <p:grpSp>
        <p:nvGrpSpPr>
          <p:cNvPr id="73" name="Ryhmä 72">
            <a:extLst>
              <a:ext uri="{FF2B5EF4-FFF2-40B4-BE49-F238E27FC236}">
                <a16:creationId xmlns:a16="http://schemas.microsoft.com/office/drawing/2014/main" id="{ECE928B3-3DEA-4C93-BC11-539011DE69AB}"/>
              </a:ext>
            </a:extLst>
          </p:cNvPr>
          <p:cNvGrpSpPr/>
          <p:nvPr/>
        </p:nvGrpSpPr>
        <p:grpSpPr>
          <a:xfrm>
            <a:off x="2880896" y="1521883"/>
            <a:ext cx="2228023" cy="4640937"/>
            <a:chOff x="6901407" y="1344229"/>
            <a:chExt cx="2228023" cy="4845251"/>
          </a:xfrm>
        </p:grpSpPr>
        <p:cxnSp>
          <p:nvCxnSpPr>
            <p:cNvPr id="74" name="Suora yhdysviiva 73">
              <a:extLst>
                <a:ext uri="{FF2B5EF4-FFF2-40B4-BE49-F238E27FC236}">
                  <a16:creationId xmlns:a16="http://schemas.microsoft.com/office/drawing/2014/main" id="{F35586AA-D26C-4EA0-8C36-8687EF7606F0}"/>
                </a:ext>
              </a:extLst>
            </p:cNvPr>
            <p:cNvCxnSpPr>
              <a:cxnSpLocks/>
            </p:cNvCxnSpPr>
            <p:nvPr/>
          </p:nvCxnSpPr>
          <p:spPr>
            <a:xfrm>
              <a:off x="9129430" y="1344229"/>
              <a:ext cx="0" cy="484525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uora yhdysviiva 80">
              <a:extLst>
                <a:ext uri="{FF2B5EF4-FFF2-40B4-BE49-F238E27FC236}">
                  <a16:creationId xmlns:a16="http://schemas.microsoft.com/office/drawing/2014/main" id="{8DB0E342-B7D3-4AD7-9933-3ADD2519C515}"/>
                </a:ext>
              </a:extLst>
            </p:cNvPr>
            <p:cNvCxnSpPr>
              <a:cxnSpLocks/>
            </p:cNvCxnSpPr>
            <p:nvPr/>
          </p:nvCxnSpPr>
          <p:spPr>
            <a:xfrm>
              <a:off x="6901407" y="1344229"/>
              <a:ext cx="0" cy="484525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2" name="Kaavio 81">
            <a:extLst>
              <a:ext uri="{FF2B5EF4-FFF2-40B4-BE49-F238E27FC236}">
                <a16:creationId xmlns:a16="http://schemas.microsoft.com/office/drawing/2014/main" id="{E2907EEE-92E4-4260-8255-2614323B7B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3848380"/>
              </p:ext>
            </p:extLst>
          </p:nvPr>
        </p:nvGraphicFramePr>
        <p:xfrm>
          <a:off x="2982554" y="1521883"/>
          <a:ext cx="2082919" cy="4565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" name="Ryhmä 2">
            <a:extLst>
              <a:ext uri="{FF2B5EF4-FFF2-40B4-BE49-F238E27FC236}">
                <a16:creationId xmlns:a16="http://schemas.microsoft.com/office/drawing/2014/main" id="{6BC188F5-6919-40EC-88A0-CCC0E87B107B}"/>
              </a:ext>
            </a:extLst>
          </p:cNvPr>
          <p:cNvGrpSpPr/>
          <p:nvPr/>
        </p:nvGrpSpPr>
        <p:grpSpPr>
          <a:xfrm>
            <a:off x="225395" y="2020368"/>
            <a:ext cx="2655501" cy="3942927"/>
            <a:chOff x="225395" y="2020368"/>
            <a:chExt cx="2655501" cy="3942927"/>
          </a:xfrm>
        </p:grpSpPr>
        <p:grpSp>
          <p:nvGrpSpPr>
            <p:cNvPr id="2" name="Ryhmä 1">
              <a:extLst>
                <a:ext uri="{FF2B5EF4-FFF2-40B4-BE49-F238E27FC236}">
                  <a16:creationId xmlns:a16="http://schemas.microsoft.com/office/drawing/2014/main" id="{1362162C-ED56-4921-9136-3C5ED71E20EB}"/>
                </a:ext>
              </a:extLst>
            </p:cNvPr>
            <p:cNvGrpSpPr/>
            <p:nvPr/>
          </p:nvGrpSpPr>
          <p:grpSpPr>
            <a:xfrm>
              <a:off x="225395" y="2020368"/>
              <a:ext cx="2655501" cy="3942927"/>
              <a:chOff x="225395" y="2020368"/>
              <a:chExt cx="2655501" cy="3942927"/>
            </a:xfrm>
          </p:grpSpPr>
          <p:grpSp>
            <p:nvGrpSpPr>
              <p:cNvPr id="61" name="Ryhmä 60">
                <a:extLst>
                  <a:ext uri="{FF2B5EF4-FFF2-40B4-BE49-F238E27FC236}">
                    <a16:creationId xmlns:a16="http://schemas.microsoft.com/office/drawing/2014/main" id="{60F95E1D-AF72-4FCE-A757-5D1B568E3858}"/>
                  </a:ext>
                </a:extLst>
              </p:cNvPr>
              <p:cNvGrpSpPr/>
              <p:nvPr/>
            </p:nvGrpSpPr>
            <p:grpSpPr>
              <a:xfrm>
                <a:off x="225395" y="2020368"/>
                <a:ext cx="2655501" cy="3942927"/>
                <a:chOff x="5211018" y="2002153"/>
                <a:chExt cx="2655501" cy="3942927"/>
              </a:xfrm>
            </p:grpSpPr>
            <p:sp>
              <p:nvSpPr>
                <p:cNvPr id="62" name="Suorakulmio 61">
                  <a:extLst>
                    <a:ext uri="{FF2B5EF4-FFF2-40B4-BE49-F238E27FC236}">
                      <a16:creationId xmlns:a16="http://schemas.microsoft.com/office/drawing/2014/main" id="{FE63CEED-3CFE-4C20-A93A-2313D0DB1995}"/>
                    </a:ext>
                  </a:extLst>
                </p:cNvPr>
                <p:cNvSpPr/>
                <p:nvPr/>
              </p:nvSpPr>
              <p:spPr>
                <a:xfrm>
                  <a:off x="5427293" y="2525732"/>
                  <a:ext cx="2439226" cy="3631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r">
                    <a:lnSpc>
                      <a:spcPct val="80000"/>
                    </a:lnSpc>
                    <a:defRPr/>
                  </a:pPr>
                  <a:r>
                    <a:rPr lang="fi-FI" sz="1100" b="1" dirty="0">
                      <a:solidFill>
                        <a:srgbClr val="00A3D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Business Finlandin tarjoamia kansainvälistymispalveluja</a:t>
                  </a:r>
                </a:p>
              </p:txBody>
            </p:sp>
            <p:sp>
              <p:nvSpPr>
                <p:cNvPr id="63" name="Suorakulmio 62">
                  <a:extLst>
                    <a:ext uri="{FF2B5EF4-FFF2-40B4-BE49-F238E27FC236}">
                      <a16:creationId xmlns:a16="http://schemas.microsoft.com/office/drawing/2014/main" id="{9838554B-2571-4879-9B39-A97355A59CE8}"/>
                    </a:ext>
                  </a:extLst>
                </p:cNvPr>
                <p:cNvSpPr/>
                <p:nvPr/>
              </p:nvSpPr>
              <p:spPr>
                <a:xfrm>
                  <a:off x="5434829" y="2002153"/>
                  <a:ext cx="2431690" cy="3631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r">
                    <a:lnSpc>
                      <a:spcPct val="80000"/>
                    </a:lnSpc>
                    <a:defRPr/>
                  </a:pPr>
                  <a:r>
                    <a:rPr lang="fi-FI" sz="1100" b="1" dirty="0">
                      <a:solidFill>
                        <a:srgbClr val="00A3D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Business Finlandin rahoituspalveluja</a:t>
                  </a:r>
                </a:p>
              </p:txBody>
            </p:sp>
            <p:sp>
              <p:nvSpPr>
                <p:cNvPr id="64" name="Suorakulmio 63">
                  <a:extLst>
                    <a:ext uri="{FF2B5EF4-FFF2-40B4-BE49-F238E27FC236}">
                      <a16:creationId xmlns:a16="http://schemas.microsoft.com/office/drawing/2014/main" id="{AAB4D9A4-EFDD-4097-8403-03DE561EBCFE}"/>
                    </a:ext>
                  </a:extLst>
                </p:cNvPr>
                <p:cNvSpPr/>
                <p:nvPr/>
              </p:nvSpPr>
              <p:spPr>
                <a:xfrm>
                  <a:off x="5232346" y="3993990"/>
                  <a:ext cx="2634173" cy="4985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r">
                    <a:lnSpc>
                      <a:spcPct val="80000"/>
                    </a:lnSpc>
                    <a:defRPr/>
                  </a:pPr>
                  <a:r>
                    <a:rPr lang="fi-FI" sz="1100" b="1" dirty="0">
                      <a:solidFill>
                        <a:srgbClr val="00A3D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Muiden kuin ELY-keskusten alueellisia kansainvälistymis-palveluja</a:t>
                  </a:r>
                </a:p>
              </p:txBody>
            </p:sp>
            <p:sp>
              <p:nvSpPr>
                <p:cNvPr id="67" name="Suorakulmio 66">
                  <a:extLst>
                    <a:ext uri="{FF2B5EF4-FFF2-40B4-BE49-F238E27FC236}">
                      <a16:creationId xmlns:a16="http://schemas.microsoft.com/office/drawing/2014/main" id="{8300D010-67F4-493C-9124-4AA9EF2E1AA7}"/>
                    </a:ext>
                  </a:extLst>
                </p:cNvPr>
                <p:cNvSpPr/>
                <p:nvPr/>
              </p:nvSpPr>
              <p:spPr>
                <a:xfrm>
                  <a:off x="5211018" y="3557124"/>
                  <a:ext cx="2655501" cy="3631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r">
                    <a:lnSpc>
                      <a:spcPct val="80000"/>
                    </a:lnSpc>
                    <a:defRPr/>
                  </a:pPr>
                  <a:r>
                    <a:rPr lang="fi-FI" sz="1100" b="1" dirty="0">
                      <a:solidFill>
                        <a:srgbClr val="00A3D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ELY- keskusten kansainvälistymispalveluja</a:t>
                  </a:r>
                </a:p>
              </p:txBody>
            </p:sp>
            <p:sp>
              <p:nvSpPr>
                <p:cNvPr id="69" name="Suorakulmio 68">
                  <a:extLst>
                    <a:ext uri="{FF2B5EF4-FFF2-40B4-BE49-F238E27FC236}">
                      <a16:creationId xmlns:a16="http://schemas.microsoft.com/office/drawing/2014/main" id="{09DEAAC1-EC23-45E2-98EC-E947F755D3E6}"/>
                    </a:ext>
                  </a:extLst>
                </p:cNvPr>
                <p:cNvSpPr/>
                <p:nvPr/>
              </p:nvSpPr>
              <p:spPr>
                <a:xfrm>
                  <a:off x="5232347" y="3033545"/>
                  <a:ext cx="2634172" cy="3631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r">
                    <a:lnSpc>
                      <a:spcPct val="80000"/>
                    </a:lnSpc>
                    <a:defRPr/>
                  </a:pPr>
                  <a:r>
                    <a:rPr lang="fi-FI" sz="1100" b="1" dirty="0">
                      <a:solidFill>
                        <a:srgbClr val="00A3D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Finnveran </a:t>
                  </a:r>
                  <a:br>
                    <a:rPr lang="fi-FI" sz="1100" b="1" dirty="0">
                      <a:solidFill>
                        <a:srgbClr val="00A3D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fi-FI" sz="1100" b="1" dirty="0">
                      <a:solidFill>
                        <a:srgbClr val="00A3D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palveluja</a:t>
                  </a:r>
                </a:p>
              </p:txBody>
            </p:sp>
            <p:sp>
              <p:nvSpPr>
                <p:cNvPr id="70" name="Suorakulmio 69">
                  <a:extLst>
                    <a:ext uri="{FF2B5EF4-FFF2-40B4-BE49-F238E27FC236}">
                      <a16:creationId xmlns:a16="http://schemas.microsoft.com/office/drawing/2014/main" id="{7E8EBBD7-53CB-4304-9174-06F1ED08CBCF}"/>
                    </a:ext>
                  </a:extLst>
                </p:cNvPr>
                <p:cNvSpPr/>
                <p:nvPr/>
              </p:nvSpPr>
              <p:spPr>
                <a:xfrm>
                  <a:off x="5716997" y="5581904"/>
                  <a:ext cx="2149522" cy="3631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r">
                    <a:lnSpc>
                      <a:spcPct val="80000"/>
                    </a:lnSpc>
                    <a:defRPr/>
                  </a:pPr>
                  <a:r>
                    <a:rPr lang="fi-FI" sz="1100" b="1" dirty="0">
                      <a:solidFill>
                        <a:srgbClr val="00A3D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Muita julkisia kansainvälistymispalveluita</a:t>
                  </a:r>
                </a:p>
              </p:txBody>
            </p:sp>
          </p:grpSp>
          <p:sp>
            <p:nvSpPr>
              <p:cNvPr id="10" name="Suorakulmio 9">
                <a:extLst>
                  <a:ext uri="{FF2B5EF4-FFF2-40B4-BE49-F238E27FC236}">
                    <a16:creationId xmlns:a16="http://schemas.microsoft.com/office/drawing/2014/main" id="{A5352253-691D-4C61-BCA4-57E1418025A0}"/>
                  </a:ext>
                </a:extLst>
              </p:cNvPr>
              <p:cNvSpPr/>
              <p:nvPr/>
            </p:nvSpPr>
            <p:spPr>
              <a:xfrm>
                <a:off x="246723" y="4631791"/>
                <a:ext cx="2634173" cy="363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lnSpc>
                    <a:spcPct val="80000"/>
                  </a:lnSpc>
                  <a:defRPr/>
                </a:pPr>
                <a:r>
                  <a:rPr lang="fi-FI" sz="1100" b="1" dirty="0">
                    <a:solidFill>
                      <a:srgbClr val="00A3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Yksityisiä kansainvälistymispalveluita</a:t>
                </a:r>
              </a:p>
            </p:txBody>
          </p:sp>
        </p:grp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3B3E82C-BEE0-4276-8C54-B712AA33D991}"/>
                </a:ext>
              </a:extLst>
            </p:cNvPr>
            <p:cNvSpPr/>
            <p:nvPr/>
          </p:nvSpPr>
          <p:spPr>
            <a:xfrm>
              <a:off x="246723" y="5108072"/>
              <a:ext cx="2634173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80000"/>
                </a:lnSpc>
                <a:defRPr/>
              </a:pPr>
              <a:r>
                <a:rPr lang="fi-FI" sz="11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Ulkoministeriön suurlähetystöverkoston palveluja maailmalla</a:t>
              </a:r>
            </a:p>
          </p:txBody>
        </p:sp>
      </p:grpSp>
      <p:graphicFrame>
        <p:nvGraphicFramePr>
          <p:cNvPr id="13" name="Kaavio 12">
            <a:extLst>
              <a:ext uri="{FF2B5EF4-FFF2-40B4-BE49-F238E27FC236}">
                <a16:creationId xmlns:a16="http://schemas.microsoft.com/office/drawing/2014/main" id="{3EAE884B-3D67-4DA5-9617-608A70FFE5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8456709"/>
              </p:ext>
            </p:extLst>
          </p:nvPr>
        </p:nvGraphicFramePr>
        <p:xfrm>
          <a:off x="5182083" y="1532736"/>
          <a:ext cx="2082919" cy="4565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90" name="Ryhmä 89">
            <a:extLst>
              <a:ext uri="{FF2B5EF4-FFF2-40B4-BE49-F238E27FC236}">
                <a16:creationId xmlns:a16="http://schemas.microsoft.com/office/drawing/2014/main" id="{43FE87A7-D0BF-447F-84FF-BBC05A2EE8C4}"/>
              </a:ext>
            </a:extLst>
          </p:cNvPr>
          <p:cNvGrpSpPr/>
          <p:nvPr/>
        </p:nvGrpSpPr>
        <p:grpSpPr>
          <a:xfrm>
            <a:off x="7456349" y="1285170"/>
            <a:ext cx="4437464" cy="3156372"/>
            <a:chOff x="-1119667" y="1370099"/>
            <a:chExt cx="4437464" cy="3156372"/>
          </a:xfrm>
        </p:grpSpPr>
        <p:sp>
          <p:nvSpPr>
            <p:cNvPr id="91" name="Suorakulmio 90">
              <a:extLst>
                <a:ext uri="{FF2B5EF4-FFF2-40B4-BE49-F238E27FC236}">
                  <a16:creationId xmlns:a16="http://schemas.microsoft.com/office/drawing/2014/main" id="{D2F5DE01-2163-4082-A905-1FD4B8A83D3B}"/>
                </a:ext>
              </a:extLst>
            </p:cNvPr>
            <p:cNvSpPr/>
            <p:nvPr/>
          </p:nvSpPr>
          <p:spPr>
            <a:xfrm>
              <a:off x="-1033707" y="1370099"/>
              <a:ext cx="2092714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fi-FI" sz="6000" b="1" spc="-300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fi-FI" sz="2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>
                <a:defRPr/>
              </a:pPr>
              <a:endParaRPr lang="fi-FI" sz="2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Suorakulmio 91">
              <a:extLst>
                <a:ext uri="{FF2B5EF4-FFF2-40B4-BE49-F238E27FC236}">
                  <a16:creationId xmlns:a16="http://schemas.microsoft.com/office/drawing/2014/main" id="{BFC52D32-53BD-4B89-8C31-C67E7706524C}"/>
                </a:ext>
              </a:extLst>
            </p:cNvPr>
            <p:cNvSpPr/>
            <p:nvPr/>
          </p:nvSpPr>
          <p:spPr>
            <a:xfrm>
              <a:off x="-1021932" y="2165245"/>
              <a:ext cx="4339729" cy="1421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fi-FI" sz="24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pk-yrityksistä </a:t>
              </a:r>
              <a:br>
                <a:rPr lang="fi-FI" sz="24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24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 ole käyttänyt kansainvälistymiseen liittyviä palveluja</a:t>
              </a:r>
            </a:p>
          </p:txBody>
        </p:sp>
        <p:sp>
          <p:nvSpPr>
            <p:cNvPr id="93" name="Suorakulmio 92">
              <a:extLst>
                <a:ext uri="{FF2B5EF4-FFF2-40B4-BE49-F238E27FC236}">
                  <a16:creationId xmlns:a16="http://schemas.microsoft.com/office/drawing/2014/main" id="{B2692C68-3457-4413-9439-7345F96D73E7}"/>
                </a:ext>
              </a:extLst>
            </p:cNvPr>
            <p:cNvSpPr/>
            <p:nvPr/>
          </p:nvSpPr>
          <p:spPr>
            <a:xfrm>
              <a:off x="-390413" y="3449253"/>
              <a:ext cx="209271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fi-FI" sz="4000" b="1" spc="-150" dirty="0">
                  <a:solidFill>
                    <a:srgbClr val="5353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89</a:t>
              </a:r>
              <a:r>
                <a:rPr lang="fi-FI" b="1" dirty="0">
                  <a:solidFill>
                    <a:srgbClr val="5353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i-FI" sz="4000" b="1" dirty="0">
                  <a:solidFill>
                    <a:srgbClr val="5353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</a:p>
            <a:p>
              <a:pPr lvl="0">
                <a:defRPr/>
              </a:pPr>
              <a:endParaRPr lang="fi-FI" sz="2400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Suorakulmio 93">
              <a:extLst>
                <a:ext uri="{FF2B5EF4-FFF2-40B4-BE49-F238E27FC236}">
                  <a16:creationId xmlns:a16="http://schemas.microsoft.com/office/drawing/2014/main" id="{2660A04C-243A-44DC-B6C2-A3696D2C6AC1}"/>
                </a:ext>
              </a:extLst>
            </p:cNvPr>
            <p:cNvSpPr/>
            <p:nvPr/>
          </p:nvSpPr>
          <p:spPr>
            <a:xfrm>
              <a:off x="-1119667" y="3557655"/>
              <a:ext cx="856777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80000"/>
                </a:lnSpc>
                <a:defRPr/>
              </a:pPr>
              <a:r>
                <a:rPr lang="fi-FI" b="1" dirty="0">
                  <a:solidFill>
                    <a:srgbClr val="5353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Koko </a:t>
              </a:r>
              <a:br>
                <a:rPr lang="fi-FI" b="1" dirty="0">
                  <a:solidFill>
                    <a:srgbClr val="5353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b="1" dirty="0">
                  <a:solidFill>
                    <a:srgbClr val="5353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maa</a:t>
              </a:r>
            </a:p>
          </p:txBody>
        </p:sp>
      </p:grpSp>
      <p:cxnSp>
        <p:nvCxnSpPr>
          <p:cNvPr id="95" name="Suora yhdysviiva 94">
            <a:extLst>
              <a:ext uri="{FF2B5EF4-FFF2-40B4-BE49-F238E27FC236}">
                <a16:creationId xmlns:a16="http://schemas.microsoft.com/office/drawing/2014/main" id="{2CD9D0EA-A132-4F89-BB55-6BF1BC9BC76D}"/>
              </a:ext>
            </a:extLst>
          </p:cNvPr>
          <p:cNvCxnSpPr>
            <a:cxnSpLocks/>
          </p:cNvCxnSpPr>
          <p:nvPr/>
        </p:nvCxnSpPr>
        <p:spPr>
          <a:xfrm>
            <a:off x="7449242" y="1340063"/>
            <a:ext cx="0" cy="483591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orakulmio 16">
            <a:extLst>
              <a:ext uri="{FF2B5EF4-FFF2-40B4-BE49-F238E27FC236}">
                <a16:creationId xmlns:a16="http://schemas.microsoft.com/office/drawing/2014/main" id="{70C9D36A-F392-4C7C-839A-36339D87460C}"/>
              </a:ext>
            </a:extLst>
          </p:cNvPr>
          <p:cNvSpPr/>
          <p:nvPr/>
        </p:nvSpPr>
        <p:spPr>
          <a:xfrm>
            <a:off x="8749034" y="3439383"/>
            <a:ext cx="22520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600" b="1" dirty="0">
                <a:solidFill>
                  <a:srgbClr val="A7A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Syksy 2021:86 % 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CB441BCB-2F36-4105-BF7B-B67781859464}"/>
              </a:ext>
            </a:extLst>
          </p:cNvPr>
          <p:cNvSpPr/>
          <p:nvPr/>
        </p:nvSpPr>
        <p:spPr>
          <a:xfrm>
            <a:off x="9102948" y="1775393"/>
            <a:ext cx="180749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900" b="1" dirty="0">
                <a:solidFill>
                  <a:srgbClr val="8AD5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Syksy 2021:    </a:t>
            </a:r>
          </a:p>
        </p:txBody>
      </p:sp>
      <p:graphicFrame>
        <p:nvGraphicFramePr>
          <p:cNvPr id="102" name="Kaavio 101">
            <a:extLst>
              <a:ext uri="{FF2B5EF4-FFF2-40B4-BE49-F238E27FC236}">
                <a16:creationId xmlns:a16="http://schemas.microsoft.com/office/drawing/2014/main" id="{69C4203E-04BD-44C5-A0D9-CD3E02FF61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015940"/>
              </p:ext>
            </p:extLst>
          </p:nvPr>
        </p:nvGraphicFramePr>
        <p:xfrm>
          <a:off x="9603701" y="3777937"/>
          <a:ext cx="2172677" cy="2120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103" name="Ryhmä 102">
            <a:extLst>
              <a:ext uri="{FF2B5EF4-FFF2-40B4-BE49-F238E27FC236}">
                <a16:creationId xmlns:a16="http://schemas.microsoft.com/office/drawing/2014/main" id="{0688BDC3-A4BE-44C1-AA24-D4A4E6A460D5}"/>
              </a:ext>
            </a:extLst>
          </p:cNvPr>
          <p:cNvGrpSpPr/>
          <p:nvPr/>
        </p:nvGrpSpPr>
        <p:grpSpPr>
          <a:xfrm>
            <a:off x="9947066" y="4856663"/>
            <a:ext cx="539380" cy="956262"/>
            <a:chOff x="1129768" y="4087755"/>
            <a:chExt cx="776445" cy="1996358"/>
          </a:xfrm>
        </p:grpSpPr>
        <p:sp>
          <p:nvSpPr>
            <p:cNvPr id="107" name="Suorakulmio 106">
              <a:extLst>
                <a:ext uri="{FF2B5EF4-FFF2-40B4-BE49-F238E27FC236}">
                  <a16:creationId xmlns:a16="http://schemas.microsoft.com/office/drawing/2014/main" id="{637ED98F-DCEB-454D-BEAE-39408FA792F1}"/>
                </a:ext>
              </a:extLst>
            </p:cNvPr>
            <p:cNvSpPr/>
            <p:nvPr/>
          </p:nvSpPr>
          <p:spPr>
            <a:xfrm rot="16200000">
              <a:off x="708670" y="4886554"/>
              <a:ext cx="1996342" cy="3987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fi-FI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2/2022</a:t>
              </a:r>
            </a:p>
          </p:txBody>
        </p:sp>
        <p:sp>
          <p:nvSpPr>
            <p:cNvPr id="108" name="Suorakulmio 107">
              <a:extLst>
                <a:ext uri="{FF2B5EF4-FFF2-40B4-BE49-F238E27FC236}">
                  <a16:creationId xmlns:a16="http://schemas.microsoft.com/office/drawing/2014/main" id="{CE8BE48C-15C2-4FDE-934F-C1D790221D02}"/>
                </a:ext>
              </a:extLst>
            </p:cNvPr>
            <p:cNvSpPr/>
            <p:nvPr/>
          </p:nvSpPr>
          <p:spPr>
            <a:xfrm rot="16200000">
              <a:off x="374766" y="4930367"/>
              <a:ext cx="1908748" cy="3987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fi-FI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2/2021</a:t>
              </a:r>
            </a:p>
          </p:txBody>
        </p:sp>
      </p:grpSp>
      <p:grpSp>
        <p:nvGrpSpPr>
          <p:cNvPr id="104" name="Ryhmä 103">
            <a:extLst>
              <a:ext uri="{FF2B5EF4-FFF2-40B4-BE49-F238E27FC236}">
                <a16:creationId xmlns:a16="http://schemas.microsoft.com/office/drawing/2014/main" id="{EE47306B-E760-47F7-AE52-379479BCB9B8}"/>
              </a:ext>
            </a:extLst>
          </p:cNvPr>
          <p:cNvGrpSpPr/>
          <p:nvPr/>
        </p:nvGrpSpPr>
        <p:grpSpPr>
          <a:xfrm>
            <a:off x="10894243" y="4904447"/>
            <a:ext cx="545316" cy="907799"/>
            <a:chOff x="1065911" y="4178148"/>
            <a:chExt cx="784990" cy="1895184"/>
          </a:xfrm>
        </p:grpSpPr>
        <p:sp>
          <p:nvSpPr>
            <p:cNvPr id="105" name="Suorakulmio 104">
              <a:extLst>
                <a:ext uri="{FF2B5EF4-FFF2-40B4-BE49-F238E27FC236}">
                  <a16:creationId xmlns:a16="http://schemas.microsoft.com/office/drawing/2014/main" id="{6630AD43-503B-406E-83E5-5C4DFBD519E4}"/>
                </a:ext>
              </a:extLst>
            </p:cNvPr>
            <p:cNvSpPr/>
            <p:nvPr/>
          </p:nvSpPr>
          <p:spPr>
            <a:xfrm rot="16200000">
              <a:off x="714163" y="4916142"/>
              <a:ext cx="1874732" cy="3987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fi-FI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2/2022</a:t>
              </a:r>
            </a:p>
          </p:txBody>
        </p:sp>
        <p:sp>
          <p:nvSpPr>
            <p:cNvPr id="106" name="Suorakulmio 105">
              <a:extLst>
                <a:ext uri="{FF2B5EF4-FFF2-40B4-BE49-F238E27FC236}">
                  <a16:creationId xmlns:a16="http://schemas.microsoft.com/office/drawing/2014/main" id="{A91D650F-4FB9-493C-B14C-3094E1DAA4AC}"/>
                </a:ext>
              </a:extLst>
            </p:cNvPr>
            <p:cNvSpPr/>
            <p:nvPr/>
          </p:nvSpPr>
          <p:spPr>
            <a:xfrm rot="16200000">
              <a:off x="461672" y="5070350"/>
              <a:ext cx="1607221" cy="3987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fi-FI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2/2021</a:t>
              </a:r>
            </a:p>
          </p:txBody>
        </p:sp>
      </p:grp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9D092DB-BC09-4B2A-B9A9-E45DB07548CB}"/>
              </a:ext>
            </a:extLst>
          </p:cNvPr>
          <p:cNvSpPr/>
          <p:nvPr/>
        </p:nvSpPr>
        <p:spPr>
          <a:xfrm>
            <a:off x="7677430" y="4499139"/>
            <a:ext cx="21152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Kyllä, tarvetta on kansainvälistymis-palveluille seuraavan 12 kk:n aikana</a:t>
            </a:r>
          </a:p>
          <a:p>
            <a:pPr lvl="0" algn="r">
              <a:lnSpc>
                <a:spcPct val="80000"/>
              </a:lnSpc>
              <a:defRPr/>
            </a:pPr>
            <a: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5EA9F3A0-0607-4642-9BFD-7CE2C1F54D93}"/>
              </a:ext>
            </a:extLst>
          </p:cNvPr>
          <p:cNvSpPr/>
          <p:nvPr/>
        </p:nvSpPr>
        <p:spPr>
          <a:xfrm>
            <a:off x="10751793" y="5775614"/>
            <a:ext cx="9419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1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0C37D1B0-2CE8-461E-9497-7ACA77D3246E}"/>
              </a:ext>
            </a:extLst>
          </p:cNvPr>
          <p:cNvSpPr/>
          <p:nvPr/>
        </p:nvSpPr>
        <p:spPr>
          <a:xfrm>
            <a:off x="7656576" y="5803706"/>
            <a:ext cx="28380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1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Lapin Yrittäjät</a:t>
            </a:r>
          </a:p>
        </p:txBody>
      </p:sp>
      <p:graphicFrame>
        <p:nvGraphicFramePr>
          <p:cNvPr id="8" name="Sisällön paikkamerkki 10">
            <a:extLst>
              <a:ext uri="{FF2B5EF4-FFF2-40B4-BE49-F238E27FC236}">
                <a16:creationId xmlns:a16="http://schemas.microsoft.com/office/drawing/2014/main" id="{654B700D-2930-474C-A254-7B7510860D31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29318614"/>
              </p:ext>
            </p:extLst>
          </p:nvPr>
        </p:nvGraphicFramePr>
        <p:xfrm>
          <a:off x="10542967" y="1804623"/>
          <a:ext cx="854901" cy="36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0" name="Sisällön paikkamerkki 10">
            <a:extLst>
              <a:ext uri="{FF2B5EF4-FFF2-40B4-BE49-F238E27FC236}">
                <a16:creationId xmlns:a16="http://schemas.microsoft.com/office/drawing/2014/main" id="{EA8AED17-A224-4CB0-B243-CA8E46B5125D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19804040"/>
              </p:ext>
            </p:extLst>
          </p:nvPr>
        </p:nvGraphicFramePr>
        <p:xfrm>
          <a:off x="7582381" y="1359368"/>
          <a:ext cx="2392417" cy="991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001675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uorakulmio 90">
            <a:extLst>
              <a:ext uri="{FF2B5EF4-FFF2-40B4-BE49-F238E27FC236}">
                <a16:creationId xmlns:a16="http://schemas.microsoft.com/office/drawing/2014/main" id="{1ABBA46F-0BF5-4165-BE4E-8A6180F58611}"/>
              </a:ext>
            </a:extLst>
          </p:cNvPr>
          <p:cNvSpPr/>
          <p:nvPr/>
        </p:nvSpPr>
        <p:spPr>
          <a:xfrm rot="16200000">
            <a:off x="6653020" y="5472019"/>
            <a:ext cx="8875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syksy 2022</a:t>
            </a:r>
          </a:p>
        </p:txBody>
      </p:sp>
      <p:graphicFrame>
        <p:nvGraphicFramePr>
          <p:cNvPr id="105" name="Sisällön paikkamerkki 2">
            <a:extLst>
              <a:ext uri="{FF2B5EF4-FFF2-40B4-BE49-F238E27FC236}">
                <a16:creationId xmlns:a16="http://schemas.microsoft.com/office/drawing/2014/main" id="{4626C5BA-5382-44E3-928D-40037CC2DD28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89519241"/>
              </p:ext>
            </p:extLst>
          </p:nvPr>
        </p:nvGraphicFramePr>
        <p:xfrm>
          <a:off x="7128956" y="2087353"/>
          <a:ext cx="4948791" cy="3971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PK-YRITYKSET JA KEHITTÄMINEN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B8EA42F0-0D28-4DBE-B5DC-C764C1422887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BB362F8-7299-48E5-BFB5-3CF4B19E6F8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Suorakulmio 52">
            <a:extLst>
              <a:ext uri="{FF2B5EF4-FFF2-40B4-BE49-F238E27FC236}">
                <a16:creationId xmlns:a16="http://schemas.microsoft.com/office/drawing/2014/main" id="{DF352958-6D15-476C-AAF4-672C007D9624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Lapin Yrittäjät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cxnSp>
        <p:nvCxnSpPr>
          <p:cNvPr id="75" name="Suora yhdysviiva 74">
            <a:extLst>
              <a:ext uri="{FF2B5EF4-FFF2-40B4-BE49-F238E27FC236}">
                <a16:creationId xmlns:a16="http://schemas.microsoft.com/office/drawing/2014/main" id="{93297663-5F59-43F4-870E-40EE7D15FF25}"/>
              </a:ext>
            </a:extLst>
          </p:cNvPr>
          <p:cNvCxnSpPr>
            <a:cxnSpLocks/>
          </p:cNvCxnSpPr>
          <p:nvPr/>
        </p:nvCxnSpPr>
        <p:spPr>
          <a:xfrm>
            <a:off x="509815" y="1098267"/>
            <a:ext cx="11172370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Suorakulmio 61">
            <a:extLst>
              <a:ext uri="{FF2B5EF4-FFF2-40B4-BE49-F238E27FC236}">
                <a16:creationId xmlns:a16="http://schemas.microsoft.com/office/drawing/2014/main" id="{E15BA6AA-55B1-4A8E-BD17-709233F0A8A6}"/>
              </a:ext>
            </a:extLst>
          </p:cNvPr>
          <p:cNvSpPr/>
          <p:nvPr/>
        </p:nvSpPr>
        <p:spPr>
          <a:xfrm>
            <a:off x="708471" y="3826202"/>
            <a:ext cx="29206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Tuotanto ja materiaalitoiminnot, tietotekniikka, tuotekehitys, laatu</a:t>
            </a:r>
          </a:p>
        </p:txBody>
      </p:sp>
      <p:sp>
        <p:nvSpPr>
          <p:cNvPr id="64" name="Suorakulmio 63">
            <a:extLst>
              <a:ext uri="{FF2B5EF4-FFF2-40B4-BE49-F238E27FC236}">
                <a16:creationId xmlns:a16="http://schemas.microsoft.com/office/drawing/2014/main" id="{DA301145-CC67-4DE7-91BC-1B82205BDA63}"/>
              </a:ext>
            </a:extLst>
          </p:cNvPr>
          <p:cNvSpPr/>
          <p:nvPr/>
        </p:nvSpPr>
        <p:spPr>
          <a:xfrm>
            <a:off x="737892" y="5740078"/>
            <a:ext cx="2920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Yrityksen hallitustyöskentely</a:t>
            </a:r>
          </a:p>
        </p:txBody>
      </p:sp>
      <p:sp>
        <p:nvSpPr>
          <p:cNvPr id="65" name="Suorakulmio 64">
            <a:extLst>
              <a:ext uri="{FF2B5EF4-FFF2-40B4-BE49-F238E27FC236}">
                <a16:creationId xmlns:a16="http://schemas.microsoft.com/office/drawing/2014/main" id="{834C6EF6-D7FC-4E94-A3D2-83E757ED4CBA}"/>
              </a:ext>
            </a:extLst>
          </p:cNvPr>
          <p:cNvSpPr/>
          <p:nvPr/>
        </p:nvSpPr>
        <p:spPr>
          <a:xfrm>
            <a:off x="706513" y="1922359"/>
            <a:ext cx="29206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Henkilöstön kehittäminen </a:t>
            </a:r>
            <a:b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 koulutus</a:t>
            </a:r>
          </a:p>
        </p:txBody>
      </p:sp>
      <p:sp>
        <p:nvSpPr>
          <p:cNvPr id="67" name="Suorakulmio 66">
            <a:extLst>
              <a:ext uri="{FF2B5EF4-FFF2-40B4-BE49-F238E27FC236}">
                <a16:creationId xmlns:a16="http://schemas.microsoft.com/office/drawing/2014/main" id="{6AD04AEE-0F59-4DDD-B9FC-63B3E6D5F8F4}"/>
              </a:ext>
            </a:extLst>
          </p:cNvPr>
          <p:cNvSpPr/>
          <p:nvPr/>
        </p:nvSpPr>
        <p:spPr>
          <a:xfrm>
            <a:off x="707370" y="3355682"/>
            <a:ext cx="29206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Verkostoituminen</a:t>
            </a:r>
            <a:b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tuotannollisessa </a:t>
            </a:r>
            <a:b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toiminnassa, alihankinnat</a:t>
            </a:r>
          </a:p>
        </p:txBody>
      </p:sp>
      <p:sp>
        <p:nvSpPr>
          <p:cNvPr id="69" name="Suorakulmio 68">
            <a:extLst>
              <a:ext uri="{FF2B5EF4-FFF2-40B4-BE49-F238E27FC236}">
                <a16:creationId xmlns:a16="http://schemas.microsoft.com/office/drawing/2014/main" id="{FE58429E-987D-45B3-B7E3-F9C67338943C}"/>
              </a:ext>
            </a:extLst>
          </p:cNvPr>
          <p:cNvSpPr/>
          <p:nvPr/>
        </p:nvSpPr>
        <p:spPr>
          <a:xfrm>
            <a:off x="719183" y="5292552"/>
            <a:ext cx="2920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Vienti ja kansainvälistyminen</a:t>
            </a:r>
          </a:p>
        </p:txBody>
      </p:sp>
      <p:sp>
        <p:nvSpPr>
          <p:cNvPr id="70" name="Suorakulmio 69">
            <a:extLst>
              <a:ext uri="{FF2B5EF4-FFF2-40B4-BE49-F238E27FC236}">
                <a16:creationId xmlns:a16="http://schemas.microsoft.com/office/drawing/2014/main" id="{F58B494C-34D3-4A57-B372-B20E95BD7C5B}"/>
              </a:ext>
            </a:extLst>
          </p:cNvPr>
          <p:cNvSpPr/>
          <p:nvPr/>
        </p:nvSpPr>
        <p:spPr>
          <a:xfrm>
            <a:off x="708471" y="4793033"/>
            <a:ext cx="29206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Verkostoituminen tutkimus-, </a:t>
            </a:r>
            <a:b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kehittämis- ja innovaatiotoiminnassa</a:t>
            </a:r>
          </a:p>
        </p:txBody>
      </p:sp>
      <p:sp>
        <p:nvSpPr>
          <p:cNvPr id="71" name="Suorakulmio 70">
            <a:extLst>
              <a:ext uri="{FF2B5EF4-FFF2-40B4-BE49-F238E27FC236}">
                <a16:creationId xmlns:a16="http://schemas.microsoft.com/office/drawing/2014/main" id="{7D07EE6C-936F-45FB-BEE7-ADA1F359FBA2}"/>
              </a:ext>
            </a:extLst>
          </p:cNvPr>
          <p:cNvSpPr/>
          <p:nvPr/>
        </p:nvSpPr>
        <p:spPr>
          <a:xfrm>
            <a:off x="718509" y="1458922"/>
            <a:ext cx="2920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Markkinointi ja myynti</a:t>
            </a:r>
          </a:p>
        </p:txBody>
      </p:sp>
      <p:sp>
        <p:nvSpPr>
          <p:cNvPr id="72" name="Suorakulmio 71">
            <a:extLst>
              <a:ext uri="{FF2B5EF4-FFF2-40B4-BE49-F238E27FC236}">
                <a16:creationId xmlns:a16="http://schemas.microsoft.com/office/drawing/2014/main" id="{696A5B1C-D600-4556-8A67-16AC9D5F75B3}"/>
              </a:ext>
            </a:extLst>
          </p:cNvPr>
          <p:cNvSpPr/>
          <p:nvPr/>
        </p:nvSpPr>
        <p:spPr>
          <a:xfrm>
            <a:off x="698946" y="2392087"/>
            <a:ext cx="2920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Johtaminen</a:t>
            </a:r>
          </a:p>
        </p:txBody>
      </p:sp>
      <p:cxnSp>
        <p:nvCxnSpPr>
          <p:cNvPr id="77" name="Suora yhdysviiva 76">
            <a:extLst>
              <a:ext uri="{FF2B5EF4-FFF2-40B4-BE49-F238E27FC236}">
                <a16:creationId xmlns:a16="http://schemas.microsoft.com/office/drawing/2014/main" id="{18FD34F4-B074-4C12-B9CC-F03F56FBD4E4}"/>
              </a:ext>
            </a:extLst>
          </p:cNvPr>
          <p:cNvCxnSpPr>
            <a:cxnSpLocks/>
          </p:cNvCxnSpPr>
          <p:nvPr/>
        </p:nvCxnSpPr>
        <p:spPr>
          <a:xfrm>
            <a:off x="793910" y="1452775"/>
            <a:ext cx="3754476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uora yhdysviiva 77">
            <a:extLst>
              <a:ext uri="{FF2B5EF4-FFF2-40B4-BE49-F238E27FC236}">
                <a16:creationId xmlns:a16="http://schemas.microsoft.com/office/drawing/2014/main" id="{94380EC9-29CC-44C4-A7DD-B3D72F8DC09D}"/>
              </a:ext>
            </a:extLst>
          </p:cNvPr>
          <p:cNvCxnSpPr>
            <a:cxnSpLocks/>
          </p:cNvCxnSpPr>
          <p:nvPr/>
        </p:nvCxnSpPr>
        <p:spPr>
          <a:xfrm>
            <a:off x="793910" y="1928207"/>
            <a:ext cx="3754476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uora yhdysviiva 78">
            <a:extLst>
              <a:ext uri="{FF2B5EF4-FFF2-40B4-BE49-F238E27FC236}">
                <a16:creationId xmlns:a16="http://schemas.microsoft.com/office/drawing/2014/main" id="{ABC3A196-5E1B-4B74-8978-23E132EBA2A0}"/>
              </a:ext>
            </a:extLst>
          </p:cNvPr>
          <p:cNvCxnSpPr>
            <a:cxnSpLocks/>
          </p:cNvCxnSpPr>
          <p:nvPr/>
        </p:nvCxnSpPr>
        <p:spPr>
          <a:xfrm>
            <a:off x="793910" y="2403639"/>
            <a:ext cx="3754476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uora yhdysviiva 79">
            <a:extLst>
              <a:ext uri="{FF2B5EF4-FFF2-40B4-BE49-F238E27FC236}">
                <a16:creationId xmlns:a16="http://schemas.microsoft.com/office/drawing/2014/main" id="{15D96FB2-3BC8-4084-A249-0024ABB6D027}"/>
              </a:ext>
            </a:extLst>
          </p:cNvPr>
          <p:cNvCxnSpPr>
            <a:cxnSpLocks/>
          </p:cNvCxnSpPr>
          <p:nvPr/>
        </p:nvCxnSpPr>
        <p:spPr>
          <a:xfrm>
            <a:off x="793910" y="2879071"/>
            <a:ext cx="3754476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uora yhdysviiva 80">
            <a:extLst>
              <a:ext uri="{FF2B5EF4-FFF2-40B4-BE49-F238E27FC236}">
                <a16:creationId xmlns:a16="http://schemas.microsoft.com/office/drawing/2014/main" id="{595A8B32-91F1-4FAA-BB99-414BF72F90D7}"/>
              </a:ext>
            </a:extLst>
          </p:cNvPr>
          <p:cNvCxnSpPr>
            <a:cxnSpLocks/>
          </p:cNvCxnSpPr>
          <p:nvPr/>
        </p:nvCxnSpPr>
        <p:spPr>
          <a:xfrm>
            <a:off x="793910" y="3354503"/>
            <a:ext cx="3754476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uora yhdysviiva 81">
            <a:extLst>
              <a:ext uri="{FF2B5EF4-FFF2-40B4-BE49-F238E27FC236}">
                <a16:creationId xmlns:a16="http://schemas.microsoft.com/office/drawing/2014/main" id="{9D17CBFA-14E9-492C-A06E-75B8BDFF0D66}"/>
              </a:ext>
            </a:extLst>
          </p:cNvPr>
          <p:cNvCxnSpPr>
            <a:cxnSpLocks/>
          </p:cNvCxnSpPr>
          <p:nvPr/>
        </p:nvCxnSpPr>
        <p:spPr>
          <a:xfrm>
            <a:off x="793910" y="3829935"/>
            <a:ext cx="3754476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uora yhdysviiva 82">
            <a:extLst>
              <a:ext uri="{FF2B5EF4-FFF2-40B4-BE49-F238E27FC236}">
                <a16:creationId xmlns:a16="http://schemas.microsoft.com/office/drawing/2014/main" id="{8EA27A6D-95F7-41EA-8307-3138154FD0F4}"/>
              </a:ext>
            </a:extLst>
          </p:cNvPr>
          <p:cNvCxnSpPr>
            <a:cxnSpLocks/>
          </p:cNvCxnSpPr>
          <p:nvPr/>
        </p:nvCxnSpPr>
        <p:spPr>
          <a:xfrm>
            <a:off x="793910" y="4305367"/>
            <a:ext cx="3754476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uora yhdysviiva 83">
            <a:extLst>
              <a:ext uri="{FF2B5EF4-FFF2-40B4-BE49-F238E27FC236}">
                <a16:creationId xmlns:a16="http://schemas.microsoft.com/office/drawing/2014/main" id="{9656AC54-6E7C-4E1C-95F3-4044B27BC9B5}"/>
              </a:ext>
            </a:extLst>
          </p:cNvPr>
          <p:cNvCxnSpPr>
            <a:cxnSpLocks/>
          </p:cNvCxnSpPr>
          <p:nvPr/>
        </p:nvCxnSpPr>
        <p:spPr>
          <a:xfrm>
            <a:off x="793910" y="4780799"/>
            <a:ext cx="3754476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uora yhdysviiva 84">
            <a:extLst>
              <a:ext uri="{FF2B5EF4-FFF2-40B4-BE49-F238E27FC236}">
                <a16:creationId xmlns:a16="http://schemas.microsoft.com/office/drawing/2014/main" id="{B6BD18A3-1287-4C4E-8E29-B92EA4D8A767}"/>
              </a:ext>
            </a:extLst>
          </p:cNvPr>
          <p:cNvCxnSpPr>
            <a:cxnSpLocks/>
          </p:cNvCxnSpPr>
          <p:nvPr/>
        </p:nvCxnSpPr>
        <p:spPr>
          <a:xfrm>
            <a:off x="793910" y="5256231"/>
            <a:ext cx="3754476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Suorakulmio 85">
            <a:extLst>
              <a:ext uri="{FF2B5EF4-FFF2-40B4-BE49-F238E27FC236}">
                <a16:creationId xmlns:a16="http://schemas.microsoft.com/office/drawing/2014/main" id="{8D75DD32-EC31-4BDD-9A17-EEB05FCB8D9C}"/>
              </a:ext>
            </a:extLst>
          </p:cNvPr>
          <p:cNvSpPr/>
          <p:nvPr/>
        </p:nvSpPr>
        <p:spPr>
          <a:xfrm rot="16200000">
            <a:off x="-1671027" y="3244334"/>
            <a:ext cx="4448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Kehitystarpeet </a:t>
            </a:r>
            <a:r>
              <a:rPr lang="fi-FI" sz="8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</p:txBody>
      </p:sp>
      <p:cxnSp>
        <p:nvCxnSpPr>
          <p:cNvPr id="92" name="Suora yhdysviiva 91">
            <a:extLst>
              <a:ext uri="{FF2B5EF4-FFF2-40B4-BE49-F238E27FC236}">
                <a16:creationId xmlns:a16="http://schemas.microsoft.com/office/drawing/2014/main" id="{1E908ABD-D625-4A61-A61B-8ED8A2FB7BE5}"/>
              </a:ext>
            </a:extLst>
          </p:cNvPr>
          <p:cNvCxnSpPr>
            <a:cxnSpLocks/>
          </p:cNvCxnSpPr>
          <p:nvPr/>
        </p:nvCxnSpPr>
        <p:spPr>
          <a:xfrm>
            <a:off x="6968834" y="1231605"/>
            <a:ext cx="0" cy="489453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Suorakulmio 93">
            <a:extLst>
              <a:ext uri="{FF2B5EF4-FFF2-40B4-BE49-F238E27FC236}">
                <a16:creationId xmlns:a16="http://schemas.microsoft.com/office/drawing/2014/main" id="{0A672501-CDA7-44AB-A092-8343A0335625}"/>
              </a:ext>
            </a:extLst>
          </p:cNvPr>
          <p:cNvSpPr/>
          <p:nvPr/>
        </p:nvSpPr>
        <p:spPr>
          <a:xfrm rot="16200000">
            <a:off x="9481697" y="1858472"/>
            <a:ext cx="1260187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8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Yritystoiminnan sääntely</a:t>
            </a:r>
          </a:p>
        </p:txBody>
      </p:sp>
      <p:sp>
        <p:nvSpPr>
          <p:cNvPr id="101" name="Suorakulmio 100">
            <a:extLst>
              <a:ext uri="{FF2B5EF4-FFF2-40B4-BE49-F238E27FC236}">
                <a16:creationId xmlns:a16="http://schemas.microsoft.com/office/drawing/2014/main" id="{FD484F7C-44E1-428B-BB2A-23C7E3159F24}"/>
              </a:ext>
            </a:extLst>
          </p:cNvPr>
          <p:cNvSpPr/>
          <p:nvPr/>
        </p:nvSpPr>
        <p:spPr>
          <a:xfrm rot="16200000">
            <a:off x="4493893" y="3256722"/>
            <a:ext cx="4580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Kehittämisen esteet </a:t>
            </a:r>
            <a:r>
              <a:rPr lang="fi-FI" sz="8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(tärkeimmäksi koettu kehittämisen este %)</a:t>
            </a:r>
          </a:p>
        </p:txBody>
      </p:sp>
      <p:cxnSp>
        <p:nvCxnSpPr>
          <p:cNvPr id="51" name="Suora yhdysviiva 50">
            <a:extLst>
              <a:ext uri="{FF2B5EF4-FFF2-40B4-BE49-F238E27FC236}">
                <a16:creationId xmlns:a16="http://schemas.microsoft.com/office/drawing/2014/main" id="{39360915-71C1-4144-8676-607B91795F9B}"/>
              </a:ext>
            </a:extLst>
          </p:cNvPr>
          <p:cNvCxnSpPr>
            <a:cxnSpLocks/>
          </p:cNvCxnSpPr>
          <p:nvPr/>
        </p:nvCxnSpPr>
        <p:spPr>
          <a:xfrm>
            <a:off x="793910" y="5731664"/>
            <a:ext cx="3754476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orakulmio 2">
            <a:extLst>
              <a:ext uri="{FF2B5EF4-FFF2-40B4-BE49-F238E27FC236}">
                <a16:creationId xmlns:a16="http://schemas.microsoft.com/office/drawing/2014/main" id="{DB02C0FA-9B59-4573-98A0-0FDDF44C0919}"/>
              </a:ext>
            </a:extLst>
          </p:cNvPr>
          <p:cNvSpPr/>
          <p:nvPr/>
        </p:nvSpPr>
        <p:spPr>
          <a:xfrm>
            <a:off x="712815" y="2882674"/>
            <a:ext cx="2920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Rahoitus, talous ja laskentatoimi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7FC8200E-FE35-48EE-A227-23E94806715B}"/>
              </a:ext>
            </a:extLst>
          </p:cNvPr>
          <p:cNvSpPr/>
          <p:nvPr/>
        </p:nvSpPr>
        <p:spPr>
          <a:xfrm>
            <a:off x="698843" y="4309222"/>
            <a:ext cx="29206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Ympäristö- ja muut </a:t>
            </a:r>
            <a:b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säädösvaatimukset</a:t>
            </a:r>
          </a:p>
        </p:txBody>
      </p:sp>
      <p:cxnSp>
        <p:nvCxnSpPr>
          <p:cNvPr id="56" name="Suora yhdysviiva 55">
            <a:extLst>
              <a:ext uri="{FF2B5EF4-FFF2-40B4-BE49-F238E27FC236}">
                <a16:creationId xmlns:a16="http://schemas.microsoft.com/office/drawing/2014/main" id="{D86E25EC-67CF-4A99-BFC6-5CF35EF87984}"/>
              </a:ext>
            </a:extLst>
          </p:cNvPr>
          <p:cNvCxnSpPr>
            <a:cxnSpLocks/>
          </p:cNvCxnSpPr>
          <p:nvPr/>
        </p:nvCxnSpPr>
        <p:spPr>
          <a:xfrm flipH="1">
            <a:off x="7219922" y="1452441"/>
            <a:ext cx="4894" cy="4606021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Suorakulmio 62">
            <a:extLst>
              <a:ext uri="{FF2B5EF4-FFF2-40B4-BE49-F238E27FC236}">
                <a16:creationId xmlns:a16="http://schemas.microsoft.com/office/drawing/2014/main" id="{32E364C6-341D-444E-9BE2-0DC7F9105290}"/>
              </a:ext>
            </a:extLst>
          </p:cNvPr>
          <p:cNvSpPr/>
          <p:nvPr/>
        </p:nvSpPr>
        <p:spPr>
          <a:xfrm rot="16200000">
            <a:off x="7385873" y="1938124"/>
            <a:ext cx="1260187" cy="19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8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Työvoiman saatavuus</a:t>
            </a:r>
          </a:p>
        </p:txBody>
      </p:sp>
      <p:sp>
        <p:nvSpPr>
          <p:cNvPr id="98" name="Suorakulmio 97">
            <a:extLst>
              <a:ext uri="{FF2B5EF4-FFF2-40B4-BE49-F238E27FC236}">
                <a16:creationId xmlns:a16="http://schemas.microsoft.com/office/drawing/2014/main" id="{59667BD5-9E7F-429D-B81D-E916C9316110}"/>
              </a:ext>
            </a:extLst>
          </p:cNvPr>
          <p:cNvSpPr/>
          <p:nvPr/>
        </p:nvSpPr>
        <p:spPr>
          <a:xfrm rot="16200000">
            <a:off x="8074571" y="1915037"/>
            <a:ext cx="1260187" cy="19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8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Kustannustaso</a:t>
            </a:r>
          </a:p>
        </p:txBody>
      </p:sp>
      <p:sp>
        <p:nvSpPr>
          <p:cNvPr id="100" name="Suorakulmio 99">
            <a:extLst>
              <a:ext uri="{FF2B5EF4-FFF2-40B4-BE49-F238E27FC236}">
                <a16:creationId xmlns:a16="http://schemas.microsoft.com/office/drawing/2014/main" id="{E032AA82-9447-455B-806A-D685196D5EA9}"/>
              </a:ext>
            </a:extLst>
          </p:cNvPr>
          <p:cNvSpPr/>
          <p:nvPr/>
        </p:nvSpPr>
        <p:spPr>
          <a:xfrm rot="16200000">
            <a:off x="10117131" y="1904178"/>
            <a:ext cx="1260187" cy="19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8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Rahoitus</a:t>
            </a:r>
          </a:p>
        </p:txBody>
      </p:sp>
      <p:sp>
        <p:nvSpPr>
          <p:cNvPr id="103" name="Suorakulmio 102">
            <a:extLst>
              <a:ext uri="{FF2B5EF4-FFF2-40B4-BE49-F238E27FC236}">
                <a16:creationId xmlns:a16="http://schemas.microsoft.com/office/drawing/2014/main" id="{1E752DA7-5486-472E-AB4D-4ECA3EA38253}"/>
              </a:ext>
            </a:extLst>
          </p:cNvPr>
          <p:cNvSpPr/>
          <p:nvPr/>
        </p:nvSpPr>
        <p:spPr>
          <a:xfrm rot="16200000">
            <a:off x="8769520" y="1912005"/>
            <a:ext cx="1260187" cy="19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8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Kilpailutilanne</a:t>
            </a:r>
          </a:p>
        </p:txBody>
      </p:sp>
      <p:sp>
        <p:nvSpPr>
          <p:cNvPr id="111" name="Suorakulmio 110">
            <a:extLst>
              <a:ext uri="{FF2B5EF4-FFF2-40B4-BE49-F238E27FC236}">
                <a16:creationId xmlns:a16="http://schemas.microsoft.com/office/drawing/2014/main" id="{9211B56C-8595-4A27-8F94-E4523B72C363}"/>
              </a:ext>
            </a:extLst>
          </p:cNvPr>
          <p:cNvSpPr/>
          <p:nvPr/>
        </p:nvSpPr>
        <p:spPr>
          <a:xfrm rot="16200000">
            <a:off x="10789565" y="1901919"/>
            <a:ext cx="1260187" cy="19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8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Muut resurssitekijät</a:t>
            </a:r>
          </a:p>
        </p:txBody>
      </p:sp>
      <p:sp>
        <p:nvSpPr>
          <p:cNvPr id="113" name="Suorakulmio 112">
            <a:extLst>
              <a:ext uri="{FF2B5EF4-FFF2-40B4-BE49-F238E27FC236}">
                <a16:creationId xmlns:a16="http://schemas.microsoft.com/office/drawing/2014/main" id="{50F90DD1-5BA3-4649-8844-10F703AADA94}"/>
              </a:ext>
            </a:extLst>
          </p:cNvPr>
          <p:cNvSpPr/>
          <p:nvPr/>
        </p:nvSpPr>
        <p:spPr>
          <a:xfrm rot="16200000">
            <a:off x="6749148" y="1887465"/>
            <a:ext cx="1260187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8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Yleinen </a:t>
            </a:r>
            <a:br>
              <a:rPr lang="fi-FI" sz="8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8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suhdanne</a:t>
            </a:r>
          </a:p>
        </p:txBody>
      </p:sp>
      <p:graphicFrame>
        <p:nvGraphicFramePr>
          <p:cNvPr id="12" name="Sisällön paikkamerkki 2">
            <a:extLst>
              <a:ext uri="{FF2B5EF4-FFF2-40B4-BE49-F238E27FC236}">
                <a16:creationId xmlns:a16="http://schemas.microsoft.com/office/drawing/2014/main" id="{010E3FE5-81B1-4599-A3DF-5CF5449E90AC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1609709"/>
              </p:ext>
            </p:extLst>
          </p:nvPr>
        </p:nvGraphicFramePr>
        <p:xfrm>
          <a:off x="3984060" y="1258380"/>
          <a:ext cx="2850016" cy="4941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3" name="Suorakulmio 72">
            <a:extLst>
              <a:ext uri="{FF2B5EF4-FFF2-40B4-BE49-F238E27FC236}">
                <a16:creationId xmlns:a16="http://schemas.microsoft.com/office/drawing/2014/main" id="{CD601545-505C-4C45-9AAF-CF8074D3172C}"/>
              </a:ext>
            </a:extLst>
          </p:cNvPr>
          <p:cNvSpPr/>
          <p:nvPr/>
        </p:nvSpPr>
        <p:spPr>
          <a:xfrm>
            <a:off x="4548386" y="1208859"/>
            <a:ext cx="941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syksy 2021</a:t>
            </a:r>
          </a:p>
        </p:txBody>
      </p:sp>
      <p:sp>
        <p:nvSpPr>
          <p:cNvPr id="74" name="Suorakulmio 73">
            <a:extLst>
              <a:ext uri="{FF2B5EF4-FFF2-40B4-BE49-F238E27FC236}">
                <a16:creationId xmlns:a16="http://schemas.microsoft.com/office/drawing/2014/main" id="{40499852-A58A-45D7-BAC6-51F06728B33C}"/>
              </a:ext>
            </a:extLst>
          </p:cNvPr>
          <p:cNvSpPr/>
          <p:nvPr/>
        </p:nvSpPr>
        <p:spPr>
          <a:xfrm>
            <a:off x="3689180" y="1208860"/>
            <a:ext cx="941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syksy 2022</a:t>
            </a:r>
          </a:p>
        </p:txBody>
      </p:sp>
      <p:cxnSp>
        <p:nvCxnSpPr>
          <p:cNvPr id="55" name="Suora yhdysviiva 54">
            <a:extLst>
              <a:ext uri="{FF2B5EF4-FFF2-40B4-BE49-F238E27FC236}">
                <a16:creationId xmlns:a16="http://schemas.microsoft.com/office/drawing/2014/main" id="{751EF75E-2039-44E2-B376-0B3FE14B13D9}"/>
              </a:ext>
            </a:extLst>
          </p:cNvPr>
          <p:cNvCxnSpPr>
            <a:cxnSpLocks/>
          </p:cNvCxnSpPr>
          <p:nvPr/>
        </p:nvCxnSpPr>
        <p:spPr>
          <a:xfrm flipH="1">
            <a:off x="7905107" y="1452441"/>
            <a:ext cx="4894" cy="4606021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uora yhdysviiva 56">
            <a:extLst>
              <a:ext uri="{FF2B5EF4-FFF2-40B4-BE49-F238E27FC236}">
                <a16:creationId xmlns:a16="http://schemas.microsoft.com/office/drawing/2014/main" id="{9022482E-79ED-46F2-AE9F-908C2AE23C32}"/>
              </a:ext>
            </a:extLst>
          </p:cNvPr>
          <p:cNvCxnSpPr>
            <a:cxnSpLocks/>
          </p:cNvCxnSpPr>
          <p:nvPr/>
        </p:nvCxnSpPr>
        <p:spPr>
          <a:xfrm flipH="1">
            <a:off x="8593495" y="1452441"/>
            <a:ext cx="4894" cy="4606021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uora yhdysviiva 57">
            <a:extLst>
              <a:ext uri="{FF2B5EF4-FFF2-40B4-BE49-F238E27FC236}">
                <a16:creationId xmlns:a16="http://schemas.microsoft.com/office/drawing/2014/main" id="{A1182BA7-C79A-47C8-8377-BF31222E4B04}"/>
              </a:ext>
            </a:extLst>
          </p:cNvPr>
          <p:cNvCxnSpPr>
            <a:cxnSpLocks/>
          </p:cNvCxnSpPr>
          <p:nvPr/>
        </p:nvCxnSpPr>
        <p:spPr>
          <a:xfrm flipH="1">
            <a:off x="9278680" y="1452441"/>
            <a:ext cx="4894" cy="4606021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uora yhdysviiva 58">
            <a:extLst>
              <a:ext uri="{FF2B5EF4-FFF2-40B4-BE49-F238E27FC236}">
                <a16:creationId xmlns:a16="http://schemas.microsoft.com/office/drawing/2014/main" id="{C77C7A50-A4CB-4277-9DCE-C1C2BFB03597}"/>
              </a:ext>
            </a:extLst>
          </p:cNvPr>
          <p:cNvCxnSpPr>
            <a:cxnSpLocks/>
          </p:cNvCxnSpPr>
          <p:nvPr/>
        </p:nvCxnSpPr>
        <p:spPr>
          <a:xfrm flipH="1">
            <a:off x="9955327" y="1452441"/>
            <a:ext cx="4894" cy="4606021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uora yhdysviiva 59">
            <a:extLst>
              <a:ext uri="{FF2B5EF4-FFF2-40B4-BE49-F238E27FC236}">
                <a16:creationId xmlns:a16="http://schemas.microsoft.com/office/drawing/2014/main" id="{CF707E8B-6F92-4934-A786-32EDA5303AAA}"/>
              </a:ext>
            </a:extLst>
          </p:cNvPr>
          <p:cNvCxnSpPr>
            <a:cxnSpLocks/>
          </p:cNvCxnSpPr>
          <p:nvPr/>
        </p:nvCxnSpPr>
        <p:spPr>
          <a:xfrm flipH="1">
            <a:off x="10640512" y="1452441"/>
            <a:ext cx="4894" cy="4606021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uora yhdysviiva 60">
            <a:extLst>
              <a:ext uri="{FF2B5EF4-FFF2-40B4-BE49-F238E27FC236}">
                <a16:creationId xmlns:a16="http://schemas.microsoft.com/office/drawing/2014/main" id="{50801D78-7B04-46F9-A6C5-2DDE49BA5F3D}"/>
              </a:ext>
            </a:extLst>
          </p:cNvPr>
          <p:cNvCxnSpPr>
            <a:cxnSpLocks/>
          </p:cNvCxnSpPr>
          <p:nvPr/>
        </p:nvCxnSpPr>
        <p:spPr>
          <a:xfrm flipH="1">
            <a:off x="11328900" y="1452441"/>
            <a:ext cx="4894" cy="4606021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Sisällön paikkamerkki 2">
            <a:extLst>
              <a:ext uri="{FF2B5EF4-FFF2-40B4-BE49-F238E27FC236}">
                <a16:creationId xmlns:a16="http://schemas.microsoft.com/office/drawing/2014/main" id="{F283C551-997A-4B25-ADCA-798702171421}"/>
              </a:ext>
            </a:extLst>
          </p:cNvPr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45330528"/>
              </p:ext>
            </p:extLst>
          </p:nvPr>
        </p:nvGraphicFramePr>
        <p:xfrm>
          <a:off x="2286764" y="1265160"/>
          <a:ext cx="2850016" cy="4941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168968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Sisällön paikkamerkki 2">
            <a:extLst>
              <a:ext uri="{FF2B5EF4-FFF2-40B4-BE49-F238E27FC236}">
                <a16:creationId xmlns:a16="http://schemas.microsoft.com/office/drawing/2014/main" id="{B287C086-ED89-49BE-B9FB-0572ECF19E77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36486003"/>
              </p:ext>
            </p:extLst>
          </p:nvPr>
        </p:nvGraphicFramePr>
        <p:xfrm>
          <a:off x="9351173" y="1432736"/>
          <a:ext cx="2612473" cy="4774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PK-YRITYKSET JA RAHOITUS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B8EA42F0-0D28-4DBE-B5DC-C764C1422887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BB362F8-7299-48E5-BFB5-3CF4B19E6F8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uora yhdysviiva 74">
            <a:extLst>
              <a:ext uri="{FF2B5EF4-FFF2-40B4-BE49-F238E27FC236}">
                <a16:creationId xmlns:a16="http://schemas.microsoft.com/office/drawing/2014/main" id="{93297663-5F59-43F4-870E-40EE7D15FF25}"/>
              </a:ext>
            </a:extLst>
          </p:cNvPr>
          <p:cNvCxnSpPr>
            <a:cxnSpLocks/>
          </p:cNvCxnSpPr>
          <p:nvPr/>
        </p:nvCxnSpPr>
        <p:spPr>
          <a:xfrm>
            <a:off x="509815" y="1098267"/>
            <a:ext cx="11172370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Suorakulmio 110">
            <a:extLst>
              <a:ext uri="{FF2B5EF4-FFF2-40B4-BE49-F238E27FC236}">
                <a16:creationId xmlns:a16="http://schemas.microsoft.com/office/drawing/2014/main" id="{5BBEE090-6E17-4CD0-AF68-C5F00E100F25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Lapin Yrittäjät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sp>
        <p:nvSpPr>
          <p:cNvPr id="113" name="Suorakulmio 112">
            <a:extLst>
              <a:ext uri="{FF2B5EF4-FFF2-40B4-BE49-F238E27FC236}">
                <a16:creationId xmlns:a16="http://schemas.microsoft.com/office/drawing/2014/main" id="{8EB1D98A-98B1-41AC-B11C-7D1F9D3F4EDC}"/>
              </a:ext>
            </a:extLst>
          </p:cNvPr>
          <p:cNvSpPr/>
          <p:nvPr/>
        </p:nvSpPr>
        <p:spPr>
          <a:xfrm>
            <a:off x="228354" y="3952927"/>
            <a:ext cx="285590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defRPr/>
            </a:pPr>
            <a:r>
              <a:rPr lang="fi-FI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pk-yrityksistä on ollut maksuvaikeuksia edellisen 3kk:n aikana.</a:t>
            </a:r>
          </a:p>
          <a:p>
            <a:pPr lvl="0" algn="r">
              <a:lnSpc>
                <a:spcPct val="90000"/>
              </a:lnSpc>
              <a:defRPr/>
            </a:pPr>
            <a:r>
              <a:rPr lang="fi-FI" b="1" dirty="0">
                <a:solidFill>
                  <a:srgbClr val="8AD5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Kevät 2022:   </a:t>
            </a:r>
            <a:r>
              <a:rPr lang="fi-FI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</a:t>
            </a:r>
            <a:r>
              <a:rPr lang="fi-FI" b="1" dirty="0">
                <a:solidFill>
                  <a:srgbClr val="8AD5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4" name="Suorakulmio 113">
            <a:extLst>
              <a:ext uri="{FF2B5EF4-FFF2-40B4-BE49-F238E27FC236}">
                <a16:creationId xmlns:a16="http://schemas.microsoft.com/office/drawing/2014/main" id="{F557C91A-BC25-4110-BB8E-9BAC0C90EEE0}"/>
              </a:ext>
            </a:extLst>
          </p:cNvPr>
          <p:cNvSpPr/>
          <p:nvPr/>
        </p:nvSpPr>
        <p:spPr>
          <a:xfrm>
            <a:off x="1856726" y="4987112"/>
            <a:ext cx="20927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4000" b="1" spc="-150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fi-FI" sz="2000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4000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lvl="0">
              <a:defRPr/>
            </a:pPr>
            <a:endParaRPr lang="fi-FI" sz="2400" b="1" dirty="0">
              <a:solidFill>
                <a:srgbClr val="53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Suorakulmio 114">
            <a:extLst>
              <a:ext uri="{FF2B5EF4-FFF2-40B4-BE49-F238E27FC236}">
                <a16:creationId xmlns:a16="http://schemas.microsoft.com/office/drawing/2014/main" id="{156114F2-A63C-45CB-8D73-7811D06603F0}"/>
              </a:ext>
            </a:extLst>
          </p:cNvPr>
          <p:cNvSpPr/>
          <p:nvPr/>
        </p:nvSpPr>
        <p:spPr>
          <a:xfrm>
            <a:off x="839416" y="5525721"/>
            <a:ext cx="22014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400" b="1" dirty="0">
                <a:solidFill>
                  <a:srgbClr val="A7A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Kevät 2022: 13</a:t>
            </a:r>
            <a:r>
              <a:rPr lang="fi-FI" sz="1000" b="1" dirty="0">
                <a:solidFill>
                  <a:srgbClr val="A7A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>
                <a:solidFill>
                  <a:srgbClr val="A7A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</a:p>
        </p:txBody>
      </p:sp>
      <p:sp>
        <p:nvSpPr>
          <p:cNvPr id="116" name="Suorakulmio 115">
            <a:extLst>
              <a:ext uri="{FF2B5EF4-FFF2-40B4-BE49-F238E27FC236}">
                <a16:creationId xmlns:a16="http://schemas.microsoft.com/office/drawing/2014/main" id="{8D48B431-0EF2-4B32-9655-B38B19274F0B}"/>
              </a:ext>
            </a:extLst>
          </p:cNvPr>
          <p:cNvSpPr/>
          <p:nvPr/>
        </p:nvSpPr>
        <p:spPr>
          <a:xfrm>
            <a:off x="1165644" y="5088504"/>
            <a:ext cx="85677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</a:t>
            </a:r>
            <a:br>
              <a:rPr lang="fi-FI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</a:t>
            </a:r>
          </a:p>
        </p:txBody>
      </p:sp>
      <p:cxnSp>
        <p:nvCxnSpPr>
          <p:cNvPr id="41" name="Suora yhdysviiva 40">
            <a:extLst>
              <a:ext uri="{FF2B5EF4-FFF2-40B4-BE49-F238E27FC236}">
                <a16:creationId xmlns:a16="http://schemas.microsoft.com/office/drawing/2014/main" id="{553A03B5-69FF-43EA-A7FE-9D0FF80CCA8A}"/>
              </a:ext>
            </a:extLst>
          </p:cNvPr>
          <p:cNvCxnSpPr>
            <a:cxnSpLocks/>
          </p:cNvCxnSpPr>
          <p:nvPr/>
        </p:nvCxnSpPr>
        <p:spPr>
          <a:xfrm>
            <a:off x="3143475" y="1325121"/>
            <a:ext cx="0" cy="459488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Sisällön paikkamerkki 2">
            <a:extLst>
              <a:ext uri="{FF2B5EF4-FFF2-40B4-BE49-F238E27FC236}">
                <a16:creationId xmlns:a16="http://schemas.microsoft.com/office/drawing/2014/main" id="{1EF7EFE0-3751-4B96-A9C7-AA0DC06493CE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9190966"/>
              </p:ext>
            </p:extLst>
          </p:nvPr>
        </p:nvGraphicFramePr>
        <p:xfrm>
          <a:off x="7065971" y="1449610"/>
          <a:ext cx="2612473" cy="4774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0" name="Suorakulmio 39">
            <a:extLst>
              <a:ext uri="{FF2B5EF4-FFF2-40B4-BE49-F238E27FC236}">
                <a16:creationId xmlns:a16="http://schemas.microsoft.com/office/drawing/2014/main" id="{F766CB26-485F-4CA3-9540-6346203BBC70}"/>
              </a:ext>
            </a:extLst>
          </p:cNvPr>
          <p:cNvSpPr/>
          <p:nvPr/>
        </p:nvSpPr>
        <p:spPr>
          <a:xfrm>
            <a:off x="9456721" y="1210877"/>
            <a:ext cx="941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Kevät 2022</a:t>
            </a:r>
          </a:p>
        </p:txBody>
      </p:sp>
      <p:cxnSp>
        <p:nvCxnSpPr>
          <p:cNvPr id="42" name="Suora yhdysviiva 41">
            <a:extLst>
              <a:ext uri="{FF2B5EF4-FFF2-40B4-BE49-F238E27FC236}">
                <a16:creationId xmlns:a16="http://schemas.microsoft.com/office/drawing/2014/main" id="{FF431C52-2502-4D23-920E-1FE7F3C5CA5F}"/>
              </a:ext>
            </a:extLst>
          </p:cNvPr>
          <p:cNvCxnSpPr>
            <a:cxnSpLocks/>
          </p:cNvCxnSpPr>
          <p:nvPr/>
        </p:nvCxnSpPr>
        <p:spPr>
          <a:xfrm>
            <a:off x="9467569" y="1231605"/>
            <a:ext cx="4879" cy="488022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uorakulmio 42">
            <a:extLst>
              <a:ext uri="{FF2B5EF4-FFF2-40B4-BE49-F238E27FC236}">
                <a16:creationId xmlns:a16="http://schemas.microsoft.com/office/drawing/2014/main" id="{85592623-D96A-4AF5-9ED8-D9DC953209EA}"/>
              </a:ext>
            </a:extLst>
          </p:cNvPr>
          <p:cNvSpPr/>
          <p:nvPr/>
        </p:nvSpPr>
        <p:spPr>
          <a:xfrm>
            <a:off x="7202178" y="1196491"/>
            <a:ext cx="941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Syksy 2022</a:t>
            </a:r>
          </a:p>
        </p:txBody>
      </p:sp>
      <p:grpSp>
        <p:nvGrpSpPr>
          <p:cNvPr id="44" name="Ryhmä 43">
            <a:extLst>
              <a:ext uri="{FF2B5EF4-FFF2-40B4-BE49-F238E27FC236}">
                <a16:creationId xmlns:a16="http://schemas.microsoft.com/office/drawing/2014/main" id="{C099BCEA-715E-4429-8151-A0DEE6524EC3}"/>
              </a:ext>
            </a:extLst>
          </p:cNvPr>
          <p:cNvGrpSpPr/>
          <p:nvPr/>
        </p:nvGrpSpPr>
        <p:grpSpPr>
          <a:xfrm>
            <a:off x="7220503" y="5674515"/>
            <a:ext cx="2247066" cy="584775"/>
            <a:chOff x="7664070" y="5942460"/>
            <a:chExt cx="2247066" cy="584775"/>
          </a:xfrm>
        </p:grpSpPr>
        <p:sp>
          <p:nvSpPr>
            <p:cNvPr id="45" name="Suorakulmio 44">
              <a:extLst>
                <a:ext uri="{FF2B5EF4-FFF2-40B4-BE49-F238E27FC236}">
                  <a16:creationId xmlns:a16="http://schemas.microsoft.com/office/drawing/2014/main" id="{F6221ABC-FFAF-4A4C-B49D-F7EF34BE16F5}"/>
                </a:ext>
              </a:extLst>
            </p:cNvPr>
            <p:cNvSpPr/>
            <p:nvPr/>
          </p:nvSpPr>
          <p:spPr>
            <a:xfrm>
              <a:off x="7664070" y="5942460"/>
              <a:ext cx="867574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8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Saimme</a:t>
              </a:r>
            </a:p>
            <a:p>
              <a:pPr lvl="0">
                <a:lnSpc>
                  <a:spcPct val="80000"/>
                </a:lnSpc>
                <a:defRPr/>
              </a:pPr>
              <a:r>
                <a:rPr lang="fi-FI" sz="8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rahoituksen</a:t>
              </a:r>
            </a:p>
          </p:txBody>
        </p:sp>
        <p:sp>
          <p:nvSpPr>
            <p:cNvPr id="46" name="Suorakulmio 45">
              <a:extLst>
                <a:ext uri="{FF2B5EF4-FFF2-40B4-BE49-F238E27FC236}">
                  <a16:creationId xmlns:a16="http://schemas.microsoft.com/office/drawing/2014/main" id="{E8D17D96-FB21-4AB2-9431-92744B8D79D5}"/>
                </a:ext>
              </a:extLst>
            </p:cNvPr>
            <p:cNvSpPr/>
            <p:nvPr/>
          </p:nvSpPr>
          <p:spPr>
            <a:xfrm>
              <a:off x="8345584" y="5942460"/>
              <a:ext cx="867574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80000"/>
                </a:lnSpc>
                <a:defRPr/>
              </a:pPr>
              <a:r>
                <a:rPr lang="fi-FI" sz="8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Emme</a:t>
              </a:r>
            </a:p>
            <a:p>
              <a:pPr lvl="0" algn="ctr">
                <a:lnSpc>
                  <a:spcPct val="80000"/>
                </a:lnSpc>
                <a:defRPr/>
              </a:pPr>
              <a:r>
                <a:rPr lang="fi-FI" sz="8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hakeneet</a:t>
              </a:r>
            </a:p>
            <a:p>
              <a:pPr lvl="0" algn="ctr">
                <a:lnSpc>
                  <a:spcPct val="80000"/>
                </a:lnSpc>
                <a:defRPr/>
              </a:pPr>
              <a:r>
                <a:rPr lang="fi-FI" sz="8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rahoitusta</a:t>
              </a:r>
            </a:p>
          </p:txBody>
        </p:sp>
        <p:sp>
          <p:nvSpPr>
            <p:cNvPr id="47" name="Suorakulmio 46">
              <a:extLst>
                <a:ext uri="{FF2B5EF4-FFF2-40B4-BE49-F238E27FC236}">
                  <a16:creationId xmlns:a16="http://schemas.microsoft.com/office/drawing/2014/main" id="{0A2D534E-0CF9-4B9F-8692-8C157EDC5F2E}"/>
                </a:ext>
              </a:extLst>
            </p:cNvPr>
            <p:cNvSpPr/>
            <p:nvPr/>
          </p:nvSpPr>
          <p:spPr>
            <a:xfrm>
              <a:off x="9043562" y="5942460"/>
              <a:ext cx="86757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80000"/>
                </a:lnSpc>
                <a:defRPr/>
              </a:pPr>
              <a:r>
                <a:rPr lang="fi-FI" sz="8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Haimme rahoitusta, mutta emme saaneet</a:t>
              </a:r>
            </a:p>
            <a:p>
              <a:pPr lvl="0" algn="r">
                <a:lnSpc>
                  <a:spcPct val="80000"/>
                </a:lnSpc>
                <a:defRPr/>
              </a:pPr>
              <a:endParaRPr lang="fi-FI" sz="8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Suorakulmio 4">
            <a:extLst>
              <a:ext uri="{FF2B5EF4-FFF2-40B4-BE49-F238E27FC236}">
                <a16:creationId xmlns:a16="http://schemas.microsoft.com/office/drawing/2014/main" id="{2C67A4B2-A262-4B61-B353-A83D1753CE91}"/>
              </a:ext>
            </a:extLst>
          </p:cNvPr>
          <p:cNvSpPr/>
          <p:nvPr/>
        </p:nvSpPr>
        <p:spPr>
          <a:xfrm>
            <a:off x="3681244" y="1942503"/>
            <a:ext cx="257556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defRPr/>
            </a:pPr>
            <a:r>
              <a:rPr lang="fi-FI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pk-yrityksistä on </a:t>
            </a:r>
            <a:br>
              <a:rPr lang="fi-FI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ollut tarve hankkia rahoitusta viimeisen 12 kk:n aikana</a:t>
            </a:r>
          </a:p>
          <a:p>
            <a:pPr lvl="0" algn="r">
              <a:lnSpc>
                <a:spcPct val="90000"/>
              </a:lnSpc>
              <a:defRPr/>
            </a:pPr>
            <a:r>
              <a:rPr lang="fi-FI" b="1" dirty="0">
                <a:solidFill>
                  <a:srgbClr val="8AD5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Kevät 2022:   </a:t>
            </a:r>
            <a:r>
              <a:rPr lang="fi-FI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</a:t>
            </a:r>
            <a:r>
              <a:rPr lang="fi-FI" b="1" dirty="0">
                <a:solidFill>
                  <a:srgbClr val="8AD5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5DB2B5A8-800F-473A-A15F-85E61F7B3E43}"/>
              </a:ext>
            </a:extLst>
          </p:cNvPr>
          <p:cNvSpPr/>
          <p:nvPr/>
        </p:nvSpPr>
        <p:spPr>
          <a:xfrm>
            <a:off x="5057246" y="3243306"/>
            <a:ext cx="20927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4000" b="1" spc="-150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fi-FI" sz="2000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4000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lvl="0">
              <a:defRPr/>
            </a:pPr>
            <a:endParaRPr lang="fi-FI" sz="2400" b="1" dirty="0">
              <a:solidFill>
                <a:srgbClr val="53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EF031E5A-4A77-4749-B5DB-D942C01083E9}"/>
              </a:ext>
            </a:extLst>
          </p:cNvPr>
          <p:cNvSpPr/>
          <p:nvPr/>
        </p:nvSpPr>
        <p:spPr>
          <a:xfrm>
            <a:off x="4292796" y="3359966"/>
            <a:ext cx="85677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</a:t>
            </a:r>
            <a:br>
              <a:rPr lang="fi-FI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6B6B1F1C-C98B-45C1-A33E-13FF8523759F}"/>
              </a:ext>
            </a:extLst>
          </p:cNvPr>
          <p:cNvSpPr/>
          <p:nvPr/>
        </p:nvSpPr>
        <p:spPr>
          <a:xfrm>
            <a:off x="4371007" y="3810228"/>
            <a:ext cx="18830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400" b="1" dirty="0">
                <a:solidFill>
                  <a:srgbClr val="A7A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Kevät 2022: 34</a:t>
            </a:r>
            <a:r>
              <a:rPr lang="fi-FI" sz="1000" b="1" dirty="0">
                <a:solidFill>
                  <a:srgbClr val="A7A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>
                <a:solidFill>
                  <a:srgbClr val="A7A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D257C6EA-3A4C-4E7C-AD03-DEAEB4BD4563}"/>
              </a:ext>
            </a:extLst>
          </p:cNvPr>
          <p:cNvSpPr/>
          <p:nvPr/>
        </p:nvSpPr>
        <p:spPr>
          <a:xfrm rot="16200000">
            <a:off x="4580140" y="3220275"/>
            <a:ext cx="44485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Rahoituksen saaminen </a:t>
            </a:r>
            <a:r>
              <a:rPr lang="fi-FI" sz="8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</p:txBody>
      </p:sp>
      <p:grpSp>
        <p:nvGrpSpPr>
          <p:cNvPr id="70" name="Ryhmä 69">
            <a:extLst>
              <a:ext uri="{FF2B5EF4-FFF2-40B4-BE49-F238E27FC236}">
                <a16:creationId xmlns:a16="http://schemas.microsoft.com/office/drawing/2014/main" id="{40E77259-0937-4845-A38B-1475A8ACC4FA}"/>
              </a:ext>
            </a:extLst>
          </p:cNvPr>
          <p:cNvGrpSpPr/>
          <p:nvPr/>
        </p:nvGrpSpPr>
        <p:grpSpPr>
          <a:xfrm>
            <a:off x="9520770" y="5638598"/>
            <a:ext cx="2247066" cy="584775"/>
            <a:chOff x="7664070" y="5942460"/>
            <a:chExt cx="2247066" cy="584775"/>
          </a:xfrm>
        </p:grpSpPr>
        <p:sp>
          <p:nvSpPr>
            <p:cNvPr id="71" name="Suorakulmio 70">
              <a:extLst>
                <a:ext uri="{FF2B5EF4-FFF2-40B4-BE49-F238E27FC236}">
                  <a16:creationId xmlns:a16="http://schemas.microsoft.com/office/drawing/2014/main" id="{513F97AC-A377-401B-858D-5E888C6AF7FF}"/>
                </a:ext>
              </a:extLst>
            </p:cNvPr>
            <p:cNvSpPr/>
            <p:nvPr/>
          </p:nvSpPr>
          <p:spPr>
            <a:xfrm>
              <a:off x="7664070" y="5942460"/>
              <a:ext cx="867574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8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Saimme</a:t>
              </a:r>
            </a:p>
            <a:p>
              <a:pPr lvl="0">
                <a:lnSpc>
                  <a:spcPct val="80000"/>
                </a:lnSpc>
                <a:defRPr/>
              </a:pPr>
              <a:r>
                <a:rPr lang="fi-FI" sz="8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rahoituksen</a:t>
              </a:r>
            </a:p>
          </p:txBody>
        </p:sp>
        <p:sp>
          <p:nvSpPr>
            <p:cNvPr id="72" name="Suorakulmio 71">
              <a:extLst>
                <a:ext uri="{FF2B5EF4-FFF2-40B4-BE49-F238E27FC236}">
                  <a16:creationId xmlns:a16="http://schemas.microsoft.com/office/drawing/2014/main" id="{DEDE881E-BE6D-40DF-90AF-AD083E7E3364}"/>
                </a:ext>
              </a:extLst>
            </p:cNvPr>
            <p:cNvSpPr/>
            <p:nvPr/>
          </p:nvSpPr>
          <p:spPr>
            <a:xfrm>
              <a:off x="8345584" y="5942460"/>
              <a:ext cx="867574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80000"/>
                </a:lnSpc>
                <a:defRPr/>
              </a:pPr>
              <a:r>
                <a:rPr lang="fi-FI" sz="8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Emme</a:t>
              </a:r>
            </a:p>
            <a:p>
              <a:pPr lvl="0" algn="ctr">
                <a:lnSpc>
                  <a:spcPct val="80000"/>
                </a:lnSpc>
                <a:defRPr/>
              </a:pPr>
              <a:r>
                <a:rPr lang="fi-FI" sz="8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hakeneet</a:t>
              </a:r>
            </a:p>
            <a:p>
              <a:pPr lvl="0" algn="ctr">
                <a:lnSpc>
                  <a:spcPct val="80000"/>
                </a:lnSpc>
                <a:defRPr/>
              </a:pPr>
              <a:r>
                <a:rPr lang="fi-FI" sz="8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rahoitusta</a:t>
              </a:r>
            </a:p>
          </p:txBody>
        </p:sp>
        <p:sp>
          <p:nvSpPr>
            <p:cNvPr id="73" name="Suorakulmio 72">
              <a:extLst>
                <a:ext uri="{FF2B5EF4-FFF2-40B4-BE49-F238E27FC236}">
                  <a16:creationId xmlns:a16="http://schemas.microsoft.com/office/drawing/2014/main" id="{2D2971C1-FF41-4227-9067-2ED8DFFDBDC7}"/>
                </a:ext>
              </a:extLst>
            </p:cNvPr>
            <p:cNvSpPr/>
            <p:nvPr/>
          </p:nvSpPr>
          <p:spPr>
            <a:xfrm>
              <a:off x="9043562" y="5942460"/>
              <a:ext cx="86757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80000"/>
                </a:lnSpc>
                <a:defRPr/>
              </a:pPr>
              <a:r>
                <a:rPr lang="fi-FI" sz="8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Haimme rahoitusta, mutta emme saaneet</a:t>
              </a:r>
            </a:p>
            <a:p>
              <a:pPr lvl="0" algn="r">
                <a:lnSpc>
                  <a:spcPct val="80000"/>
                </a:lnSpc>
                <a:defRPr/>
              </a:pPr>
              <a:endParaRPr lang="fi-FI" sz="8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3" name="Sisällön paikkamerkki 10">
            <a:extLst>
              <a:ext uri="{FF2B5EF4-FFF2-40B4-BE49-F238E27FC236}">
                <a16:creationId xmlns:a16="http://schemas.microsoft.com/office/drawing/2014/main" id="{5D75F086-6731-4048-AAED-9A073FDEF1D8}"/>
              </a:ext>
            </a:extLst>
          </p:cNvPr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4023070"/>
              </p:ext>
            </p:extLst>
          </p:nvPr>
        </p:nvGraphicFramePr>
        <p:xfrm>
          <a:off x="1193394" y="3178778"/>
          <a:ext cx="2575562" cy="1141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7" name="Sisällön paikkamerkki 10">
            <a:extLst>
              <a:ext uri="{FF2B5EF4-FFF2-40B4-BE49-F238E27FC236}">
                <a16:creationId xmlns:a16="http://schemas.microsoft.com/office/drawing/2014/main" id="{CA651613-A6DB-4E85-A44A-A12BAB387B78}"/>
              </a:ext>
            </a:extLst>
          </p:cNvPr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95652101"/>
              </p:ext>
            </p:extLst>
          </p:nvPr>
        </p:nvGraphicFramePr>
        <p:xfrm>
          <a:off x="2491277" y="4686485"/>
          <a:ext cx="854901" cy="36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8" name="Sisällön paikkamerkki 10">
            <a:extLst>
              <a:ext uri="{FF2B5EF4-FFF2-40B4-BE49-F238E27FC236}">
                <a16:creationId xmlns:a16="http://schemas.microsoft.com/office/drawing/2014/main" id="{DEE9773B-C535-4D68-92DD-62C220682F52}"/>
              </a:ext>
            </a:extLst>
          </p:cNvPr>
          <p:cNvGraphicFramePr>
            <a:graphicFrameLocks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46927764"/>
              </p:ext>
            </p:extLst>
          </p:nvPr>
        </p:nvGraphicFramePr>
        <p:xfrm>
          <a:off x="4442087" y="1200549"/>
          <a:ext cx="2575562" cy="1141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9" name="Sisällön paikkamerkki 10">
            <a:extLst>
              <a:ext uri="{FF2B5EF4-FFF2-40B4-BE49-F238E27FC236}">
                <a16:creationId xmlns:a16="http://schemas.microsoft.com/office/drawing/2014/main" id="{7C703C0B-9E00-4909-8214-2BF16D6A54AA}"/>
              </a:ext>
            </a:extLst>
          </p:cNvPr>
          <p:cNvGraphicFramePr>
            <a:graphicFrameLocks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394478423"/>
              </p:ext>
            </p:extLst>
          </p:nvPr>
        </p:nvGraphicFramePr>
        <p:xfrm>
          <a:off x="5679564" y="2920921"/>
          <a:ext cx="854901" cy="36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</p:spTree>
    <p:extLst>
      <p:ext uri="{BB962C8B-B14F-4D97-AF65-F5344CB8AC3E}">
        <p14:creationId xmlns:p14="http://schemas.microsoft.com/office/powerpoint/2010/main" val="2697622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Sisällön paikkamerkki 2">
            <a:extLst>
              <a:ext uri="{FF2B5EF4-FFF2-40B4-BE49-F238E27FC236}">
                <a16:creationId xmlns:a16="http://schemas.microsoft.com/office/drawing/2014/main" id="{35981BCA-2081-48B8-BD75-AEFDC5BF8177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1719574"/>
              </p:ext>
            </p:extLst>
          </p:nvPr>
        </p:nvGraphicFramePr>
        <p:xfrm>
          <a:off x="9219241" y="1315731"/>
          <a:ext cx="2864347" cy="4892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PK-YRITYKSET JA RAHOITUSTARPEET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B8EA42F0-0D28-4DBE-B5DC-C764C1422887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BB362F8-7299-48E5-BFB5-3CF4B19E6F8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uora yhdysviiva 74">
            <a:extLst>
              <a:ext uri="{FF2B5EF4-FFF2-40B4-BE49-F238E27FC236}">
                <a16:creationId xmlns:a16="http://schemas.microsoft.com/office/drawing/2014/main" id="{93297663-5F59-43F4-870E-40EE7D15FF25}"/>
              </a:ext>
            </a:extLst>
          </p:cNvPr>
          <p:cNvCxnSpPr>
            <a:cxnSpLocks/>
          </p:cNvCxnSpPr>
          <p:nvPr/>
        </p:nvCxnSpPr>
        <p:spPr>
          <a:xfrm>
            <a:off x="509815" y="1098267"/>
            <a:ext cx="11172370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Suorakulmio 110">
            <a:extLst>
              <a:ext uri="{FF2B5EF4-FFF2-40B4-BE49-F238E27FC236}">
                <a16:creationId xmlns:a16="http://schemas.microsoft.com/office/drawing/2014/main" id="{5BBEE090-6E17-4CD0-AF68-C5F00E100F25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Lapin Yrittäjät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049F9B5D-5ED7-4E50-8447-6680AF2FFE07}"/>
              </a:ext>
            </a:extLst>
          </p:cNvPr>
          <p:cNvGrpSpPr/>
          <p:nvPr/>
        </p:nvGrpSpPr>
        <p:grpSpPr>
          <a:xfrm>
            <a:off x="3929321" y="1534801"/>
            <a:ext cx="5223598" cy="4142171"/>
            <a:chOff x="3929321" y="1534801"/>
            <a:chExt cx="5223598" cy="4142171"/>
          </a:xfrm>
        </p:grpSpPr>
        <p:cxnSp>
          <p:nvCxnSpPr>
            <p:cNvPr id="51" name="Suora yhdysviiva 50">
              <a:extLst>
                <a:ext uri="{FF2B5EF4-FFF2-40B4-BE49-F238E27FC236}">
                  <a16:creationId xmlns:a16="http://schemas.microsoft.com/office/drawing/2014/main" id="{33231F14-6182-4F85-A35D-27BA81504572}"/>
                </a:ext>
              </a:extLst>
            </p:cNvPr>
            <p:cNvCxnSpPr>
              <a:cxnSpLocks/>
            </p:cNvCxnSpPr>
            <p:nvPr/>
          </p:nvCxnSpPr>
          <p:spPr>
            <a:xfrm>
              <a:off x="3929321" y="1534801"/>
              <a:ext cx="5223598" cy="0"/>
            </a:xfrm>
            <a:prstGeom prst="line">
              <a:avLst/>
            </a:prstGeom>
            <a:ln w="15875" cmpd="thickThin">
              <a:solidFill>
                <a:srgbClr val="00A3D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uora yhdysviiva 51">
              <a:extLst>
                <a:ext uri="{FF2B5EF4-FFF2-40B4-BE49-F238E27FC236}">
                  <a16:creationId xmlns:a16="http://schemas.microsoft.com/office/drawing/2014/main" id="{74C76380-E9AD-4817-8BA7-A2449F998A1D}"/>
                </a:ext>
              </a:extLst>
            </p:cNvPr>
            <p:cNvCxnSpPr>
              <a:cxnSpLocks/>
            </p:cNvCxnSpPr>
            <p:nvPr/>
          </p:nvCxnSpPr>
          <p:spPr>
            <a:xfrm>
              <a:off x="3929321" y="2126540"/>
              <a:ext cx="5223598" cy="0"/>
            </a:xfrm>
            <a:prstGeom prst="line">
              <a:avLst/>
            </a:prstGeom>
            <a:ln w="15875" cmpd="thickThin">
              <a:solidFill>
                <a:srgbClr val="00A3D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uora yhdysviiva 53">
              <a:extLst>
                <a:ext uri="{FF2B5EF4-FFF2-40B4-BE49-F238E27FC236}">
                  <a16:creationId xmlns:a16="http://schemas.microsoft.com/office/drawing/2014/main" id="{CEB713BA-12CF-464E-B306-04701536DB4D}"/>
                </a:ext>
              </a:extLst>
            </p:cNvPr>
            <p:cNvCxnSpPr>
              <a:cxnSpLocks/>
            </p:cNvCxnSpPr>
            <p:nvPr/>
          </p:nvCxnSpPr>
          <p:spPr>
            <a:xfrm>
              <a:off x="3929321" y="2718279"/>
              <a:ext cx="5223598" cy="0"/>
            </a:xfrm>
            <a:prstGeom prst="line">
              <a:avLst/>
            </a:prstGeom>
            <a:ln w="15875" cmpd="thickThin">
              <a:solidFill>
                <a:srgbClr val="00A3D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uora yhdysviiva 54">
              <a:extLst>
                <a:ext uri="{FF2B5EF4-FFF2-40B4-BE49-F238E27FC236}">
                  <a16:creationId xmlns:a16="http://schemas.microsoft.com/office/drawing/2014/main" id="{592E3003-6AA5-48D5-9477-98DCE54115DA}"/>
                </a:ext>
              </a:extLst>
            </p:cNvPr>
            <p:cNvCxnSpPr>
              <a:cxnSpLocks/>
            </p:cNvCxnSpPr>
            <p:nvPr/>
          </p:nvCxnSpPr>
          <p:spPr>
            <a:xfrm>
              <a:off x="3929321" y="3310018"/>
              <a:ext cx="5223598" cy="0"/>
            </a:xfrm>
            <a:prstGeom prst="line">
              <a:avLst/>
            </a:prstGeom>
            <a:ln w="15875" cmpd="thickThin">
              <a:solidFill>
                <a:srgbClr val="00A3D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uora yhdysviiva 55">
              <a:extLst>
                <a:ext uri="{FF2B5EF4-FFF2-40B4-BE49-F238E27FC236}">
                  <a16:creationId xmlns:a16="http://schemas.microsoft.com/office/drawing/2014/main" id="{74F5DEB1-7CCE-40CB-BAD9-7AE999BA0271}"/>
                </a:ext>
              </a:extLst>
            </p:cNvPr>
            <p:cNvCxnSpPr>
              <a:cxnSpLocks/>
            </p:cNvCxnSpPr>
            <p:nvPr/>
          </p:nvCxnSpPr>
          <p:spPr>
            <a:xfrm>
              <a:off x="3929321" y="3901757"/>
              <a:ext cx="5223598" cy="0"/>
            </a:xfrm>
            <a:prstGeom prst="line">
              <a:avLst/>
            </a:prstGeom>
            <a:ln w="15875" cmpd="thickThin">
              <a:solidFill>
                <a:srgbClr val="00A3D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uora yhdysviiva 56">
              <a:extLst>
                <a:ext uri="{FF2B5EF4-FFF2-40B4-BE49-F238E27FC236}">
                  <a16:creationId xmlns:a16="http://schemas.microsoft.com/office/drawing/2014/main" id="{190F288C-01AA-4938-B018-53C6B282F21F}"/>
                </a:ext>
              </a:extLst>
            </p:cNvPr>
            <p:cNvCxnSpPr>
              <a:cxnSpLocks/>
            </p:cNvCxnSpPr>
            <p:nvPr/>
          </p:nvCxnSpPr>
          <p:spPr>
            <a:xfrm>
              <a:off x="3929321" y="4493496"/>
              <a:ext cx="5223598" cy="0"/>
            </a:xfrm>
            <a:prstGeom prst="line">
              <a:avLst/>
            </a:prstGeom>
            <a:ln w="15875" cmpd="thickThin">
              <a:solidFill>
                <a:srgbClr val="00A3D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uora yhdysviiva 58">
              <a:extLst>
                <a:ext uri="{FF2B5EF4-FFF2-40B4-BE49-F238E27FC236}">
                  <a16:creationId xmlns:a16="http://schemas.microsoft.com/office/drawing/2014/main" id="{6AEDE587-53E3-40B1-B446-0CF1B94CB9D4}"/>
                </a:ext>
              </a:extLst>
            </p:cNvPr>
            <p:cNvCxnSpPr>
              <a:cxnSpLocks/>
            </p:cNvCxnSpPr>
            <p:nvPr/>
          </p:nvCxnSpPr>
          <p:spPr>
            <a:xfrm>
              <a:off x="3929321" y="5085235"/>
              <a:ext cx="5223598" cy="0"/>
            </a:xfrm>
            <a:prstGeom prst="line">
              <a:avLst/>
            </a:prstGeom>
            <a:ln w="15875" cmpd="thickThin">
              <a:solidFill>
                <a:srgbClr val="00A3D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uora yhdysviiva 34">
              <a:extLst>
                <a:ext uri="{FF2B5EF4-FFF2-40B4-BE49-F238E27FC236}">
                  <a16:creationId xmlns:a16="http://schemas.microsoft.com/office/drawing/2014/main" id="{F1E2F5C7-79CE-4E02-AF3E-8E81CBFE6F0C}"/>
                </a:ext>
              </a:extLst>
            </p:cNvPr>
            <p:cNvCxnSpPr>
              <a:cxnSpLocks/>
            </p:cNvCxnSpPr>
            <p:nvPr/>
          </p:nvCxnSpPr>
          <p:spPr>
            <a:xfrm>
              <a:off x="3929321" y="5676972"/>
              <a:ext cx="5223598" cy="0"/>
            </a:xfrm>
            <a:prstGeom prst="line">
              <a:avLst/>
            </a:prstGeom>
            <a:ln w="15875" cmpd="thickThin">
              <a:solidFill>
                <a:srgbClr val="00A3D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Ryhmä 1">
            <a:extLst>
              <a:ext uri="{FF2B5EF4-FFF2-40B4-BE49-F238E27FC236}">
                <a16:creationId xmlns:a16="http://schemas.microsoft.com/office/drawing/2014/main" id="{819868E3-E564-4C65-8A4B-442821BE6DF7}"/>
              </a:ext>
            </a:extLst>
          </p:cNvPr>
          <p:cNvGrpSpPr/>
          <p:nvPr/>
        </p:nvGrpSpPr>
        <p:grpSpPr>
          <a:xfrm>
            <a:off x="3833023" y="1517194"/>
            <a:ext cx="2963514" cy="4370106"/>
            <a:chOff x="3833023" y="1517194"/>
            <a:chExt cx="2963514" cy="4370106"/>
          </a:xfrm>
        </p:grpSpPr>
        <p:sp>
          <p:nvSpPr>
            <p:cNvPr id="68" name="Suorakulmio 67">
              <a:extLst>
                <a:ext uri="{FF2B5EF4-FFF2-40B4-BE49-F238E27FC236}">
                  <a16:creationId xmlns:a16="http://schemas.microsoft.com/office/drawing/2014/main" id="{499B4770-CD07-4A89-B839-B0E5B2602D22}"/>
                </a:ext>
              </a:extLst>
            </p:cNvPr>
            <p:cNvSpPr/>
            <p:nvPr/>
          </p:nvSpPr>
          <p:spPr>
            <a:xfrm>
              <a:off x="3839848" y="1517194"/>
              <a:ext cx="2920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Kone- , laite- tai </a:t>
              </a:r>
              <a:b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rakennusinvestointeihin</a:t>
              </a:r>
            </a:p>
          </p:txBody>
        </p:sp>
        <p:sp>
          <p:nvSpPr>
            <p:cNvPr id="102" name="Suorakulmio 101">
              <a:extLst>
                <a:ext uri="{FF2B5EF4-FFF2-40B4-BE49-F238E27FC236}">
                  <a16:creationId xmlns:a16="http://schemas.microsoft.com/office/drawing/2014/main" id="{B8E9B272-8072-49D0-BAA8-48D0DC948B96}"/>
                </a:ext>
              </a:extLst>
            </p:cNvPr>
            <p:cNvSpPr/>
            <p:nvPr/>
          </p:nvSpPr>
          <p:spPr>
            <a:xfrm>
              <a:off x="3839848" y="2125315"/>
              <a:ext cx="2920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Käyttöpääoma yrityksen kasvuun tai kansainvälistymiseen</a:t>
              </a:r>
            </a:p>
          </p:txBody>
        </p:sp>
        <p:sp>
          <p:nvSpPr>
            <p:cNvPr id="103" name="Suorakulmio 102">
              <a:extLst>
                <a:ext uri="{FF2B5EF4-FFF2-40B4-BE49-F238E27FC236}">
                  <a16:creationId xmlns:a16="http://schemas.microsoft.com/office/drawing/2014/main" id="{43A1ED34-DEA7-4561-999C-58CF2C8D42C6}"/>
                </a:ext>
              </a:extLst>
            </p:cNvPr>
            <p:cNvSpPr/>
            <p:nvPr/>
          </p:nvSpPr>
          <p:spPr>
            <a:xfrm>
              <a:off x="3833024" y="2740854"/>
              <a:ext cx="2920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Yrityksen kehittämishankkeisiin </a:t>
              </a:r>
              <a:b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ml. henkilöstön osaamisen kehittäminen</a:t>
              </a:r>
            </a:p>
          </p:txBody>
        </p:sp>
        <p:sp>
          <p:nvSpPr>
            <p:cNvPr id="104" name="Suorakulmio 103">
              <a:extLst>
                <a:ext uri="{FF2B5EF4-FFF2-40B4-BE49-F238E27FC236}">
                  <a16:creationId xmlns:a16="http://schemas.microsoft.com/office/drawing/2014/main" id="{82033FDE-0235-4E42-B061-3A7040D79C49}"/>
                </a:ext>
              </a:extLst>
            </p:cNvPr>
            <p:cNvSpPr/>
            <p:nvPr/>
          </p:nvSpPr>
          <p:spPr>
            <a:xfrm>
              <a:off x="3839848" y="3311325"/>
              <a:ext cx="2920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Käyttöpääoma suhdanteista/kireästä tilanteesta johtuen</a:t>
              </a:r>
            </a:p>
          </p:txBody>
        </p:sp>
        <p:sp>
          <p:nvSpPr>
            <p:cNvPr id="105" name="Suorakulmio 104">
              <a:extLst>
                <a:ext uri="{FF2B5EF4-FFF2-40B4-BE49-F238E27FC236}">
                  <a16:creationId xmlns:a16="http://schemas.microsoft.com/office/drawing/2014/main" id="{90EE6330-D7D0-46B7-B4A8-1C043D908475}"/>
                </a:ext>
              </a:extLst>
            </p:cNvPr>
            <p:cNvSpPr/>
            <p:nvPr/>
          </p:nvSpPr>
          <p:spPr>
            <a:xfrm>
              <a:off x="3859147" y="3900667"/>
              <a:ext cx="2920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Omistusjärjestelyjen tai yrityskauppojen rahoitukseen</a:t>
              </a:r>
            </a:p>
          </p:txBody>
        </p:sp>
        <p:sp>
          <p:nvSpPr>
            <p:cNvPr id="106" name="Suorakulmio 105">
              <a:extLst>
                <a:ext uri="{FF2B5EF4-FFF2-40B4-BE49-F238E27FC236}">
                  <a16:creationId xmlns:a16="http://schemas.microsoft.com/office/drawing/2014/main" id="{4B21AB53-8D0B-4C8F-85C3-82F995C35608}"/>
                </a:ext>
              </a:extLst>
            </p:cNvPr>
            <p:cNvSpPr/>
            <p:nvPr/>
          </p:nvSpPr>
          <p:spPr>
            <a:xfrm>
              <a:off x="3849028" y="5083663"/>
              <a:ext cx="29206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Vientikauppojen rahoittaminen</a:t>
              </a:r>
            </a:p>
          </p:txBody>
        </p:sp>
        <p:sp>
          <p:nvSpPr>
            <p:cNvPr id="107" name="Suorakulmio 106">
              <a:extLst>
                <a:ext uri="{FF2B5EF4-FFF2-40B4-BE49-F238E27FC236}">
                  <a16:creationId xmlns:a16="http://schemas.microsoft.com/office/drawing/2014/main" id="{52761C8E-EFBC-4C6A-A7B7-C1B0F99A1997}"/>
                </a:ext>
              </a:extLst>
            </p:cNvPr>
            <p:cNvSpPr/>
            <p:nvPr/>
          </p:nvSpPr>
          <p:spPr>
            <a:xfrm>
              <a:off x="3833023" y="5671856"/>
              <a:ext cx="29206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Muut tarkoitukset</a:t>
              </a:r>
            </a:p>
          </p:txBody>
        </p:sp>
        <p:sp>
          <p:nvSpPr>
            <p:cNvPr id="36" name="Suorakulmio 35">
              <a:extLst>
                <a:ext uri="{FF2B5EF4-FFF2-40B4-BE49-F238E27FC236}">
                  <a16:creationId xmlns:a16="http://schemas.microsoft.com/office/drawing/2014/main" id="{B57DF94D-0CC5-4EF5-B8D9-E95ECE9F1204}"/>
                </a:ext>
              </a:extLst>
            </p:cNvPr>
            <p:cNvSpPr/>
            <p:nvPr/>
          </p:nvSpPr>
          <p:spPr>
            <a:xfrm>
              <a:off x="3875916" y="4480533"/>
              <a:ext cx="2920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Tieto- ja viestintätekniikkalaite-, </a:t>
              </a:r>
              <a:b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tai ohjelmisto- tms. investointeihin</a:t>
              </a:r>
            </a:p>
          </p:txBody>
        </p:sp>
      </p:grpSp>
      <p:sp>
        <p:nvSpPr>
          <p:cNvPr id="41" name="Suorakulmio 40">
            <a:extLst>
              <a:ext uri="{FF2B5EF4-FFF2-40B4-BE49-F238E27FC236}">
                <a16:creationId xmlns:a16="http://schemas.microsoft.com/office/drawing/2014/main" id="{27DBB39D-C93E-4AEC-94B7-0D1C1086CBC1}"/>
              </a:ext>
            </a:extLst>
          </p:cNvPr>
          <p:cNvSpPr/>
          <p:nvPr/>
        </p:nvSpPr>
        <p:spPr>
          <a:xfrm>
            <a:off x="448188" y="2208579"/>
            <a:ext cx="2575561" cy="1671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fi-FI" sz="2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pk-yrityksistä aikoo hakea ulkopuolista</a:t>
            </a:r>
            <a:br>
              <a:rPr lang="fi-FI" sz="2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rahoitusta.</a:t>
            </a:r>
          </a:p>
          <a:p>
            <a:pPr lvl="0" algn="r">
              <a:lnSpc>
                <a:spcPct val="90000"/>
              </a:lnSpc>
              <a:defRPr/>
            </a:pPr>
            <a:r>
              <a:rPr lang="fi-FI" b="1" dirty="0">
                <a:solidFill>
                  <a:srgbClr val="8AD5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Kevät 2022:   </a:t>
            </a:r>
            <a:r>
              <a:rPr lang="fi-FI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</a:t>
            </a:r>
            <a:r>
              <a:rPr lang="fi-FI" b="1" dirty="0">
                <a:solidFill>
                  <a:srgbClr val="8AD5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2" name="Suorakulmio 41">
            <a:extLst>
              <a:ext uri="{FF2B5EF4-FFF2-40B4-BE49-F238E27FC236}">
                <a16:creationId xmlns:a16="http://schemas.microsoft.com/office/drawing/2014/main" id="{14F90894-B860-48D2-A273-B95981EBE6E7}"/>
              </a:ext>
            </a:extLst>
          </p:cNvPr>
          <p:cNvSpPr/>
          <p:nvPr/>
        </p:nvSpPr>
        <p:spPr>
          <a:xfrm>
            <a:off x="1913296" y="4493797"/>
            <a:ext cx="20927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4000" b="1" spc="-300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fi-FI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4000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lvl="0">
              <a:defRPr/>
            </a:pPr>
            <a:endParaRPr lang="fi-FI" sz="2400" b="1" dirty="0">
              <a:solidFill>
                <a:srgbClr val="53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Suorakulmio 42">
            <a:extLst>
              <a:ext uri="{FF2B5EF4-FFF2-40B4-BE49-F238E27FC236}">
                <a16:creationId xmlns:a16="http://schemas.microsoft.com/office/drawing/2014/main" id="{90F992A1-27AA-48FA-BE62-074EBC145F79}"/>
              </a:ext>
            </a:extLst>
          </p:cNvPr>
          <p:cNvSpPr/>
          <p:nvPr/>
        </p:nvSpPr>
        <p:spPr>
          <a:xfrm>
            <a:off x="1257462" y="5024997"/>
            <a:ext cx="17440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400" b="1" dirty="0">
                <a:solidFill>
                  <a:srgbClr val="A7A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Kevät 2022: 21</a:t>
            </a:r>
            <a:r>
              <a:rPr lang="fi-FI" sz="1000" b="1" dirty="0">
                <a:solidFill>
                  <a:srgbClr val="A7A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>
                <a:solidFill>
                  <a:srgbClr val="A7A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</a:p>
        </p:txBody>
      </p:sp>
      <p:sp>
        <p:nvSpPr>
          <p:cNvPr id="44" name="Suorakulmio 43">
            <a:extLst>
              <a:ext uri="{FF2B5EF4-FFF2-40B4-BE49-F238E27FC236}">
                <a16:creationId xmlns:a16="http://schemas.microsoft.com/office/drawing/2014/main" id="{86F06087-ED2A-490C-9A66-279BF462AE91}"/>
              </a:ext>
            </a:extLst>
          </p:cNvPr>
          <p:cNvSpPr/>
          <p:nvPr/>
        </p:nvSpPr>
        <p:spPr>
          <a:xfrm>
            <a:off x="1160199" y="4595189"/>
            <a:ext cx="85677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</a:t>
            </a:r>
            <a:br>
              <a:rPr lang="fi-FI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</a:t>
            </a:r>
          </a:p>
        </p:txBody>
      </p:sp>
      <p:cxnSp>
        <p:nvCxnSpPr>
          <p:cNvPr id="45" name="Suora yhdysviiva 44">
            <a:extLst>
              <a:ext uri="{FF2B5EF4-FFF2-40B4-BE49-F238E27FC236}">
                <a16:creationId xmlns:a16="http://schemas.microsoft.com/office/drawing/2014/main" id="{AC0D3040-173A-48FC-843E-8F29CD318F36}"/>
              </a:ext>
            </a:extLst>
          </p:cNvPr>
          <p:cNvCxnSpPr>
            <a:cxnSpLocks/>
          </p:cNvCxnSpPr>
          <p:nvPr/>
        </p:nvCxnSpPr>
        <p:spPr>
          <a:xfrm>
            <a:off x="3143475" y="1603961"/>
            <a:ext cx="0" cy="431604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Sisällön paikkamerkki 2">
            <a:extLst>
              <a:ext uri="{FF2B5EF4-FFF2-40B4-BE49-F238E27FC236}">
                <a16:creationId xmlns:a16="http://schemas.microsoft.com/office/drawing/2014/main" id="{44393B06-F53D-4F73-8029-2000F3FFCF66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92194109"/>
              </p:ext>
            </p:extLst>
          </p:nvPr>
        </p:nvGraphicFramePr>
        <p:xfrm>
          <a:off x="6392365" y="1314564"/>
          <a:ext cx="2864347" cy="4892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" name="Sisällön paikkamerkki 10">
            <a:extLst>
              <a:ext uri="{FF2B5EF4-FFF2-40B4-BE49-F238E27FC236}">
                <a16:creationId xmlns:a16="http://schemas.microsoft.com/office/drawing/2014/main" id="{BD482575-F210-459F-B805-F14C5E722BF5}"/>
              </a:ext>
            </a:extLst>
          </p:cNvPr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183964401"/>
              </p:ext>
            </p:extLst>
          </p:nvPr>
        </p:nvGraphicFramePr>
        <p:xfrm>
          <a:off x="1257461" y="1399340"/>
          <a:ext cx="2575562" cy="1141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5" name="Sisällön paikkamerkki 10">
            <a:extLst>
              <a:ext uri="{FF2B5EF4-FFF2-40B4-BE49-F238E27FC236}">
                <a16:creationId xmlns:a16="http://schemas.microsoft.com/office/drawing/2014/main" id="{713FFC86-AC9F-49D2-A32C-E0D2E0C1D637}"/>
              </a:ext>
            </a:extLst>
          </p:cNvPr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851096003"/>
              </p:ext>
            </p:extLst>
          </p:nvPr>
        </p:nvGraphicFramePr>
        <p:xfrm>
          <a:off x="2421578" y="3510518"/>
          <a:ext cx="854901" cy="36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08" name="Suorakulmio 107">
            <a:extLst>
              <a:ext uri="{FF2B5EF4-FFF2-40B4-BE49-F238E27FC236}">
                <a16:creationId xmlns:a16="http://schemas.microsoft.com/office/drawing/2014/main" id="{511EDBD7-4F4D-43B5-8939-47C796163F5F}"/>
              </a:ext>
            </a:extLst>
          </p:cNvPr>
          <p:cNvSpPr/>
          <p:nvPr/>
        </p:nvSpPr>
        <p:spPr>
          <a:xfrm>
            <a:off x="9152919" y="1314564"/>
            <a:ext cx="941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Kevät 2022</a:t>
            </a:r>
          </a:p>
        </p:txBody>
      </p:sp>
      <p:sp>
        <p:nvSpPr>
          <p:cNvPr id="109" name="Suorakulmio 108">
            <a:extLst>
              <a:ext uri="{FF2B5EF4-FFF2-40B4-BE49-F238E27FC236}">
                <a16:creationId xmlns:a16="http://schemas.microsoft.com/office/drawing/2014/main" id="{B58027CC-22E5-495E-A880-2C8DE132B07E}"/>
              </a:ext>
            </a:extLst>
          </p:cNvPr>
          <p:cNvSpPr/>
          <p:nvPr/>
        </p:nvSpPr>
        <p:spPr>
          <a:xfrm>
            <a:off x="8314756" y="1314564"/>
            <a:ext cx="941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Syksy 2022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8AD119BF-B80A-4697-A15D-1D9755CB9E6F}"/>
              </a:ext>
            </a:extLst>
          </p:cNvPr>
          <p:cNvSpPr/>
          <p:nvPr/>
        </p:nvSpPr>
        <p:spPr>
          <a:xfrm rot="16200000">
            <a:off x="1272848" y="3388053"/>
            <a:ext cx="444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Rahoituksen käyttötarkoitus </a:t>
            </a:r>
            <a:r>
              <a:rPr lang="fi-FI" sz="8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  <a:p>
            <a:pPr lvl="0" algn="r">
              <a:defRPr/>
            </a:pPr>
            <a:r>
              <a:rPr lang="fi-FI" sz="8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JO/ON HAKENUT/ON TARVE ULKOPUOLISELLE RAHOITUKSELLE</a:t>
            </a:r>
          </a:p>
        </p:txBody>
      </p:sp>
    </p:spTree>
    <p:extLst>
      <p:ext uri="{BB962C8B-B14F-4D97-AF65-F5344CB8AC3E}">
        <p14:creationId xmlns:p14="http://schemas.microsoft.com/office/powerpoint/2010/main" val="4209562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Sisällön paikkamerkki 2">
            <a:extLst>
              <a:ext uri="{FF2B5EF4-FFF2-40B4-BE49-F238E27FC236}">
                <a16:creationId xmlns:a16="http://schemas.microsoft.com/office/drawing/2014/main" id="{44393B06-F53D-4F73-8029-2000F3FFCF66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77405875"/>
              </p:ext>
            </p:extLst>
          </p:nvPr>
        </p:nvGraphicFramePr>
        <p:xfrm>
          <a:off x="6392365" y="1314564"/>
          <a:ext cx="2864347" cy="4892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PK-YRITYKSET JA DIGITAALISET PALVELUT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B8EA42F0-0D28-4DBE-B5DC-C764C1422887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BB362F8-7299-48E5-BFB5-3CF4B19E6F8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uora yhdysviiva 74">
            <a:extLst>
              <a:ext uri="{FF2B5EF4-FFF2-40B4-BE49-F238E27FC236}">
                <a16:creationId xmlns:a16="http://schemas.microsoft.com/office/drawing/2014/main" id="{93297663-5F59-43F4-870E-40EE7D15FF25}"/>
              </a:ext>
            </a:extLst>
          </p:cNvPr>
          <p:cNvCxnSpPr>
            <a:cxnSpLocks/>
          </p:cNvCxnSpPr>
          <p:nvPr/>
        </p:nvCxnSpPr>
        <p:spPr>
          <a:xfrm>
            <a:off x="509815" y="1098267"/>
            <a:ext cx="11172370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Suorakulmio 85">
            <a:extLst>
              <a:ext uri="{FF2B5EF4-FFF2-40B4-BE49-F238E27FC236}">
                <a16:creationId xmlns:a16="http://schemas.microsoft.com/office/drawing/2014/main" id="{8D75DD32-EC31-4BDD-9A17-EEB05FCB8D9C}"/>
              </a:ext>
            </a:extLst>
          </p:cNvPr>
          <p:cNvSpPr/>
          <p:nvPr/>
        </p:nvSpPr>
        <p:spPr>
          <a:xfrm rot="16200000">
            <a:off x="1385286" y="3435206"/>
            <a:ext cx="44485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Käyttää seuraavia palveluita </a:t>
            </a:r>
            <a:r>
              <a:rPr lang="fi-FI" sz="8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</p:txBody>
      </p:sp>
      <p:sp>
        <p:nvSpPr>
          <p:cNvPr id="111" name="Suorakulmio 110">
            <a:extLst>
              <a:ext uri="{FF2B5EF4-FFF2-40B4-BE49-F238E27FC236}">
                <a16:creationId xmlns:a16="http://schemas.microsoft.com/office/drawing/2014/main" id="{5BBEE090-6E17-4CD0-AF68-C5F00E100F25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Lapin Yrittäjät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cxnSp>
        <p:nvCxnSpPr>
          <p:cNvPr id="51" name="Suora yhdysviiva 50">
            <a:extLst>
              <a:ext uri="{FF2B5EF4-FFF2-40B4-BE49-F238E27FC236}">
                <a16:creationId xmlns:a16="http://schemas.microsoft.com/office/drawing/2014/main" id="{33231F14-6182-4F85-A35D-27BA81504572}"/>
              </a:ext>
            </a:extLst>
          </p:cNvPr>
          <p:cNvCxnSpPr>
            <a:cxnSpLocks/>
          </p:cNvCxnSpPr>
          <p:nvPr/>
        </p:nvCxnSpPr>
        <p:spPr>
          <a:xfrm>
            <a:off x="3929321" y="1534801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uora yhdysviiva 51">
            <a:extLst>
              <a:ext uri="{FF2B5EF4-FFF2-40B4-BE49-F238E27FC236}">
                <a16:creationId xmlns:a16="http://schemas.microsoft.com/office/drawing/2014/main" id="{74C76380-E9AD-4817-8BA7-A2449F998A1D}"/>
              </a:ext>
            </a:extLst>
          </p:cNvPr>
          <p:cNvCxnSpPr>
            <a:cxnSpLocks/>
          </p:cNvCxnSpPr>
          <p:nvPr/>
        </p:nvCxnSpPr>
        <p:spPr>
          <a:xfrm>
            <a:off x="3929321" y="2060907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uora yhdysviiva 53">
            <a:extLst>
              <a:ext uri="{FF2B5EF4-FFF2-40B4-BE49-F238E27FC236}">
                <a16:creationId xmlns:a16="http://schemas.microsoft.com/office/drawing/2014/main" id="{CEB713BA-12CF-464E-B306-04701536DB4D}"/>
              </a:ext>
            </a:extLst>
          </p:cNvPr>
          <p:cNvCxnSpPr>
            <a:cxnSpLocks/>
          </p:cNvCxnSpPr>
          <p:nvPr/>
        </p:nvCxnSpPr>
        <p:spPr>
          <a:xfrm>
            <a:off x="3929321" y="2587013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uora yhdysviiva 54">
            <a:extLst>
              <a:ext uri="{FF2B5EF4-FFF2-40B4-BE49-F238E27FC236}">
                <a16:creationId xmlns:a16="http://schemas.microsoft.com/office/drawing/2014/main" id="{592E3003-6AA5-48D5-9477-98DCE54115DA}"/>
              </a:ext>
            </a:extLst>
          </p:cNvPr>
          <p:cNvCxnSpPr>
            <a:cxnSpLocks/>
          </p:cNvCxnSpPr>
          <p:nvPr/>
        </p:nvCxnSpPr>
        <p:spPr>
          <a:xfrm>
            <a:off x="3929321" y="3113119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uora yhdysviiva 55">
            <a:extLst>
              <a:ext uri="{FF2B5EF4-FFF2-40B4-BE49-F238E27FC236}">
                <a16:creationId xmlns:a16="http://schemas.microsoft.com/office/drawing/2014/main" id="{74F5DEB1-7CCE-40CB-BAD9-7AE999BA0271}"/>
              </a:ext>
            </a:extLst>
          </p:cNvPr>
          <p:cNvCxnSpPr>
            <a:cxnSpLocks/>
          </p:cNvCxnSpPr>
          <p:nvPr/>
        </p:nvCxnSpPr>
        <p:spPr>
          <a:xfrm>
            <a:off x="3929321" y="3639225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uora yhdysviiva 56">
            <a:extLst>
              <a:ext uri="{FF2B5EF4-FFF2-40B4-BE49-F238E27FC236}">
                <a16:creationId xmlns:a16="http://schemas.microsoft.com/office/drawing/2014/main" id="{190F288C-01AA-4938-B018-53C6B282F21F}"/>
              </a:ext>
            </a:extLst>
          </p:cNvPr>
          <p:cNvCxnSpPr>
            <a:cxnSpLocks/>
          </p:cNvCxnSpPr>
          <p:nvPr/>
        </p:nvCxnSpPr>
        <p:spPr>
          <a:xfrm>
            <a:off x="3929321" y="4165331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uora yhdysviiva 58">
            <a:extLst>
              <a:ext uri="{FF2B5EF4-FFF2-40B4-BE49-F238E27FC236}">
                <a16:creationId xmlns:a16="http://schemas.microsoft.com/office/drawing/2014/main" id="{6AEDE587-53E3-40B1-B446-0CF1B94CB9D4}"/>
              </a:ext>
            </a:extLst>
          </p:cNvPr>
          <p:cNvCxnSpPr>
            <a:cxnSpLocks/>
          </p:cNvCxnSpPr>
          <p:nvPr/>
        </p:nvCxnSpPr>
        <p:spPr>
          <a:xfrm>
            <a:off x="3929321" y="4691437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uora yhdysviiva 34">
            <a:extLst>
              <a:ext uri="{FF2B5EF4-FFF2-40B4-BE49-F238E27FC236}">
                <a16:creationId xmlns:a16="http://schemas.microsoft.com/office/drawing/2014/main" id="{F1E2F5C7-79CE-4E02-AF3E-8E81CBFE6F0C}"/>
              </a:ext>
            </a:extLst>
          </p:cNvPr>
          <p:cNvCxnSpPr>
            <a:cxnSpLocks/>
          </p:cNvCxnSpPr>
          <p:nvPr/>
        </p:nvCxnSpPr>
        <p:spPr>
          <a:xfrm>
            <a:off x="3929321" y="5217543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uora yhdysviiva 44">
            <a:extLst>
              <a:ext uri="{FF2B5EF4-FFF2-40B4-BE49-F238E27FC236}">
                <a16:creationId xmlns:a16="http://schemas.microsoft.com/office/drawing/2014/main" id="{AC0D3040-173A-48FC-843E-8F29CD318F36}"/>
              </a:ext>
            </a:extLst>
          </p:cNvPr>
          <p:cNvCxnSpPr>
            <a:cxnSpLocks/>
          </p:cNvCxnSpPr>
          <p:nvPr/>
        </p:nvCxnSpPr>
        <p:spPr>
          <a:xfrm>
            <a:off x="3143475" y="1603961"/>
            <a:ext cx="0" cy="431604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uora yhdysviiva 38">
            <a:extLst>
              <a:ext uri="{FF2B5EF4-FFF2-40B4-BE49-F238E27FC236}">
                <a16:creationId xmlns:a16="http://schemas.microsoft.com/office/drawing/2014/main" id="{D0B6BF42-3770-4CEB-8404-EB17465C4C4B}"/>
              </a:ext>
            </a:extLst>
          </p:cNvPr>
          <p:cNvCxnSpPr>
            <a:cxnSpLocks/>
          </p:cNvCxnSpPr>
          <p:nvPr/>
        </p:nvCxnSpPr>
        <p:spPr>
          <a:xfrm>
            <a:off x="3929321" y="5743647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Ryhmä 4">
            <a:extLst>
              <a:ext uri="{FF2B5EF4-FFF2-40B4-BE49-F238E27FC236}">
                <a16:creationId xmlns:a16="http://schemas.microsoft.com/office/drawing/2014/main" id="{97BB7ED4-3215-4C8F-9359-C650034DB550}"/>
              </a:ext>
            </a:extLst>
          </p:cNvPr>
          <p:cNvGrpSpPr/>
          <p:nvPr/>
        </p:nvGrpSpPr>
        <p:grpSpPr>
          <a:xfrm>
            <a:off x="3876269" y="1559894"/>
            <a:ext cx="2920621" cy="4423704"/>
            <a:chOff x="3876269" y="1559894"/>
            <a:chExt cx="2920621" cy="4423704"/>
          </a:xfrm>
        </p:grpSpPr>
        <p:sp>
          <p:nvSpPr>
            <p:cNvPr id="68" name="Suorakulmio 67">
              <a:extLst>
                <a:ext uri="{FF2B5EF4-FFF2-40B4-BE49-F238E27FC236}">
                  <a16:creationId xmlns:a16="http://schemas.microsoft.com/office/drawing/2014/main" id="{499B4770-CD07-4A89-B839-B0E5B2602D22}"/>
                </a:ext>
              </a:extLst>
            </p:cNvPr>
            <p:cNvSpPr/>
            <p:nvPr/>
          </p:nvSpPr>
          <p:spPr>
            <a:xfrm>
              <a:off x="3876269" y="1559894"/>
              <a:ext cx="29206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Yrityksen omat Internet-kotisivut</a:t>
              </a:r>
            </a:p>
          </p:txBody>
        </p:sp>
        <p:sp>
          <p:nvSpPr>
            <p:cNvPr id="102" name="Suorakulmio 101">
              <a:extLst>
                <a:ext uri="{FF2B5EF4-FFF2-40B4-BE49-F238E27FC236}">
                  <a16:creationId xmlns:a16="http://schemas.microsoft.com/office/drawing/2014/main" id="{B8E9B272-8072-49D0-BAA8-48D0DC948B96}"/>
                </a:ext>
              </a:extLst>
            </p:cNvPr>
            <p:cNvSpPr/>
            <p:nvPr/>
          </p:nvSpPr>
          <p:spPr>
            <a:xfrm>
              <a:off x="3876269" y="2058953"/>
              <a:ext cx="29206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Sosiaalinen media </a:t>
              </a:r>
            </a:p>
          </p:txBody>
        </p:sp>
        <p:sp>
          <p:nvSpPr>
            <p:cNvPr id="103" name="Suorakulmio 102">
              <a:extLst>
                <a:ext uri="{FF2B5EF4-FFF2-40B4-BE49-F238E27FC236}">
                  <a16:creationId xmlns:a16="http://schemas.microsoft.com/office/drawing/2014/main" id="{43A1ED34-DEA7-4561-999C-58CF2C8D42C6}"/>
                </a:ext>
              </a:extLst>
            </p:cNvPr>
            <p:cNvSpPr/>
            <p:nvPr/>
          </p:nvSpPr>
          <p:spPr>
            <a:xfrm>
              <a:off x="3876269" y="2605366"/>
              <a:ext cx="2920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Pilvipalvelut  </a:t>
              </a:r>
              <a:b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Suorakulmio 103">
              <a:extLst>
                <a:ext uri="{FF2B5EF4-FFF2-40B4-BE49-F238E27FC236}">
                  <a16:creationId xmlns:a16="http://schemas.microsoft.com/office/drawing/2014/main" id="{82033FDE-0235-4E42-B061-3A7040D79C49}"/>
                </a:ext>
              </a:extLst>
            </p:cNvPr>
            <p:cNvSpPr/>
            <p:nvPr/>
          </p:nvSpPr>
          <p:spPr>
            <a:xfrm>
              <a:off x="3876269" y="3121223"/>
              <a:ext cx="2920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Yrityksenne ostot verkossa </a:t>
              </a:r>
              <a:b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Suorakulmio 104">
              <a:extLst>
                <a:ext uri="{FF2B5EF4-FFF2-40B4-BE49-F238E27FC236}">
                  <a16:creationId xmlns:a16="http://schemas.microsoft.com/office/drawing/2014/main" id="{90EE6330-D7D0-46B7-B4A8-1C043D908475}"/>
                </a:ext>
              </a:extLst>
            </p:cNvPr>
            <p:cNvSpPr/>
            <p:nvPr/>
          </p:nvSpPr>
          <p:spPr>
            <a:xfrm>
              <a:off x="3876269" y="3662774"/>
              <a:ext cx="29206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Verkkokauppa yrityksenne myynnissä</a:t>
              </a:r>
            </a:p>
          </p:txBody>
        </p:sp>
        <p:sp>
          <p:nvSpPr>
            <p:cNvPr id="106" name="Suorakulmio 105">
              <a:extLst>
                <a:ext uri="{FF2B5EF4-FFF2-40B4-BE49-F238E27FC236}">
                  <a16:creationId xmlns:a16="http://schemas.microsoft.com/office/drawing/2014/main" id="{4B21AB53-8D0B-4C8F-85C3-82F995C35608}"/>
                </a:ext>
              </a:extLst>
            </p:cNvPr>
            <p:cNvSpPr/>
            <p:nvPr/>
          </p:nvSpPr>
          <p:spPr>
            <a:xfrm>
              <a:off x="3876269" y="4693514"/>
              <a:ext cx="292062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Digitaalisten kanavien ja alustojen </a:t>
              </a:r>
              <a:b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käyttö palvelujen jakelussa ja markkinoinnissa</a:t>
              </a:r>
            </a:p>
          </p:txBody>
        </p:sp>
        <p:sp>
          <p:nvSpPr>
            <p:cNvPr id="107" name="Suorakulmio 106">
              <a:extLst>
                <a:ext uri="{FF2B5EF4-FFF2-40B4-BE49-F238E27FC236}">
                  <a16:creationId xmlns:a16="http://schemas.microsoft.com/office/drawing/2014/main" id="{52761C8E-EFBC-4C6A-A7B7-C1B0F99A1997}"/>
                </a:ext>
              </a:extLst>
            </p:cNvPr>
            <p:cNvSpPr/>
            <p:nvPr/>
          </p:nvSpPr>
          <p:spPr>
            <a:xfrm>
              <a:off x="3876269" y="5224641"/>
              <a:ext cx="29206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Teollinen Internet</a:t>
              </a:r>
            </a:p>
          </p:txBody>
        </p:sp>
        <p:sp>
          <p:nvSpPr>
            <p:cNvPr id="36" name="Suorakulmio 35">
              <a:extLst>
                <a:ext uri="{FF2B5EF4-FFF2-40B4-BE49-F238E27FC236}">
                  <a16:creationId xmlns:a16="http://schemas.microsoft.com/office/drawing/2014/main" id="{B57DF94D-0CC5-4EF5-B8D9-E95ECE9F1204}"/>
                </a:ext>
              </a:extLst>
            </p:cNvPr>
            <p:cNvSpPr/>
            <p:nvPr/>
          </p:nvSpPr>
          <p:spPr>
            <a:xfrm>
              <a:off x="3876269" y="4186938"/>
              <a:ext cx="2920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Tekoälysovellukset ja </a:t>
              </a:r>
              <a:b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ohjelmistorobotiikka</a:t>
              </a:r>
            </a:p>
          </p:txBody>
        </p:sp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DD655690-B1DA-49BA-AA62-5DC5D9DC6E6C}"/>
                </a:ext>
              </a:extLst>
            </p:cNvPr>
            <p:cNvSpPr/>
            <p:nvPr/>
          </p:nvSpPr>
          <p:spPr>
            <a:xfrm>
              <a:off x="3876269" y="5768154"/>
              <a:ext cx="29206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Big datan käyttö </a:t>
              </a:r>
            </a:p>
          </p:txBody>
        </p:sp>
      </p:grp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F286A4E8-3B20-4E16-BA05-45EDACB89439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70512680"/>
              </p:ext>
            </p:extLst>
          </p:nvPr>
        </p:nvGraphicFramePr>
        <p:xfrm>
          <a:off x="9150320" y="1312164"/>
          <a:ext cx="2864347" cy="4892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Suorakulmio 8">
            <a:extLst>
              <a:ext uri="{FF2B5EF4-FFF2-40B4-BE49-F238E27FC236}">
                <a16:creationId xmlns:a16="http://schemas.microsoft.com/office/drawing/2014/main" id="{98E369BC-BE9D-4CA8-B319-B7F5BA08E917}"/>
              </a:ext>
            </a:extLst>
          </p:cNvPr>
          <p:cNvSpPr/>
          <p:nvPr/>
        </p:nvSpPr>
        <p:spPr>
          <a:xfrm>
            <a:off x="395599" y="1470783"/>
            <a:ext cx="26281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Tällä hetkellä </a:t>
            </a:r>
            <a:b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käytössä olevat </a:t>
            </a:r>
            <a:b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digitaaliset työkalut </a:t>
            </a:r>
            <a:b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 palvelut</a:t>
            </a:r>
            <a:endParaRPr lang="fi-FI" sz="1000" b="1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A7E70499-4378-4EA5-A952-19A44C34878C}"/>
              </a:ext>
            </a:extLst>
          </p:cNvPr>
          <p:cNvSpPr/>
          <p:nvPr/>
        </p:nvSpPr>
        <p:spPr>
          <a:xfrm>
            <a:off x="9152919" y="1314564"/>
            <a:ext cx="941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Syksy 2021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F00CC826-F58C-4E44-B1BB-999D46AF42B3}"/>
              </a:ext>
            </a:extLst>
          </p:cNvPr>
          <p:cNvSpPr/>
          <p:nvPr/>
        </p:nvSpPr>
        <p:spPr>
          <a:xfrm>
            <a:off x="8314756" y="1314564"/>
            <a:ext cx="941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Syksy 2022</a:t>
            </a:r>
          </a:p>
        </p:txBody>
      </p:sp>
    </p:spTree>
    <p:extLst>
      <p:ext uri="{BB962C8B-B14F-4D97-AF65-F5344CB8AC3E}">
        <p14:creationId xmlns:p14="http://schemas.microsoft.com/office/powerpoint/2010/main" val="249755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Sisällön paikkamerkki 2">
            <a:extLst>
              <a:ext uri="{FF2B5EF4-FFF2-40B4-BE49-F238E27FC236}">
                <a16:creationId xmlns:a16="http://schemas.microsoft.com/office/drawing/2014/main" id="{44393B06-F53D-4F73-8029-2000F3FFCF66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88207229"/>
              </p:ext>
            </p:extLst>
          </p:nvPr>
        </p:nvGraphicFramePr>
        <p:xfrm>
          <a:off x="6392365" y="1314564"/>
          <a:ext cx="2864347" cy="4892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PK-YRITYKSET JA DIGITAALISET PALVELUT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B8EA42F0-0D28-4DBE-B5DC-C764C1422887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BB362F8-7299-48E5-BFB5-3CF4B19E6F8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uora yhdysviiva 74">
            <a:extLst>
              <a:ext uri="{FF2B5EF4-FFF2-40B4-BE49-F238E27FC236}">
                <a16:creationId xmlns:a16="http://schemas.microsoft.com/office/drawing/2014/main" id="{93297663-5F59-43F4-870E-40EE7D15FF25}"/>
              </a:ext>
            </a:extLst>
          </p:cNvPr>
          <p:cNvCxnSpPr>
            <a:cxnSpLocks/>
          </p:cNvCxnSpPr>
          <p:nvPr/>
        </p:nvCxnSpPr>
        <p:spPr>
          <a:xfrm>
            <a:off x="509815" y="1098267"/>
            <a:ext cx="11172370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Suorakulmio 85">
            <a:extLst>
              <a:ext uri="{FF2B5EF4-FFF2-40B4-BE49-F238E27FC236}">
                <a16:creationId xmlns:a16="http://schemas.microsoft.com/office/drawing/2014/main" id="{8D75DD32-EC31-4BDD-9A17-EEB05FCB8D9C}"/>
              </a:ext>
            </a:extLst>
          </p:cNvPr>
          <p:cNvSpPr/>
          <p:nvPr/>
        </p:nvSpPr>
        <p:spPr>
          <a:xfrm rot="16200000">
            <a:off x="1385286" y="3435206"/>
            <a:ext cx="44485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Käyttää seuraavia palveluita </a:t>
            </a:r>
            <a:r>
              <a:rPr lang="fi-FI" sz="8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</p:txBody>
      </p:sp>
      <p:sp>
        <p:nvSpPr>
          <p:cNvPr id="111" name="Suorakulmio 110">
            <a:extLst>
              <a:ext uri="{FF2B5EF4-FFF2-40B4-BE49-F238E27FC236}">
                <a16:creationId xmlns:a16="http://schemas.microsoft.com/office/drawing/2014/main" id="{5BBEE090-6E17-4CD0-AF68-C5F00E100F25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Lapin Yrittäjät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cxnSp>
        <p:nvCxnSpPr>
          <p:cNvPr id="51" name="Suora yhdysviiva 50">
            <a:extLst>
              <a:ext uri="{FF2B5EF4-FFF2-40B4-BE49-F238E27FC236}">
                <a16:creationId xmlns:a16="http://schemas.microsoft.com/office/drawing/2014/main" id="{33231F14-6182-4F85-A35D-27BA81504572}"/>
              </a:ext>
            </a:extLst>
          </p:cNvPr>
          <p:cNvCxnSpPr>
            <a:cxnSpLocks/>
          </p:cNvCxnSpPr>
          <p:nvPr/>
        </p:nvCxnSpPr>
        <p:spPr>
          <a:xfrm>
            <a:off x="3929321" y="1534801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uora yhdysviiva 51">
            <a:extLst>
              <a:ext uri="{FF2B5EF4-FFF2-40B4-BE49-F238E27FC236}">
                <a16:creationId xmlns:a16="http://schemas.microsoft.com/office/drawing/2014/main" id="{74C76380-E9AD-4817-8BA7-A2449F998A1D}"/>
              </a:ext>
            </a:extLst>
          </p:cNvPr>
          <p:cNvCxnSpPr>
            <a:cxnSpLocks/>
          </p:cNvCxnSpPr>
          <p:nvPr/>
        </p:nvCxnSpPr>
        <p:spPr>
          <a:xfrm>
            <a:off x="3929321" y="2060907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uora yhdysviiva 53">
            <a:extLst>
              <a:ext uri="{FF2B5EF4-FFF2-40B4-BE49-F238E27FC236}">
                <a16:creationId xmlns:a16="http://schemas.microsoft.com/office/drawing/2014/main" id="{CEB713BA-12CF-464E-B306-04701536DB4D}"/>
              </a:ext>
            </a:extLst>
          </p:cNvPr>
          <p:cNvCxnSpPr>
            <a:cxnSpLocks/>
          </p:cNvCxnSpPr>
          <p:nvPr/>
        </p:nvCxnSpPr>
        <p:spPr>
          <a:xfrm>
            <a:off x="3929321" y="2587013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uora yhdysviiva 54">
            <a:extLst>
              <a:ext uri="{FF2B5EF4-FFF2-40B4-BE49-F238E27FC236}">
                <a16:creationId xmlns:a16="http://schemas.microsoft.com/office/drawing/2014/main" id="{592E3003-6AA5-48D5-9477-98DCE54115DA}"/>
              </a:ext>
            </a:extLst>
          </p:cNvPr>
          <p:cNvCxnSpPr>
            <a:cxnSpLocks/>
          </p:cNvCxnSpPr>
          <p:nvPr/>
        </p:nvCxnSpPr>
        <p:spPr>
          <a:xfrm>
            <a:off x="3929321" y="3113119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uora yhdysviiva 55">
            <a:extLst>
              <a:ext uri="{FF2B5EF4-FFF2-40B4-BE49-F238E27FC236}">
                <a16:creationId xmlns:a16="http://schemas.microsoft.com/office/drawing/2014/main" id="{74F5DEB1-7CCE-40CB-BAD9-7AE999BA0271}"/>
              </a:ext>
            </a:extLst>
          </p:cNvPr>
          <p:cNvCxnSpPr>
            <a:cxnSpLocks/>
          </p:cNvCxnSpPr>
          <p:nvPr/>
        </p:nvCxnSpPr>
        <p:spPr>
          <a:xfrm>
            <a:off x="3929321" y="3639225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uora yhdysviiva 56">
            <a:extLst>
              <a:ext uri="{FF2B5EF4-FFF2-40B4-BE49-F238E27FC236}">
                <a16:creationId xmlns:a16="http://schemas.microsoft.com/office/drawing/2014/main" id="{190F288C-01AA-4938-B018-53C6B282F21F}"/>
              </a:ext>
            </a:extLst>
          </p:cNvPr>
          <p:cNvCxnSpPr>
            <a:cxnSpLocks/>
          </p:cNvCxnSpPr>
          <p:nvPr/>
        </p:nvCxnSpPr>
        <p:spPr>
          <a:xfrm>
            <a:off x="3929321" y="4165331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uora yhdysviiva 58">
            <a:extLst>
              <a:ext uri="{FF2B5EF4-FFF2-40B4-BE49-F238E27FC236}">
                <a16:creationId xmlns:a16="http://schemas.microsoft.com/office/drawing/2014/main" id="{6AEDE587-53E3-40B1-B446-0CF1B94CB9D4}"/>
              </a:ext>
            </a:extLst>
          </p:cNvPr>
          <p:cNvCxnSpPr>
            <a:cxnSpLocks/>
          </p:cNvCxnSpPr>
          <p:nvPr/>
        </p:nvCxnSpPr>
        <p:spPr>
          <a:xfrm>
            <a:off x="3929321" y="4691437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uora yhdysviiva 34">
            <a:extLst>
              <a:ext uri="{FF2B5EF4-FFF2-40B4-BE49-F238E27FC236}">
                <a16:creationId xmlns:a16="http://schemas.microsoft.com/office/drawing/2014/main" id="{F1E2F5C7-79CE-4E02-AF3E-8E81CBFE6F0C}"/>
              </a:ext>
            </a:extLst>
          </p:cNvPr>
          <p:cNvCxnSpPr>
            <a:cxnSpLocks/>
          </p:cNvCxnSpPr>
          <p:nvPr/>
        </p:nvCxnSpPr>
        <p:spPr>
          <a:xfrm>
            <a:off x="3929321" y="5217543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uora yhdysviiva 44">
            <a:extLst>
              <a:ext uri="{FF2B5EF4-FFF2-40B4-BE49-F238E27FC236}">
                <a16:creationId xmlns:a16="http://schemas.microsoft.com/office/drawing/2014/main" id="{AC0D3040-173A-48FC-843E-8F29CD318F36}"/>
              </a:ext>
            </a:extLst>
          </p:cNvPr>
          <p:cNvCxnSpPr>
            <a:cxnSpLocks/>
          </p:cNvCxnSpPr>
          <p:nvPr/>
        </p:nvCxnSpPr>
        <p:spPr>
          <a:xfrm>
            <a:off x="3143475" y="1603961"/>
            <a:ext cx="0" cy="431604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uora yhdysviiva 38">
            <a:extLst>
              <a:ext uri="{FF2B5EF4-FFF2-40B4-BE49-F238E27FC236}">
                <a16:creationId xmlns:a16="http://schemas.microsoft.com/office/drawing/2014/main" id="{D0B6BF42-3770-4CEB-8404-EB17465C4C4B}"/>
              </a:ext>
            </a:extLst>
          </p:cNvPr>
          <p:cNvCxnSpPr>
            <a:cxnSpLocks/>
          </p:cNvCxnSpPr>
          <p:nvPr/>
        </p:nvCxnSpPr>
        <p:spPr>
          <a:xfrm>
            <a:off x="3929321" y="5743647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Ryhmä 4">
            <a:extLst>
              <a:ext uri="{FF2B5EF4-FFF2-40B4-BE49-F238E27FC236}">
                <a16:creationId xmlns:a16="http://schemas.microsoft.com/office/drawing/2014/main" id="{97BB7ED4-3215-4C8F-9359-C650034DB550}"/>
              </a:ext>
            </a:extLst>
          </p:cNvPr>
          <p:cNvGrpSpPr/>
          <p:nvPr/>
        </p:nvGrpSpPr>
        <p:grpSpPr>
          <a:xfrm>
            <a:off x="3876269" y="1559894"/>
            <a:ext cx="2920621" cy="4423704"/>
            <a:chOff x="3876269" y="1559894"/>
            <a:chExt cx="2920621" cy="4423704"/>
          </a:xfrm>
        </p:grpSpPr>
        <p:sp>
          <p:nvSpPr>
            <p:cNvPr id="68" name="Suorakulmio 67">
              <a:extLst>
                <a:ext uri="{FF2B5EF4-FFF2-40B4-BE49-F238E27FC236}">
                  <a16:creationId xmlns:a16="http://schemas.microsoft.com/office/drawing/2014/main" id="{499B4770-CD07-4A89-B839-B0E5B2602D22}"/>
                </a:ext>
              </a:extLst>
            </p:cNvPr>
            <p:cNvSpPr/>
            <p:nvPr/>
          </p:nvSpPr>
          <p:spPr>
            <a:xfrm>
              <a:off x="3876269" y="1559894"/>
              <a:ext cx="29206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Verkkokauppa yrityksenne myynnissä</a:t>
              </a:r>
            </a:p>
          </p:txBody>
        </p:sp>
        <p:sp>
          <p:nvSpPr>
            <p:cNvPr id="102" name="Suorakulmio 101">
              <a:extLst>
                <a:ext uri="{FF2B5EF4-FFF2-40B4-BE49-F238E27FC236}">
                  <a16:creationId xmlns:a16="http://schemas.microsoft.com/office/drawing/2014/main" id="{B8E9B272-8072-49D0-BAA8-48D0DC948B96}"/>
                </a:ext>
              </a:extLst>
            </p:cNvPr>
            <p:cNvSpPr/>
            <p:nvPr/>
          </p:nvSpPr>
          <p:spPr>
            <a:xfrm>
              <a:off x="3876269" y="2058953"/>
              <a:ext cx="29206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Sosiaalinen media </a:t>
              </a:r>
            </a:p>
          </p:txBody>
        </p:sp>
        <p:sp>
          <p:nvSpPr>
            <p:cNvPr id="103" name="Suorakulmio 102">
              <a:extLst>
                <a:ext uri="{FF2B5EF4-FFF2-40B4-BE49-F238E27FC236}">
                  <a16:creationId xmlns:a16="http://schemas.microsoft.com/office/drawing/2014/main" id="{43A1ED34-DEA7-4561-999C-58CF2C8D42C6}"/>
                </a:ext>
              </a:extLst>
            </p:cNvPr>
            <p:cNvSpPr/>
            <p:nvPr/>
          </p:nvSpPr>
          <p:spPr>
            <a:xfrm>
              <a:off x="3876269" y="2605366"/>
              <a:ext cx="2920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Yrityksenne ostot verkossa </a:t>
              </a:r>
              <a:b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Suorakulmio 103">
              <a:extLst>
                <a:ext uri="{FF2B5EF4-FFF2-40B4-BE49-F238E27FC236}">
                  <a16:creationId xmlns:a16="http://schemas.microsoft.com/office/drawing/2014/main" id="{82033FDE-0235-4E42-B061-3A7040D79C49}"/>
                </a:ext>
              </a:extLst>
            </p:cNvPr>
            <p:cNvSpPr/>
            <p:nvPr/>
          </p:nvSpPr>
          <p:spPr>
            <a:xfrm>
              <a:off x="3876269" y="3121223"/>
              <a:ext cx="29206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Yrityksen omat Internet-kotisivut</a:t>
              </a:r>
            </a:p>
          </p:txBody>
        </p:sp>
        <p:sp>
          <p:nvSpPr>
            <p:cNvPr id="105" name="Suorakulmio 104">
              <a:extLst>
                <a:ext uri="{FF2B5EF4-FFF2-40B4-BE49-F238E27FC236}">
                  <a16:creationId xmlns:a16="http://schemas.microsoft.com/office/drawing/2014/main" id="{90EE6330-D7D0-46B7-B4A8-1C043D908475}"/>
                </a:ext>
              </a:extLst>
            </p:cNvPr>
            <p:cNvSpPr/>
            <p:nvPr/>
          </p:nvSpPr>
          <p:spPr>
            <a:xfrm>
              <a:off x="3876269" y="3662774"/>
              <a:ext cx="2920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Pilvipalvelut  </a:t>
              </a:r>
              <a:b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Suorakulmio 105">
              <a:extLst>
                <a:ext uri="{FF2B5EF4-FFF2-40B4-BE49-F238E27FC236}">
                  <a16:creationId xmlns:a16="http://schemas.microsoft.com/office/drawing/2014/main" id="{4B21AB53-8D0B-4C8F-85C3-82F995C35608}"/>
                </a:ext>
              </a:extLst>
            </p:cNvPr>
            <p:cNvSpPr/>
            <p:nvPr/>
          </p:nvSpPr>
          <p:spPr>
            <a:xfrm>
              <a:off x="3876269" y="4693514"/>
              <a:ext cx="29206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Big datan käyttö </a:t>
              </a:r>
            </a:p>
          </p:txBody>
        </p:sp>
        <p:sp>
          <p:nvSpPr>
            <p:cNvPr id="107" name="Suorakulmio 106">
              <a:extLst>
                <a:ext uri="{FF2B5EF4-FFF2-40B4-BE49-F238E27FC236}">
                  <a16:creationId xmlns:a16="http://schemas.microsoft.com/office/drawing/2014/main" id="{52761C8E-EFBC-4C6A-A7B7-C1B0F99A1997}"/>
                </a:ext>
              </a:extLst>
            </p:cNvPr>
            <p:cNvSpPr/>
            <p:nvPr/>
          </p:nvSpPr>
          <p:spPr>
            <a:xfrm>
              <a:off x="3876269" y="5224641"/>
              <a:ext cx="292062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Digitaalisten kanavien ja alustojen </a:t>
              </a:r>
              <a:b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käyttö palvelujen jakelussa ja markkinoinnissa</a:t>
              </a:r>
            </a:p>
          </p:txBody>
        </p:sp>
        <p:sp>
          <p:nvSpPr>
            <p:cNvPr id="36" name="Suorakulmio 35">
              <a:extLst>
                <a:ext uri="{FF2B5EF4-FFF2-40B4-BE49-F238E27FC236}">
                  <a16:creationId xmlns:a16="http://schemas.microsoft.com/office/drawing/2014/main" id="{B57DF94D-0CC5-4EF5-B8D9-E95ECE9F1204}"/>
                </a:ext>
              </a:extLst>
            </p:cNvPr>
            <p:cNvSpPr/>
            <p:nvPr/>
          </p:nvSpPr>
          <p:spPr>
            <a:xfrm>
              <a:off x="3876269" y="4186938"/>
              <a:ext cx="2920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Tekoälysovellukset ja </a:t>
              </a:r>
              <a:b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ohjelmistorobotiikka</a:t>
              </a:r>
            </a:p>
          </p:txBody>
        </p:sp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DD655690-B1DA-49BA-AA62-5DC5D9DC6E6C}"/>
                </a:ext>
              </a:extLst>
            </p:cNvPr>
            <p:cNvSpPr/>
            <p:nvPr/>
          </p:nvSpPr>
          <p:spPr>
            <a:xfrm>
              <a:off x="3876269" y="5768154"/>
              <a:ext cx="29206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Teollinen Internet</a:t>
              </a:r>
            </a:p>
          </p:txBody>
        </p:sp>
      </p:grp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F286A4E8-3B20-4E16-BA05-45EDACB89439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1518896"/>
              </p:ext>
            </p:extLst>
          </p:nvPr>
        </p:nvGraphicFramePr>
        <p:xfrm>
          <a:off x="9150320" y="1312164"/>
          <a:ext cx="2864347" cy="4892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Suorakulmio 8">
            <a:extLst>
              <a:ext uri="{FF2B5EF4-FFF2-40B4-BE49-F238E27FC236}">
                <a16:creationId xmlns:a16="http://schemas.microsoft.com/office/drawing/2014/main" id="{98E369BC-BE9D-4CA8-B319-B7F5BA08E917}"/>
              </a:ext>
            </a:extLst>
          </p:cNvPr>
          <p:cNvSpPr/>
          <p:nvPr/>
        </p:nvSpPr>
        <p:spPr>
          <a:xfrm>
            <a:off x="395599" y="1470783"/>
            <a:ext cx="26281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Digitaaliset palvelut, joiden käyttöönottoa suunnitellaan</a:t>
            </a:r>
            <a:b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seuraavan </a:t>
            </a:r>
            <a:b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kk aikana</a:t>
            </a:r>
            <a:endParaRPr lang="fi-FI" sz="1000" b="1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CDA76AB8-C54D-495C-9EC9-EB917434CD9B}"/>
              </a:ext>
            </a:extLst>
          </p:cNvPr>
          <p:cNvSpPr/>
          <p:nvPr/>
        </p:nvSpPr>
        <p:spPr>
          <a:xfrm>
            <a:off x="9152919" y="1314564"/>
            <a:ext cx="941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Syksy 2021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738A4EF2-4F8F-4DD8-92E9-3228C86C968F}"/>
              </a:ext>
            </a:extLst>
          </p:cNvPr>
          <p:cNvSpPr/>
          <p:nvPr/>
        </p:nvSpPr>
        <p:spPr>
          <a:xfrm>
            <a:off x="8314756" y="1314564"/>
            <a:ext cx="941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Syksy 2022</a:t>
            </a:r>
          </a:p>
        </p:txBody>
      </p:sp>
    </p:spTree>
    <p:extLst>
      <p:ext uri="{BB962C8B-B14F-4D97-AF65-F5344CB8AC3E}">
        <p14:creationId xmlns:p14="http://schemas.microsoft.com/office/powerpoint/2010/main" val="880960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Kaavio 3">
            <a:extLst>
              <a:ext uri="{FF2B5EF4-FFF2-40B4-BE49-F238E27FC236}">
                <a16:creationId xmlns:a16="http://schemas.microsoft.com/office/drawing/2014/main" id="{9CAE39B2-DA9D-4C7E-82AE-76D1863371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6654213"/>
              </p:ext>
            </p:extLst>
          </p:nvPr>
        </p:nvGraphicFramePr>
        <p:xfrm>
          <a:off x="189933" y="1928317"/>
          <a:ext cx="11696483" cy="4215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B8EA42F0-0D28-4DBE-B5DC-C764C1422887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BB362F8-7299-48E5-BFB5-3CF4B19E6F8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uora yhdysviiva 74">
            <a:extLst>
              <a:ext uri="{FF2B5EF4-FFF2-40B4-BE49-F238E27FC236}">
                <a16:creationId xmlns:a16="http://schemas.microsoft.com/office/drawing/2014/main" id="{93297663-5F59-43F4-870E-40EE7D15FF25}"/>
              </a:ext>
            </a:extLst>
          </p:cNvPr>
          <p:cNvCxnSpPr>
            <a:cxnSpLocks/>
          </p:cNvCxnSpPr>
          <p:nvPr/>
        </p:nvCxnSpPr>
        <p:spPr>
          <a:xfrm>
            <a:off x="509815" y="1098267"/>
            <a:ext cx="11172370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Suorakulmio 110">
            <a:extLst>
              <a:ext uri="{FF2B5EF4-FFF2-40B4-BE49-F238E27FC236}">
                <a16:creationId xmlns:a16="http://schemas.microsoft.com/office/drawing/2014/main" id="{5BBEE090-6E17-4CD0-AF68-C5F00E100F25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Lapin Yrittäjät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4943BFCC-EC7C-4996-8A16-05611078740E}"/>
              </a:ext>
            </a:extLst>
          </p:cNvPr>
          <p:cNvSpPr/>
          <p:nvPr/>
        </p:nvSpPr>
        <p:spPr>
          <a:xfrm>
            <a:off x="407453" y="1868902"/>
            <a:ext cx="12958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Yrityskuvan vahvistuminen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56F20841-77C5-48EA-BBBD-52A17B035E19}"/>
              </a:ext>
            </a:extLst>
          </p:cNvPr>
          <p:cNvSpPr/>
          <p:nvPr/>
        </p:nvSpPr>
        <p:spPr>
          <a:xfrm>
            <a:off x="1703319" y="1868902"/>
            <a:ext cx="1295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Uusien asiakasryhmien tavoittaminen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72A67063-A51B-42B4-A7F9-EE94A72B2607}"/>
              </a:ext>
            </a:extLst>
          </p:cNvPr>
          <p:cNvSpPr/>
          <p:nvPr/>
        </p:nvSpPr>
        <p:spPr>
          <a:xfrm>
            <a:off x="2943356" y="1868902"/>
            <a:ext cx="12958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Asiakaspalvelun parantuminen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66A574B9-F952-4C4A-9D13-A5255ED90668}"/>
              </a:ext>
            </a:extLst>
          </p:cNvPr>
          <p:cNvSpPr/>
          <p:nvPr/>
        </p:nvSpPr>
        <p:spPr>
          <a:xfrm>
            <a:off x="4226937" y="1868902"/>
            <a:ext cx="12958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Kannattavuuden parantuminen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EC139DEA-5846-4B61-BBB0-DB8E305AA418}"/>
              </a:ext>
            </a:extLst>
          </p:cNvPr>
          <p:cNvSpPr/>
          <p:nvPr/>
        </p:nvSpPr>
        <p:spPr>
          <a:xfrm>
            <a:off x="5462850" y="1868902"/>
            <a:ext cx="1295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Liiketoiminta-prosessien tehostuminen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9093BC6A-73E0-4C56-A573-88EFAA39D1C4}"/>
              </a:ext>
            </a:extLst>
          </p:cNvPr>
          <p:cNvSpPr/>
          <p:nvPr/>
        </p:nvSpPr>
        <p:spPr>
          <a:xfrm>
            <a:off x="6762840" y="1868902"/>
            <a:ext cx="12958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Yhteistyön tiivistyminen yhteistyö-kumppanien kanssa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E2D4ADDC-2AE4-411C-94AF-0BB239008B9C}"/>
              </a:ext>
            </a:extLst>
          </p:cNvPr>
          <p:cNvSpPr/>
          <p:nvPr/>
        </p:nvSpPr>
        <p:spPr>
          <a:xfrm>
            <a:off x="8010788" y="1868902"/>
            <a:ext cx="1295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Uusien liiketoiminta-mahdollisuuksien luominen</a:t>
            </a: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AF83625C-90DE-4A1E-B699-0758723481CB}"/>
              </a:ext>
            </a:extLst>
          </p:cNvPr>
          <p:cNvSpPr/>
          <p:nvPr/>
        </p:nvSpPr>
        <p:spPr>
          <a:xfrm>
            <a:off x="9294369" y="1868902"/>
            <a:ext cx="12958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Tuotekehityksen tehostuminen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F786E8-1C8D-471D-B4A8-5FCBE8EA8DC2}"/>
              </a:ext>
            </a:extLst>
          </p:cNvPr>
          <p:cNvSpPr/>
          <p:nvPr/>
        </p:nvSpPr>
        <p:spPr>
          <a:xfrm>
            <a:off x="10577950" y="1868902"/>
            <a:ext cx="1295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Liiketoiminnan kansain-</a:t>
            </a:r>
          </a:p>
          <a:p>
            <a:pPr lvl="0">
              <a:lnSpc>
                <a:spcPct val="80000"/>
              </a:lnSpc>
              <a:defRPr/>
            </a:pPr>
            <a:r>
              <a:rPr lang="fi-FI" sz="1000" b="1" dirty="0" err="1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välistyminen</a:t>
            </a:r>
            <a:endParaRPr lang="fi-FI" sz="1000" b="1" dirty="0">
              <a:solidFill>
                <a:srgbClr val="00A3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Suorakulmio 32">
            <a:extLst>
              <a:ext uri="{FF2B5EF4-FFF2-40B4-BE49-F238E27FC236}">
                <a16:creationId xmlns:a16="http://schemas.microsoft.com/office/drawing/2014/main" id="{59D9DCBB-4E70-4ADD-A713-AABCC96127E9}"/>
              </a:ext>
            </a:extLst>
          </p:cNvPr>
          <p:cNvSpPr/>
          <p:nvPr/>
        </p:nvSpPr>
        <p:spPr>
          <a:xfrm>
            <a:off x="10198100" y="1526374"/>
            <a:ext cx="123825" cy="123825"/>
          </a:xfrm>
          <a:prstGeom prst="rect">
            <a:avLst/>
          </a:prstGeom>
          <a:solidFill>
            <a:srgbClr val="8AD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  <p:sp>
        <p:nvSpPr>
          <p:cNvPr id="34" name="Suorakulmio 33">
            <a:extLst>
              <a:ext uri="{FF2B5EF4-FFF2-40B4-BE49-F238E27FC236}">
                <a16:creationId xmlns:a16="http://schemas.microsoft.com/office/drawing/2014/main" id="{070DD8D7-9CF1-407F-A052-4455D869B8FD}"/>
              </a:ext>
            </a:extLst>
          </p:cNvPr>
          <p:cNvSpPr/>
          <p:nvPr/>
        </p:nvSpPr>
        <p:spPr>
          <a:xfrm>
            <a:off x="10201275" y="1359921"/>
            <a:ext cx="123825" cy="123825"/>
          </a:xfrm>
          <a:prstGeom prst="rect">
            <a:avLst/>
          </a:prstGeom>
          <a:solidFill>
            <a:srgbClr val="00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  <p:sp>
        <p:nvSpPr>
          <p:cNvPr id="35" name="Suorakulmio 34">
            <a:extLst>
              <a:ext uri="{FF2B5EF4-FFF2-40B4-BE49-F238E27FC236}">
                <a16:creationId xmlns:a16="http://schemas.microsoft.com/office/drawing/2014/main" id="{3E2BD402-C5AE-4A9A-B894-D384F7996E06}"/>
              </a:ext>
            </a:extLst>
          </p:cNvPr>
          <p:cNvSpPr/>
          <p:nvPr/>
        </p:nvSpPr>
        <p:spPr>
          <a:xfrm>
            <a:off x="11220450" y="1526374"/>
            <a:ext cx="123825" cy="123825"/>
          </a:xfrm>
          <a:prstGeom prst="rect">
            <a:avLst/>
          </a:prstGeom>
          <a:solidFill>
            <a:srgbClr val="A7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  <p:sp>
        <p:nvSpPr>
          <p:cNvPr id="36" name="Suorakulmio 35">
            <a:extLst>
              <a:ext uri="{FF2B5EF4-FFF2-40B4-BE49-F238E27FC236}">
                <a16:creationId xmlns:a16="http://schemas.microsoft.com/office/drawing/2014/main" id="{0DC4BB8E-C185-4BC0-84EA-46843D1283E9}"/>
              </a:ext>
            </a:extLst>
          </p:cNvPr>
          <p:cNvSpPr/>
          <p:nvPr/>
        </p:nvSpPr>
        <p:spPr>
          <a:xfrm>
            <a:off x="11223625" y="1359921"/>
            <a:ext cx="123825" cy="123825"/>
          </a:xfrm>
          <a:prstGeom prst="rect">
            <a:avLst/>
          </a:prstGeom>
          <a:solidFill>
            <a:srgbClr val="535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BF37D4A2-2E6C-4229-BDEF-6666F77E52B3}"/>
              </a:ext>
            </a:extLst>
          </p:cNvPr>
          <p:cNvSpPr/>
          <p:nvPr/>
        </p:nvSpPr>
        <p:spPr>
          <a:xfrm>
            <a:off x="11344274" y="1296465"/>
            <a:ext cx="8477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000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Syksy 2022</a:t>
            </a:r>
          </a:p>
        </p:txBody>
      </p:sp>
      <p:sp>
        <p:nvSpPr>
          <p:cNvPr id="32" name="Suorakulmio 31">
            <a:extLst>
              <a:ext uri="{FF2B5EF4-FFF2-40B4-BE49-F238E27FC236}">
                <a16:creationId xmlns:a16="http://schemas.microsoft.com/office/drawing/2014/main" id="{3E81ED1B-8FBD-483E-88F9-1183E26FEAD8}"/>
              </a:ext>
            </a:extLst>
          </p:cNvPr>
          <p:cNvSpPr/>
          <p:nvPr/>
        </p:nvSpPr>
        <p:spPr>
          <a:xfrm>
            <a:off x="11344275" y="1461087"/>
            <a:ext cx="8477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000" dirty="0">
                <a:solidFill>
                  <a:srgbClr val="A7A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Syksy 2021</a:t>
            </a:r>
          </a:p>
        </p:txBody>
      </p:sp>
      <p:sp>
        <p:nvSpPr>
          <p:cNvPr id="38" name="Suorakulmio 37">
            <a:extLst>
              <a:ext uri="{FF2B5EF4-FFF2-40B4-BE49-F238E27FC236}">
                <a16:creationId xmlns:a16="http://schemas.microsoft.com/office/drawing/2014/main" id="{A258CB6F-AEC9-4F54-8F1C-E8C7BCBF463C}"/>
              </a:ext>
            </a:extLst>
          </p:cNvPr>
          <p:cNvSpPr/>
          <p:nvPr/>
        </p:nvSpPr>
        <p:spPr>
          <a:xfrm>
            <a:off x="10311251" y="1287290"/>
            <a:ext cx="8996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Syksy 2022</a:t>
            </a:r>
          </a:p>
        </p:txBody>
      </p:sp>
      <p:sp>
        <p:nvSpPr>
          <p:cNvPr id="40" name="Suorakulmio 39">
            <a:extLst>
              <a:ext uri="{FF2B5EF4-FFF2-40B4-BE49-F238E27FC236}">
                <a16:creationId xmlns:a16="http://schemas.microsoft.com/office/drawing/2014/main" id="{54CEFA6A-F8D7-41CA-B9FA-4B332A4D7560}"/>
              </a:ext>
            </a:extLst>
          </p:cNvPr>
          <p:cNvSpPr/>
          <p:nvPr/>
        </p:nvSpPr>
        <p:spPr>
          <a:xfrm>
            <a:off x="10311250" y="1451912"/>
            <a:ext cx="9103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000" dirty="0">
                <a:solidFill>
                  <a:srgbClr val="8AD5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Syksy 2021</a:t>
            </a:r>
          </a:p>
        </p:txBody>
      </p:sp>
      <p:sp>
        <p:nvSpPr>
          <p:cNvPr id="48" name="Tekstiruutu 47">
            <a:extLst>
              <a:ext uri="{FF2B5EF4-FFF2-40B4-BE49-F238E27FC236}">
                <a16:creationId xmlns:a16="http://schemas.microsoft.com/office/drawing/2014/main" id="{35EA9CD2-8399-4201-A193-20D74590D8D2}"/>
              </a:ext>
            </a:extLst>
          </p:cNvPr>
          <p:cNvSpPr txBox="1"/>
          <p:nvPr/>
        </p:nvSpPr>
        <p:spPr>
          <a:xfrm>
            <a:off x="413999" y="1266744"/>
            <a:ext cx="9533306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Merkitykseltään suureksi tai kohtalaisen suureksi arvioidut mahdollisuudet</a:t>
            </a:r>
            <a:endParaRPr lang="fi-FI" sz="900" b="1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tsikko 5">
            <a:extLst>
              <a:ext uri="{FF2B5EF4-FFF2-40B4-BE49-F238E27FC236}">
                <a16:creationId xmlns:a16="http://schemas.microsoft.com/office/drawing/2014/main" id="{5D72E54B-3638-4C7B-B1AD-9B8050DA6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99" y="0"/>
            <a:ext cx="11248353" cy="1116000"/>
          </a:xfrm>
        </p:spPr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PK-YRITYKSET JA TOIMINNAN DIGITALISOITUMINEN</a:t>
            </a:r>
          </a:p>
        </p:txBody>
      </p:sp>
      <p:cxnSp>
        <p:nvCxnSpPr>
          <p:cNvPr id="31" name="Suora yhdysviiva 30">
            <a:extLst>
              <a:ext uri="{FF2B5EF4-FFF2-40B4-BE49-F238E27FC236}">
                <a16:creationId xmlns:a16="http://schemas.microsoft.com/office/drawing/2014/main" id="{8B5514CA-C0C4-4AF9-9506-118BC6183D17}"/>
              </a:ext>
            </a:extLst>
          </p:cNvPr>
          <p:cNvCxnSpPr>
            <a:cxnSpLocks/>
          </p:cNvCxnSpPr>
          <p:nvPr/>
        </p:nvCxnSpPr>
        <p:spPr>
          <a:xfrm>
            <a:off x="417619" y="1868902"/>
            <a:ext cx="0" cy="4192043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88E3DAA2-968D-4A43-952E-5D930D53E2FF}"/>
              </a:ext>
            </a:extLst>
          </p:cNvPr>
          <p:cNvCxnSpPr>
            <a:cxnSpLocks/>
          </p:cNvCxnSpPr>
          <p:nvPr/>
        </p:nvCxnSpPr>
        <p:spPr>
          <a:xfrm>
            <a:off x="1711865" y="1868901"/>
            <a:ext cx="0" cy="4192043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uora yhdysviiva 38">
            <a:extLst>
              <a:ext uri="{FF2B5EF4-FFF2-40B4-BE49-F238E27FC236}">
                <a16:creationId xmlns:a16="http://schemas.microsoft.com/office/drawing/2014/main" id="{8FDF989D-20C5-4250-AD71-E3C722F06965}"/>
              </a:ext>
            </a:extLst>
          </p:cNvPr>
          <p:cNvCxnSpPr>
            <a:cxnSpLocks/>
          </p:cNvCxnSpPr>
          <p:nvPr/>
        </p:nvCxnSpPr>
        <p:spPr>
          <a:xfrm>
            <a:off x="2970275" y="1868900"/>
            <a:ext cx="0" cy="4192043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uora yhdysviiva 40">
            <a:extLst>
              <a:ext uri="{FF2B5EF4-FFF2-40B4-BE49-F238E27FC236}">
                <a16:creationId xmlns:a16="http://schemas.microsoft.com/office/drawing/2014/main" id="{D38F5825-6C45-48C6-8292-D68066D99D28}"/>
              </a:ext>
            </a:extLst>
          </p:cNvPr>
          <p:cNvCxnSpPr>
            <a:cxnSpLocks/>
          </p:cNvCxnSpPr>
          <p:nvPr/>
        </p:nvCxnSpPr>
        <p:spPr>
          <a:xfrm>
            <a:off x="4239222" y="1868899"/>
            <a:ext cx="0" cy="4192043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uora yhdysviiva 41">
            <a:extLst>
              <a:ext uri="{FF2B5EF4-FFF2-40B4-BE49-F238E27FC236}">
                <a16:creationId xmlns:a16="http://schemas.microsoft.com/office/drawing/2014/main" id="{8E177E1F-F30B-4EA5-9223-867C20F576F7}"/>
              </a:ext>
            </a:extLst>
          </p:cNvPr>
          <p:cNvCxnSpPr>
            <a:cxnSpLocks/>
          </p:cNvCxnSpPr>
          <p:nvPr/>
        </p:nvCxnSpPr>
        <p:spPr>
          <a:xfrm>
            <a:off x="5522803" y="1868898"/>
            <a:ext cx="0" cy="4192043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uora yhdysviiva 42">
            <a:extLst>
              <a:ext uri="{FF2B5EF4-FFF2-40B4-BE49-F238E27FC236}">
                <a16:creationId xmlns:a16="http://schemas.microsoft.com/office/drawing/2014/main" id="{5FC5D1E2-FE91-4721-8B96-AC5F36BFB4C5}"/>
              </a:ext>
            </a:extLst>
          </p:cNvPr>
          <p:cNvCxnSpPr>
            <a:cxnSpLocks/>
          </p:cNvCxnSpPr>
          <p:nvPr/>
        </p:nvCxnSpPr>
        <p:spPr>
          <a:xfrm>
            <a:off x="6793695" y="1868898"/>
            <a:ext cx="0" cy="4192043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uora yhdysviiva 43">
            <a:extLst>
              <a:ext uri="{FF2B5EF4-FFF2-40B4-BE49-F238E27FC236}">
                <a16:creationId xmlns:a16="http://schemas.microsoft.com/office/drawing/2014/main" id="{75FB746D-34C4-4343-889D-D1E47454FF31}"/>
              </a:ext>
            </a:extLst>
          </p:cNvPr>
          <p:cNvCxnSpPr>
            <a:cxnSpLocks/>
          </p:cNvCxnSpPr>
          <p:nvPr/>
        </p:nvCxnSpPr>
        <p:spPr>
          <a:xfrm>
            <a:off x="8048524" y="1868897"/>
            <a:ext cx="0" cy="4192043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uora yhdysviiva 44">
            <a:extLst>
              <a:ext uri="{FF2B5EF4-FFF2-40B4-BE49-F238E27FC236}">
                <a16:creationId xmlns:a16="http://schemas.microsoft.com/office/drawing/2014/main" id="{22DB2AF1-7836-41EC-83E0-37C7371681EA}"/>
              </a:ext>
            </a:extLst>
          </p:cNvPr>
          <p:cNvCxnSpPr>
            <a:cxnSpLocks/>
          </p:cNvCxnSpPr>
          <p:nvPr/>
        </p:nvCxnSpPr>
        <p:spPr>
          <a:xfrm>
            <a:off x="9337799" y="1868896"/>
            <a:ext cx="0" cy="4192043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uora yhdysviiva 46">
            <a:extLst>
              <a:ext uri="{FF2B5EF4-FFF2-40B4-BE49-F238E27FC236}">
                <a16:creationId xmlns:a16="http://schemas.microsoft.com/office/drawing/2014/main" id="{7DF7D067-AF55-4343-9ED6-142F2D4E6BB1}"/>
              </a:ext>
            </a:extLst>
          </p:cNvPr>
          <p:cNvCxnSpPr>
            <a:cxnSpLocks/>
          </p:cNvCxnSpPr>
          <p:nvPr/>
        </p:nvCxnSpPr>
        <p:spPr>
          <a:xfrm>
            <a:off x="10603148" y="1868895"/>
            <a:ext cx="0" cy="4192043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026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PK-YRITYSBAROMETRIN TOTEUTUS</a:t>
            </a:r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2022 alueraportti, 7.9.2022</a:t>
            </a:r>
            <a:endParaRPr lang="fi-FI" dirty="0">
              <a:solidFill>
                <a:srgbClr val="FF0000"/>
              </a:solidFill>
            </a:endParaRPr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F0F514C4-E2D1-43BF-9CEE-CB574A070E6E}"/>
              </a:ext>
            </a:extLst>
          </p:cNvPr>
          <p:cNvGrpSpPr/>
          <p:nvPr/>
        </p:nvGrpSpPr>
        <p:grpSpPr>
          <a:xfrm>
            <a:off x="744417" y="1386392"/>
            <a:ext cx="8985278" cy="1107996"/>
            <a:chOff x="620652" y="1488741"/>
            <a:chExt cx="8023959" cy="1107996"/>
          </a:xfrm>
        </p:grpSpPr>
        <p:sp>
          <p:nvSpPr>
            <p:cNvPr id="10" name="Tekstiruutu 9">
              <a:extLst>
                <a:ext uri="{FF2B5EF4-FFF2-40B4-BE49-F238E27FC236}">
                  <a16:creationId xmlns:a16="http://schemas.microsoft.com/office/drawing/2014/main" id="{2886D6A2-1514-4FFF-A8BB-44EE28536CE8}"/>
                </a:ext>
              </a:extLst>
            </p:cNvPr>
            <p:cNvSpPr txBox="1"/>
            <p:nvPr/>
          </p:nvSpPr>
          <p:spPr>
            <a:xfrm>
              <a:off x="1411239" y="1488741"/>
              <a:ext cx="723337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TUTKIMUKSEN TARKOITUS</a:t>
              </a:r>
            </a:p>
            <a:p>
              <a:r>
                <a:rPr lang="fi-FI" sz="1300" dirty="0"/>
                <a:t>Pk-yritysbarometrissä on selvitetty suomalaisten pk-yritysten mielikuvia yleisestä suhdannekehityksestä ja oman yrityksen taloudellisesta kehityksestä. Lisäksi on tiedusteltu muun muassa yrityksen kasvuun, kansainvälistymiseen ja rahoitukseen liittyvistä tekijöistä. Tutkimuksen on toteuttanut Taloustutkimus Oy Suomen Yrittäjien, Finnvera Oyj:n sekä työ- ja elinkeinoministeriön toimeksiannosta.</a:t>
              </a:r>
            </a:p>
          </p:txBody>
        </p:sp>
        <p:sp>
          <p:nvSpPr>
            <p:cNvPr id="11" name="Ellipsi 10">
              <a:extLst>
                <a:ext uri="{FF2B5EF4-FFF2-40B4-BE49-F238E27FC236}">
                  <a16:creationId xmlns:a16="http://schemas.microsoft.com/office/drawing/2014/main" id="{975EAEB3-9040-4138-BE09-EBC88BB7B319}"/>
                </a:ext>
              </a:extLst>
            </p:cNvPr>
            <p:cNvSpPr/>
            <p:nvPr/>
          </p:nvSpPr>
          <p:spPr>
            <a:xfrm>
              <a:off x="620652" y="1653932"/>
              <a:ext cx="694418" cy="777613"/>
            </a:xfrm>
            <a:prstGeom prst="ellipse">
              <a:avLst/>
            </a:prstGeom>
            <a:solidFill>
              <a:srgbClr val="00A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0D1E111D-3FD3-4E40-B4E2-EEC46E2F4797}"/>
              </a:ext>
            </a:extLst>
          </p:cNvPr>
          <p:cNvGrpSpPr/>
          <p:nvPr/>
        </p:nvGrpSpPr>
        <p:grpSpPr>
          <a:xfrm>
            <a:off x="731223" y="2637555"/>
            <a:ext cx="8364965" cy="1107996"/>
            <a:chOff x="763294" y="2517531"/>
            <a:chExt cx="8364965" cy="1107996"/>
          </a:xfrm>
        </p:grpSpPr>
        <p:sp>
          <p:nvSpPr>
            <p:cNvPr id="14" name="Ellipsi 13">
              <a:extLst>
                <a:ext uri="{FF2B5EF4-FFF2-40B4-BE49-F238E27FC236}">
                  <a16:creationId xmlns:a16="http://schemas.microsoft.com/office/drawing/2014/main" id="{507F0F75-F4C0-4017-9412-1310184855D8}"/>
                </a:ext>
              </a:extLst>
            </p:cNvPr>
            <p:cNvSpPr/>
            <p:nvPr/>
          </p:nvSpPr>
          <p:spPr>
            <a:xfrm>
              <a:off x="763294" y="2644756"/>
              <a:ext cx="777613" cy="777613"/>
            </a:xfrm>
            <a:prstGeom prst="ellipse">
              <a:avLst/>
            </a:prstGeom>
            <a:solidFill>
              <a:srgbClr val="00A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kstiruutu 15">
              <a:extLst>
                <a:ext uri="{FF2B5EF4-FFF2-40B4-BE49-F238E27FC236}">
                  <a16:creationId xmlns:a16="http://schemas.microsoft.com/office/drawing/2014/main" id="{7B4B50B7-6280-44C4-9194-18C35EF93E82}"/>
                </a:ext>
              </a:extLst>
            </p:cNvPr>
            <p:cNvSpPr txBox="1"/>
            <p:nvPr/>
          </p:nvSpPr>
          <p:spPr>
            <a:xfrm>
              <a:off x="1623505" y="2517531"/>
              <a:ext cx="750475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TUTKIMUKSEN KOHDERYHMÄ JA OTANTA</a:t>
              </a:r>
            </a:p>
            <a:p>
              <a:r>
                <a:rPr lang="fi-FI" sz="1300" dirty="0"/>
                <a:t>Otantalähteenä on käytetty Tilastokeskuksen toimialaluokitusta TOL 2010, </a:t>
              </a:r>
              <a:r>
                <a:rPr lang="fi-FI" sz="1300" dirty="0" err="1"/>
                <a:t>Bisnoden</a:t>
              </a:r>
              <a:r>
                <a:rPr lang="fi-FI" sz="1300" dirty="0"/>
                <a:t> yritysrekisteriä sekä Suomen Yrittäjien jäsenrekisteriä, joista otanta on tehty kiintiöidyllä satunnaisotannalla. Otoksessa on kiintiöity yritysten toimiala, kokoluokka ja sijainti. Vastaajajoukon muodostaa</a:t>
              </a:r>
              <a:r>
                <a:rPr lang="fi-FI" sz="1300" dirty="0">
                  <a:solidFill>
                    <a:srgbClr val="000000"/>
                  </a:solidFill>
                </a:rPr>
                <a:t> 4829 </a:t>
              </a:r>
              <a:r>
                <a:rPr lang="fi-FI" sz="1300" dirty="0"/>
                <a:t>kohderyhmän vaatimukset täyttävää pk-yrityksen edustajaa.</a:t>
              </a:r>
            </a:p>
          </p:txBody>
        </p:sp>
      </p:grp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2FCC564A-58B4-49D7-8613-1F2D5D79F295}"/>
              </a:ext>
            </a:extLst>
          </p:cNvPr>
          <p:cNvGrpSpPr/>
          <p:nvPr/>
        </p:nvGrpSpPr>
        <p:grpSpPr>
          <a:xfrm>
            <a:off x="744417" y="3980486"/>
            <a:ext cx="10782997" cy="777614"/>
            <a:chOff x="817321" y="3774039"/>
            <a:chExt cx="10782997" cy="777614"/>
          </a:xfrm>
        </p:grpSpPr>
        <p:sp>
          <p:nvSpPr>
            <p:cNvPr id="18" name="Ellipsi 17">
              <a:extLst>
                <a:ext uri="{FF2B5EF4-FFF2-40B4-BE49-F238E27FC236}">
                  <a16:creationId xmlns:a16="http://schemas.microsoft.com/office/drawing/2014/main" id="{194B0350-459C-4CDC-A03D-DEE76972719B}"/>
                </a:ext>
              </a:extLst>
            </p:cNvPr>
            <p:cNvSpPr/>
            <p:nvPr/>
          </p:nvSpPr>
          <p:spPr>
            <a:xfrm>
              <a:off x="817321" y="3774039"/>
              <a:ext cx="777614" cy="777614"/>
            </a:xfrm>
            <a:prstGeom prst="ellipse">
              <a:avLst/>
            </a:prstGeom>
            <a:solidFill>
              <a:srgbClr val="00A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kstiruutu 19">
              <a:extLst>
                <a:ext uri="{FF2B5EF4-FFF2-40B4-BE49-F238E27FC236}">
                  <a16:creationId xmlns:a16="http://schemas.microsoft.com/office/drawing/2014/main" id="{40C27A32-126E-4CF5-92DB-2CE680E96D4D}"/>
                </a:ext>
              </a:extLst>
            </p:cNvPr>
            <p:cNvSpPr txBox="1"/>
            <p:nvPr/>
          </p:nvSpPr>
          <p:spPr>
            <a:xfrm>
              <a:off x="1648338" y="3827228"/>
              <a:ext cx="99519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TIEDONKERUUMENETELMÄ</a:t>
              </a:r>
            </a:p>
            <a:p>
              <a:r>
                <a:rPr lang="fi-FI" sz="1300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Tiedonkeruumenetelmänä on käytetty internetkyselyä. </a:t>
              </a:r>
              <a:br>
                <a:rPr lang="fi-FI" sz="1300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1300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Vastaajat kutsuttiin kyselyyn sähköpostitse tai puhelimitse. </a:t>
              </a:r>
            </a:p>
          </p:txBody>
        </p:sp>
      </p:grpSp>
      <p:grpSp>
        <p:nvGrpSpPr>
          <p:cNvPr id="21" name="Ryhmä 20">
            <a:extLst>
              <a:ext uri="{FF2B5EF4-FFF2-40B4-BE49-F238E27FC236}">
                <a16:creationId xmlns:a16="http://schemas.microsoft.com/office/drawing/2014/main" id="{F6FBBDAB-9D1D-48E0-A32E-67C438FC6930}"/>
              </a:ext>
            </a:extLst>
          </p:cNvPr>
          <p:cNvGrpSpPr/>
          <p:nvPr/>
        </p:nvGrpSpPr>
        <p:grpSpPr>
          <a:xfrm>
            <a:off x="726737" y="5191173"/>
            <a:ext cx="8129181" cy="777614"/>
            <a:chOff x="773804" y="4952677"/>
            <a:chExt cx="8129181" cy="777614"/>
          </a:xfrm>
        </p:grpSpPr>
        <p:sp>
          <p:nvSpPr>
            <p:cNvPr id="22" name="Ellipsi 21">
              <a:extLst>
                <a:ext uri="{FF2B5EF4-FFF2-40B4-BE49-F238E27FC236}">
                  <a16:creationId xmlns:a16="http://schemas.microsoft.com/office/drawing/2014/main" id="{725D9DE9-E6F5-4C8D-ADFB-45B456D66E69}"/>
                </a:ext>
              </a:extLst>
            </p:cNvPr>
            <p:cNvSpPr/>
            <p:nvPr/>
          </p:nvSpPr>
          <p:spPr>
            <a:xfrm>
              <a:off x="773804" y="4952677"/>
              <a:ext cx="777614" cy="777614"/>
            </a:xfrm>
            <a:prstGeom prst="ellipse">
              <a:avLst/>
            </a:prstGeom>
            <a:solidFill>
              <a:srgbClr val="00A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kstiruutu 23">
              <a:extLst>
                <a:ext uri="{FF2B5EF4-FFF2-40B4-BE49-F238E27FC236}">
                  <a16:creationId xmlns:a16="http://schemas.microsoft.com/office/drawing/2014/main" id="{505AE6A0-9122-4E62-8861-E332F0D89869}"/>
                </a:ext>
              </a:extLst>
            </p:cNvPr>
            <p:cNvSpPr txBox="1"/>
            <p:nvPr/>
          </p:nvSpPr>
          <p:spPr>
            <a:xfrm>
              <a:off x="1638501" y="5105228"/>
              <a:ext cx="72644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TIEDONKERUUN AJANKOHTA</a:t>
              </a:r>
            </a:p>
            <a:p>
              <a:r>
                <a:rPr lang="fi-FI" sz="1400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Kesäkuu 2022 – heinäkuu 2022.</a:t>
              </a:r>
            </a:p>
          </p:txBody>
        </p:sp>
      </p:grp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B8EA42F0-0D28-4DBE-B5DC-C764C1422887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BB362F8-7299-48E5-BFB5-3CF4B19E6F8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Kuva 1">
            <a:extLst>
              <a:ext uri="{FF2B5EF4-FFF2-40B4-BE49-F238E27FC236}">
                <a16:creationId xmlns:a16="http://schemas.microsoft.com/office/drawing/2014/main" id="{4DB858F5-DB8B-436A-8948-B6C8E0D00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9830" y="1693180"/>
            <a:ext cx="478837" cy="521087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8B78A1E1-265D-4FD3-B61E-5EB8F87474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6382" y="2920550"/>
            <a:ext cx="461385" cy="461385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29D1CE73-4BA7-4162-8971-E9C19F8BCD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9830" y="4141847"/>
            <a:ext cx="447937" cy="47353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3DDE6125-5273-49AC-B816-10962D193F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9830" y="5397580"/>
            <a:ext cx="397200" cy="36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37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Ryhmä 30">
            <a:extLst>
              <a:ext uri="{FF2B5EF4-FFF2-40B4-BE49-F238E27FC236}">
                <a16:creationId xmlns:a16="http://schemas.microsoft.com/office/drawing/2014/main" id="{73B12DEC-048D-49A8-9F41-1CAEF312AF55}"/>
              </a:ext>
            </a:extLst>
          </p:cNvPr>
          <p:cNvGrpSpPr/>
          <p:nvPr/>
        </p:nvGrpSpPr>
        <p:grpSpPr>
          <a:xfrm>
            <a:off x="486707" y="1272322"/>
            <a:ext cx="4850624" cy="1442970"/>
            <a:chOff x="448933" y="1280449"/>
            <a:chExt cx="4850624" cy="1442970"/>
          </a:xfrm>
        </p:grpSpPr>
        <p:sp>
          <p:nvSpPr>
            <p:cNvPr id="41" name="Suorakulmio 40">
              <a:extLst>
                <a:ext uri="{FF2B5EF4-FFF2-40B4-BE49-F238E27FC236}">
                  <a16:creationId xmlns:a16="http://schemas.microsoft.com/office/drawing/2014/main" id="{7F103357-4A00-47C4-81A8-90ACB2099127}"/>
                </a:ext>
              </a:extLst>
            </p:cNvPr>
            <p:cNvSpPr/>
            <p:nvPr/>
          </p:nvSpPr>
          <p:spPr>
            <a:xfrm>
              <a:off x="827955" y="1318671"/>
              <a:ext cx="4471602" cy="240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2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 yhteistyötä</a:t>
              </a:r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60488685-42C5-4353-B1F8-F07EE97E78DA}"/>
                </a:ext>
              </a:extLst>
            </p:cNvPr>
            <p:cNvSpPr/>
            <p:nvPr/>
          </p:nvSpPr>
          <p:spPr>
            <a:xfrm>
              <a:off x="455235" y="1280449"/>
              <a:ext cx="343289" cy="2703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A7A7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 err="1"/>
            </a:p>
          </p:txBody>
        </p:sp>
        <p:sp>
          <p:nvSpPr>
            <p:cNvPr id="43" name="Suorakulmio 42">
              <a:extLst>
                <a:ext uri="{FF2B5EF4-FFF2-40B4-BE49-F238E27FC236}">
                  <a16:creationId xmlns:a16="http://schemas.microsoft.com/office/drawing/2014/main" id="{66B55AE2-5872-41CB-B454-E7D1FE2A93E3}"/>
                </a:ext>
              </a:extLst>
            </p:cNvPr>
            <p:cNvSpPr/>
            <p:nvPr/>
          </p:nvSpPr>
          <p:spPr>
            <a:xfrm>
              <a:off x="817961" y="1707806"/>
              <a:ext cx="3510343" cy="240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2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Ammattikorkeakoulujen kanssa</a:t>
              </a:r>
            </a:p>
          </p:txBody>
        </p:sp>
        <p:grpSp>
          <p:nvGrpSpPr>
            <p:cNvPr id="16" name="Ryhmä 15">
              <a:extLst>
                <a:ext uri="{FF2B5EF4-FFF2-40B4-BE49-F238E27FC236}">
                  <a16:creationId xmlns:a16="http://schemas.microsoft.com/office/drawing/2014/main" id="{C6635623-5459-4FEC-9DAC-0104CE72D8D3}"/>
                </a:ext>
              </a:extLst>
            </p:cNvPr>
            <p:cNvGrpSpPr/>
            <p:nvPr/>
          </p:nvGrpSpPr>
          <p:grpSpPr>
            <a:xfrm>
              <a:off x="455235" y="1669725"/>
              <a:ext cx="343289" cy="270320"/>
              <a:chOff x="494259" y="1667321"/>
              <a:chExt cx="343289" cy="163230"/>
            </a:xfrm>
          </p:grpSpPr>
          <p:sp>
            <p:nvSpPr>
              <p:cNvPr id="45" name="Suorakulmio 44">
                <a:extLst>
                  <a:ext uri="{FF2B5EF4-FFF2-40B4-BE49-F238E27FC236}">
                    <a16:creationId xmlns:a16="http://schemas.microsoft.com/office/drawing/2014/main" id="{46DE59A0-F60C-410C-AF2D-642E955A0205}"/>
                  </a:ext>
                </a:extLst>
              </p:cNvPr>
              <p:cNvSpPr/>
              <p:nvPr/>
            </p:nvSpPr>
            <p:spPr>
              <a:xfrm>
                <a:off x="675622" y="1667321"/>
                <a:ext cx="161926" cy="163230"/>
              </a:xfrm>
              <a:prstGeom prst="rect">
                <a:avLst/>
              </a:prstGeom>
              <a:solidFill>
                <a:srgbClr val="404040"/>
              </a:solidFill>
              <a:ln w="19050">
                <a:solidFill>
                  <a:srgbClr val="4040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 err="1"/>
              </a:p>
            </p:txBody>
          </p:sp>
          <p:sp>
            <p:nvSpPr>
              <p:cNvPr id="46" name="Suorakulmio 45">
                <a:extLst>
                  <a:ext uri="{FF2B5EF4-FFF2-40B4-BE49-F238E27FC236}">
                    <a16:creationId xmlns:a16="http://schemas.microsoft.com/office/drawing/2014/main" id="{7C653ACE-B060-479C-AB10-68E1CC5207E7}"/>
                  </a:ext>
                </a:extLst>
              </p:cNvPr>
              <p:cNvSpPr/>
              <p:nvPr/>
            </p:nvSpPr>
            <p:spPr>
              <a:xfrm>
                <a:off x="494259" y="1667321"/>
                <a:ext cx="161926" cy="163230"/>
              </a:xfrm>
              <a:prstGeom prst="rect">
                <a:avLst/>
              </a:prstGeom>
              <a:solidFill>
                <a:srgbClr val="006F96"/>
              </a:solidFill>
              <a:ln w="19050">
                <a:solidFill>
                  <a:srgbClr val="006F9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 err="1"/>
              </a:p>
            </p:txBody>
          </p:sp>
        </p:grpSp>
        <p:grpSp>
          <p:nvGrpSpPr>
            <p:cNvPr id="15" name="Ryhmä 14">
              <a:extLst>
                <a:ext uri="{FF2B5EF4-FFF2-40B4-BE49-F238E27FC236}">
                  <a16:creationId xmlns:a16="http://schemas.microsoft.com/office/drawing/2014/main" id="{6B8C7DA6-1CDE-45DB-AABD-A314FD2EBC60}"/>
                </a:ext>
              </a:extLst>
            </p:cNvPr>
            <p:cNvGrpSpPr/>
            <p:nvPr/>
          </p:nvGrpSpPr>
          <p:grpSpPr>
            <a:xfrm>
              <a:off x="458651" y="2061761"/>
              <a:ext cx="336455" cy="270320"/>
              <a:chOff x="501093" y="1905653"/>
              <a:chExt cx="336455" cy="163230"/>
            </a:xfrm>
          </p:grpSpPr>
          <p:sp>
            <p:nvSpPr>
              <p:cNvPr id="47" name="Suorakulmio 46">
                <a:extLst>
                  <a:ext uri="{FF2B5EF4-FFF2-40B4-BE49-F238E27FC236}">
                    <a16:creationId xmlns:a16="http://schemas.microsoft.com/office/drawing/2014/main" id="{D57B8ACA-D253-49C5-B434-E8A04E3AAF9A}"/>
                  </a:ext>
                </a:extLst>
              </p:cNvPr>
              <p:cNvSpPr/>
              <p:nvPr/>
            </p:nvSpPr>
            <p:spPr>
              <a:xfrm>
                <a:off x="675622" y="1905653"/>
                <a:ext cx="161926" cy="163230"/>
              </a:xfrm>
              <a:prstGeom prst="rect">
                <a:avLst/>
              </a:prstGeom>
              <a:solidFill>
                <a:srgbClr val="7F7F7F"/>
              </a:solidFill>
              <a:ln w="19050"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 err="1"/>
              </a:p>
            </p:txBody>
          </p:sp>
          <p:sp>
            <p:nvSpPr>
              <p:cNvPr id="48" name="Suorakulmio 47">
                <a:extLst>
                  <a:ext uri="{FF2B5EF4-FFF2-40B4-BE49-F238E27FC236}">
                    <a16:creationId xmlns:a16="http://schemas.microsoft.com/office/drawing/2014/main" id="{D08B5EC0-632B-4A23-A741-778DD93BD4D6}"/>
                  </a:ext>
                </a:extLst>
              </p:cNvPr>
              <p:cNvSpPr/>
              <p:nvPr/>
            </p:nvSpPr>
            <p:spPr>
              <a:xfrm>
                <a:off x="501093" y="1905653"/>
                <a:ext cx="161926" cy="163230"/>
              </a:xfrm>
              <a:prstGeom prst="rect">
                <a:avLst/>
              </a:prstGeom>
              <a:solidFill>
                <a:srgbClr val="00A3DA"/>
              </a:solidFill>
              <a:ln w="19050">
                <a:solidFill>
                  <a:srgbClr val="00A3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 err="1"/>
              </a:p>
            </p:txBody>
          </p:sp>
        </p:grpSp>
        <p:grpSp>
          <p:nvGrpSpPr>
            <p:cNvPr id="14" name="Ryhmä 13">
              <a:extLst>
                <a:ext uri="{FF2B5EF4-FFF2-40B4-BE49-F238E27FC236}">
                  <a16:creationId xmlns:a16="http://schemas.microsoft.com/office/drawing/2014/main" id="{BDB148D2-DDE1-4668-A503-65E8B76453D4}"/>
                </a:ext>
              </a:extLst>
            </p:cNvPr>
            <p:cNvGrpSpPr/>
            <p:nvPr/>
          </p:nvGrpSpPr>
          <p:grpSpPr>
            <a:xfrm>
              <a:off x="448933" y="2453099"/>
              <a:ext cx="336455" cy="270320"/>
              <a:chOff x="502294" y="2162088"/>
              <a:chExt cx="336455" cy="163230"/>
            </a:xfrm>
          </p:grpSpPr>
          <p:sp>
            <p:nvSpPr>
              <p:cNvPr id="49" name="Suorakulmio 48">
                <a:extLst>
                  <a:ext uri="{FF2B5EF4-FFF2-40B4-BE49-F238E27FC236}">
                    <a16:creationId xmlns:a16="http://schemas.microsoft.com/office/drawing/2014/main" id="{BF8C03AA-D287-4B71-83DA-234C9C09BF72}"/>
                  </a:ext>
                </a:extLst>
              </p:cNvPr>
              <p:cNvSpPr/>
              <p:nvPr/>
            </p:nvSpPr>
            <p:spPr>
              <a:xfrm>
                <a:off x="676823" y="2162088"/>
                <a:ext cx="161926" cy="163230"/>
              </a:xfrm>
              <a:prstGeom prst="rect">
                <a:avLst/>
              </a:prstGeom>
              <a:solidFill>
                <a:srgbClr val="D9D9D9"/>
              </a:solidFill>
              <a:ln w="19050">
                <a:solidFill>
                  <a:srgbClr val="D9D9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 err="1"/>
              </a:p>
            </p:txBody>
          </p:sp>
          <p:sp>
            <p:nvSpPr>
              <p:cNvPr id="50" name="Suorakulmio 49">
                <a:extLst>
                  <a:ext uri="{FF2B5EF4-FFF2-40B4-BE49-F238E27FC236}">
                    <a16:creationId xmlns:a16="http://schemas.microsoft.com/office/drawing/2014/main" id="{60E00252-8D24-473E-8C58-2C0CD2DBF88F}"/>
                  </a:ext>
                </a:extLst>
              </p:cNvPr>
              <p:cNvSpPr/>
              <p:nvPr/>
            </p:nvSpPr>
            <p:spPr>
              <a:xfrm>
                <a:off x="502294" y="2162088"/>
                <a:ext cx="161926" cy="163230"/>
              </a:xfrm>
              <a:prstGeom prst="rect">
                <a:avLst/>
              </a:prstGeom>
              <a:solidFill>
                <a:srgbClr val="8AD5EE"/>
              </a:solidFill>
              <a:ln w="19050">
                <a:solidFill>
                  <a:srgbClr val="8AD5E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 err="1"/>
              </a:p>
            </p:txBody>
          </p:sp>
        </p:grpSp>
        <p:sp>
          <p:nvSpPr>
            <p:cNvPr id="51" name="Suorakulmio 50">
              <a:extLst>
                <a:ext uri="{FF2B5EF4-FFF2-40B4-BE49-F238E27FC236}">
                  <a16:creationId xmlns:a16="http://schemas.microsoft.com/office/drawing/2014/main" id="{18175FD8-B2AF-4F70-8B83-9F443083A727}"/>
                </a:ext>
              </a:extLst>
            </p:cNvPr>
            <p:cNvSpPr/>
            <p:nvPr/>
          </p:nvSpPr>
          <p:spPr>
            <a:xfrm>
              <a:off x="832723" y="2106484"/>
              <a:ext cx="2662618" cy="240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2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Yliopistojen kanssa</a:t>
              </a:r>
            </a:p>
          </p:txBody>
        </p:sp>
        <p:sp>
          <p:nvSpPr>
            <p:cNvPr id="52" name="Suorakulmio 51">
              <a:extLst>
                <a:ext uri="{FF2B5EF4-FFF2-40B4-BE49-F238E27FC236}">
                  <a16:creationId xmlns:a16="http://schemas.microsoft.com/office/drawing/2014/main" id="{E7B976BD-9FEB-4052-B628-3BD3518CCADB}"/>
                </a:ext>
              </a:extLst>
            </p:cNvPr>
            <p:cNvSpPr/>
            <p:nvPr/>
          </p:nvSpPr>
          <p:spPr>
            <a:xfrm>
              <a:off x="781892" y="2460934"/>
              <a:ext cx="3268148" cy="240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2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Tutkimuslaitosten kanssa</a:t>
              </a:r>
            </a:p>
          </p:txBody>
        </p:sp>
      </p:grpSp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672AAF9B-4092-48D5-8624-5FD5EBF549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2851807"/>
              </p:ext>
            </p:extLst>
          </p:nvPr>
        </p:nvGraphicFramePr>
        <p:xfrm>
          <a:off x="2588811" y="1172037"/>
          <a:ext cx="3601440" cy="2273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" name="Suorakulmio 37">
            <a:extLst>
              <a:ext uri="{FF2B5EF4-FFF2-40B4-BE49-F238E27FC236}">
                <a16:creationId xmlns:a16="http://schemas.microsoft.com/office/drawing/2014/main" id="{D227410B-CF30-40BE-92DA-C351670E2CCB}"/>
              </a:ext>
            </a:extLst>
          </p:cNvPr>
          <p:cNvSpPr/>
          <p:nvPr/>
        </p:nvSpPr>
        <p:spPr>
          <a:xfrm>
            <a:off x="3864658" y="2184132"/>
            <a:ext cx="10475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Lapin Yrittäjät</a:t>
            </a:r>
            <a:endParaRPr lang="fi-FI" sz="1000" b="1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99" y="0"/>
            <a:ext cx="11248353" cy="1041243"/>
          </a:xfrm>
        </p:spPr>
        <p:txBody>
          <a:bodyPr/>
          <a:lstStyle/>
          <a:p>
            <a:r>
              <a:rPr lang="fi-FI" sz="2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YHTEISTYÖ KORKEAKOULUJEN TAI TUTKIMUSLAITOSTEN KANSSA</a:t>
            </a:r>
            <a:endParaRPr lang="fi-FI" sz="2000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B8EA42F0-0D28-4DBE-B5DC-C764C1422887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BB362F8-7299-48E5-BFB5-3CF4B19E6F8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uora yhdysviiva 74">
            <a:extLst>
              <a:ext uri="{FF2B5EF4-FFF2-40B4-BE49-F238E27FC236}">
                <a16:creationId xmlns:a16="http://schemas.microsoft.com/office/drawing/2014/main" id="{93297663-5F59-43F4-870E-40EE7D15FF25}"/>
              </a:ext>
            </a:extLst>
          </p:cNvPr>
          <p:cNvCxnSpPr>
            <a:cxnSpLocks/>
          </p:cNvCxnSpPr>
          <p:nvPr/>
        </p:nvCxnSpPr>
        <p:spPr>
          <a:xfrm>
            <a:off x="509815" y="1098267"/>
            <a:ext cx="11172370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Ryhmä 7">
            <a:extLst>
              <a:ext uri="{FF2B5EF4-FFF2-40B4-BE49-F238E27FC236}">
                <a16:creationId xmlns:a16="http://schemas.microsoft.com/office/drawing/2014/main" id="{2D0B8DA1-6492-4719-A534-0718A1858A20}"/>
              </a:ext>
            </a:extLst>
          </p:cNvPr>
          <p:cNvGrpSpPr/>
          <p:nvPr/>
        </p:nvGrpSpPr>
        <p:grpSpPr>
          <a:xfrm>
            <a:off x="4990676" y="1776202"/>
            <a:ext cx="2398697" cy="1599131"/>
            <a:chOff x="-86333" y="2510416"/>
            <a:chExt cx="2881651" cy="1921101"/>
          </a:xfrm>
        </p:grpSpPr>
        <p:graphicFrame>
          <p:nvGraphicFramePr>
            <p:cNvPr id="36" name="Kaavio 35">
              <a:extLst>
                <a:ext uri="{FF2B5EF4-FFF2-40B4-BE49-F238E27FC236}">
                  <a16:creationId xmlns:a16="http://schemas.microsoft.com/office/drawing/2014/main" id="{BDA06D75-7796-4FE4-A822-675C1CCC239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38568163"/>
                </p:ext>
              </p:extLst>
            </p:nvPr>
          </p:nvGraphicFramePr>
          <p:xfrm>
            <a:off x="-86333" y="2510416"/>
            <a:ext cx="2881651" cy="19211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7" name="Suorakulmio 36">
              <a:extLst>
                <a:ext uri="{FF2B5EF4-FFF2-40B4-BE49-F238E27FC236}">
                  <a16:creationId xmlns:a16="http://schemas.microsoft.com/office/drawing/2014/main" id="{4F5608E0-A93A-4AAE-A98F-95002DFF6A60}"/>
                </a:ext>
              </a:extLst>
            </p:cNvPr>
            <p:cNvSpPr/>
            <p:nvPr/>
          </p:nvSpPr>
          <p:spPr>
            <a:xfrm>
              <a:off x="786175" y="3230632"/>
              <a:ext cx="1136634" cy="480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fi-FI" sz="10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Koko </a:t>
              </a:r>
              <a:br>
                <a:rPr lang="fi-FI" sz="10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10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maa</a:t>
              </a:r>
            </a:p>
          </p:txBody>
        </p:sp>
      </p:grpSp>
      <p:graphicFrame>
        <p:nvGraphicFramePr>
          <p:cNvPr id="73" name="Kaavio 72">
            <a:extLst>
              <a:ext uri="{FF2B5EF4-FFF2-40B4-BE49-F238E27FC236}">
                <a16:creationId xmlns:a16="http://schemas.microsoft.com/office/drawing/2014/main" id="{DE9543AA-8B51-4630-9531-E9014A9304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9791821"/>
              </p:ext>
            </p:extLst>
          </p:nvPr>
        </p:nvGraphicFramePr>
        <p:xfrm>
          <a:off x="4023320" y="3226231"/>
          <a:ext cx="3924340" cy="2837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4" name="Ryhmä 3">
            <a:extLst>
              <a:ext uri="{FF2B5EF4-FFF2-40B4-BE49-F238E27FC236}">
                <a16:creationId xmlns:a16="http://schemas.microsoft.com/office/drawing/2014/main" id="{DD99114B-2F9B-497C-802F-41EA4B2F3FDE}"/>
              </a:ext>
            </a:extLst>
          </p:cNvPr>
          <p:cNvGrpSpPr/>
          <p:nvPr/>
        </p:nvGrpSpPr>
        <p:grpSpPr>
          <a:xfrm>
            <a:off x="888520" y="3549838"/>
            <a:ext cx="3139952" cy="2490732"/>
            <a:chOff x="4159618" y="2297222"/>
            <a:chExt cx="2132604" cy="4089295"/>
          </a:xfrm>
        </p:grpSpPr>
        <p:grpSp>
          <p:nvGrpSpPr>
            <p:cNvPr id="57" name="Ryhmä 56">
              <a:extLst>
                <a:ext uri="{FF2B5EF4-FFF2-40B4-BE49-F238E27FC236}">
                  <a16:creationId xmlns:a16="http://schemas.microsoft.com/office/drawing/2014/main" id="{09426EF6-870A-481F-B356-9CCB7A3DC27C}"/>
                </a:ext>
              </a:extLst>
            </p:cNvPr>
            <p:cNvGrpSpPr/>
            <p:nvPr/>
          </p:nvGrpSpPr>
          <p:grpSpPr>
            <a:xfrm>
              <a:off x="4159618" y="2297222"/>
              <a:ext cx="2132604" cy="4089295"/>
              <a:chOff x="5124730" y="2252347"/>
              <a:chExt cx="2132604" cy="4089295"/>
            </a:xfrm>
          </p:grpSpPr>
          <p:sp>
            <p:nvSpPr>
              <p:cNvPr id="59" name="Suorakulmio 58">
                <a:extLst>
                  <a:ext uri="{FF2B5EF4-FFF2-40B4-BE49-F238E27FC236}">
                    <a16:creationId xmlns:a16="http://schemas.microsoft.com/office/drawing/2014/main" id="{BFAE746F-82A3-464E-9D4D-6A11B996DEA8}"/>
                  </a:ext>
                </a:extLst>
              </p:cNvPr>
              <p:cNvSpPr/>
              <p:nvPr/>
            </p:nvSpPr>
            <p:spPr>
              <a:xfrm>
                <a:off x="5134701" y="2823324"/>
                <a:ext cx="2115247" cy="394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lnSpc>
                    <a:spcPct val="80000"/>
                  </a:lnSpc>
                  <a:defRPr/>
                </a:pPr>
                <a:r>
                  <a:rPr lang="fi-FI" sz="1200" b="1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Opinnäytetyö</a:t>
                </a:r>
              </a:p>
            </p:txBody>
          </p:sp>
          <p:sp>
            <p:nvSpPr>
              <p:cNvPr id="65" name="Suorakulmio 64">
                <a:extLst>
                  <a:ext uri="{FF2B5EF4-FFF2-40B4-BE49-F238E27FC236}">
                    <a16:creationId xmlns:a16="http://schemas.microsoft.com/office/drawing/2014/main" id="{18140DBD-199F-466D-88FC-F8FC377920C5}"/>
                  </a:ext>
                </a:extLst>
              </p:cNvPr>
              <p:cNvSpPr/>
              <p:nvPr/>
            </p:nvSpPr>
            <p:spPr>
              <a:xfrm>
                <a:off x="5557020" y="2252347"/>
                <a:ext cx="1700314" cy="394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lnSpc>
                    <a:spcPct val="80000"/>
                  </a:lnSpc>
                  <a:defRPr/>
                </a:pPr>
                <a:r>
                  <a:rPr lang="fi-FI" sz="1200" b="1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Koulutusyhteistyö</a:t>
                </a:r>
              </a:p>
            </p:txBody>
          </p:sp>
          <p:sp>
            <p:nvSpPr>
              <p:cNvPr id="66" name="Suorakulmio 65">
                <a:extLst>
                  <a:ext uri="{FF2B5EF4-FFF2-40B4-BE49-F238E27FC236}">
                    <a16:creationId xmlns:a16="http://schemas.microsoft.com/office/drawing/2014/main" id="{4E4ED558-7EE3-4EF8-8593-DFF86D9EB60D}"/>
                  </a:ext>
                </a:extLst>
              </p:cNvPr>
              <p:cNvSpPr/>
              <p:nvPr/>
            </p:nvSpPr>
            <p:spPr>
              <a:xfrm>
                <a:off x="5341233" y="4895506"/>
                <a:ext cx="1908715" cy="394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lnSpc>
                    <a:spcPct val="80000"/>
                  </a:lnSpc>
                  <a:defRPr/>
                </a:pPr>
                <a:r>
                  <a:rPr lang="fi-FI" sz="1200" b="1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Tilojen tai laitteiden käyttö</a:t>
                </a:r>
              </a:p>
            </p:txBody>
          </p:sp>
          <p:sp>
            <p:nvSpPr>
              <p:cNvPr id="67" name="Suorakulmio 66">
                <a:extLst>
                  <a:ext uri="{FF2B5EF4-FFF2-40B4-BE49-F238E27FC236}">
                    <a16:creationId xmlns:a16="http://schemas.microsoft.com/office/drawing/2014/main" id="{FDA55826-ADE9-43DA-941F-E08782A3C770}"/>
                  </a:ext>
                </a:extLst>
              </p:cNvPr>
              <p:cNvSpPr/>
              <p:nvPr/>
            </p:nvSpPr>
            <p:spPr>
              <a:xfrm>
                <a:off x="5348619" y="4382239"/>
                <a:ext cx="1901330" cy="394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lnSpc>
                    <a:spcPct val="80000"/>
                  </a:lnSpc>
                  <a:defRPr/>
                </a:pPr>
                <a:r>
                  <a:rPr lang="fi-FI" sz="1200" b="1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Demo-, pilotti- tai tuotetestaus</a:t>
                </a:r>
              </a:p>
            </p:txBody>
          </p:sp>
          <p:sp>
            <p:nvSpPr>
              <p:cNvPr id="69" name="Suorakulmio 68">
                <a:extLst>
                  <a:ext uri="{FF2B5EF4-FFF2-40B4-BE49-F238E27FC236}">
                    <a16:creationId xmlns:a16="http://schemas.microsoft.com/office/drawing/2014/main" id="{3DE41173-3909-47CA-A0F1-B62901051417}"/>
                  </a:ext>
                </a:extLst>
              </p:cNvPr>
              <p:cNvSpPr/>
              <p:nvPr/>
            </p:nvSpPr>
            <p:spPr>
              <a:xfrm>
                <a:off x="5124730" y="3306108"/>
                <a:ext cx="2115247" cy="394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lnSpc>
                    <a:spcPct val="80000"/>
                  </a:lnSpc>
                  <a:defRPr/>
                </a:pPr>
                <a:r>
                  <a:rPr lang="fi-FI" sz="1200" b="1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Innovaatioihin liittyvää kehitystä</a:t>
                </a:r>
              </a:p>
            </p:txBody>
          </p:sp>
          <p:sp>
            <p:nvSpPr>
              <p:cNvPr id="70" name="Suorakulmio 69">
                <a:extLst>
                  <a:ext uri="{FF2B5EF4-FFF2-40B4-BE49-F238E27FC236}">
                    <a16:creationId xmlns:a16="http://schemas.microsoft.com/office/drawing/2014/main" id="{6C670313-A651-4FD3-9897-1F214097BD82}"/>
                  </a:ext>
                </a:extLst>
              </p:cNvPr>
              <p:cNvSpPr/>
              <p:nvPr/>
            </p:nvSpPr>
            <p:spPr>
              <a:xfrm>
                <a:off x="5348619" y="5947501"/>
                <a:ext cx="1908715" cy="394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lnSpc>
                    <a:spcPct val="80000"/>
                  </a:lnSpc>
                  <a:defRPr/>
                </a:pPr>
                <a:r>
                  <a:rPr lang="fi-FI" sz="1200" b="1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Muuta yhteistyötä</a:t>
                </a:r>
              </a:p>
            </p:txBody>
          </p:sp>
        </p:grpSp>
        <p:sp>
          <p:nvSpPr>
            <p:cNvPr id="42" name="Suorakulmio 41">
              <a:extLst>
                <a:ext uri="{FF2B5EF4-FFF2-40B4-BE49-F238E27FC236}">
                  <a16:creationId xmlns:a16="http://schemas.microsoft.com/office/drawing/2014/main" id="{20115A03-0D31-456C-94EC-6281CF7A3B12}"/>
                </a:ext>
              </a:extLst>
            </p:cNvPr>
            <p:cNvSpPr/>
            <p:nvPr/>
          </p:nvSpPr>
          <p:spPr>
            <a:xfrm>
              <a:off x="4501447" y="3865400"/>
              <a:ext cx="1773418" cy="3941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80000"/>
                </a:lnSpc>
                <a:defRPr/>
              </a:pPr>
              <a:r>
                <a:rPr lang="fi-FI" sz="12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Uusien osaajien rekrytointi</a:t>
              </a:r>
            </a:p>
          </p:txBody>
        </p:sp>
        <p:sp>
          <p:nvSpPr>
            <p:cNvPr id="44" name="Suorakulmio 43">
              <a:extLst>
                <a:ext uri="{FF2B5EF4-FFF2-40B4-BE49-F238E27FC236}">
                  <a16:creationId xmlns:a16="http://schemas.microsoft.com/office/drawing/2014/main" id="{C1A8E9D4-1D8B-4C91-BFD2-6752D9FA7217}"/>
                </a:ext>
              </a:extLst>
            </p:cNvPr>
            <p:cNvSpPr/>
            <p:nvPr/>
          </p:nvSpPr>
          <p:spPr>
            <a:xfrm>
              <a:off x="4435965" y="5473211"/>
              <a:ext cx="1848874" cy="3941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80000"/>
                </a:lnSpc>
                <a:defRPr/>
              </a:pPr>
              <a:r>
                <a:rPr lang="fi-FI" sz="12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Tilaustutkimus</a:t>
              </a:r>
            </a:p>
          </p:txBody>
        </p:sp>
      </p:grpSp>
      <p:sp>
        <p:nvSpPr>
          <p:cNvPr id="54" name="Suorakulmio 53">
            <a:extLst>
              <a:ext uri="{FF2B5EF4-FFF2-40B4-BE49-F238E27FC236}">
                <a16:creationId xmlns:a16="http://schemas.microsoft.com/office/drawing/2014/main" id="{6F4DAA13-5FB4-42BF-9F58-842B2BD54853}"/>
              </a:ext>
            </a:extLst>
          </p:cNvPr>
          <p:cNvSpPr/>
          <p:nvPr/>
        </p:nvSpPr>
        <p:spPr>
          <a:xfrm>
            <a:off x="413999" y="3391666"/>
            <a:ext cx="59303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Minkälaista </a:t>
            </a:r>
            <a:b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yhteistyötä </a:t>
            </a:r>
            <a:b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tehtiin?</a:t>
            </a:r>
            <a:b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sz="1000" b="1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6" name="Suora yhdysviiva 55">
            <a:extLst>
              <a:ext uri="{FF2B5EF4-FFF2-40B4-BE49-F238E27FC236}">
                <a16:creationId xmlns:a16="http://schemas.microsoft.com/office/drawing/2014/main" id="{FDF9A312-7A5B-4A72-8D81-35B6D4CC7102}"/>
              </a:ext>
            </a:extLst>
          </p:cNvPr>
          <p:cNvCxnSpPr>
            <a:cxnSpLocks/>
          </p:cNvCxnSpPr>
          <p:nvPr/>
        </p:nvCxnSpPr>
        <p:spPr>
          <a:xfrm>
            <a:off x="7176824" y="1260929"/>
            <a:ext cx="0" cy="478811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Suorakulmio 81">
            <a:extLst>
              <a:ext uri="{FF2B5EF4-FFF2-40B4-BE49-F238E27FC236}">
                <a16:creationId xmlns:a16="http://schemas.microsoft.com/office/drawing/2014/main" id="{3DBA0DF5-31B9-4317-9E3F-C05637D5CBF9}"/>
              </a:ext>
            </a:extLst>
          </p:cNvPr>
          <p:cNvSpPr/>
          <p:nvPr/>
        </p:nvSpPr>
        <p:spPr>
          <a:xfrm>
            <a:off x="7293878" y="1199855"/>
            <a:ext cx="15371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TOP5 </a:t>
            </a:r>
            <a:b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Yhteistyön </a:t>
            </a:r>
            <a:b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tulokset </a:t>
            </a:r>
            <a:b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 odotetut </a:t>
            </a:r>
            <a:b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tulokset</a:t>
            </a:r>
            <a:b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sz="1000" b="1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1" name="Suora yhdysviiva 70">
            <a:extLst>
              <a:ext uri="{FF2B5EF4-FFF2-40B4-BE49-F238E27FC236}">
                <a16:creationId xmlns:a16="http://schemas.microsoft.com/office/drawing/2014/main" id="{C53C9C4F-5428-43C7-ABA6-D8B2D4155677}"/>
              </a:ext>
            </a:extLst>
          </p:cNvPr>
          <p:cNvCxnSpPr>
            <a:cxnSpLocks/>
          </p:cNvCxnSpPr>
          <p:nvPr/>
        </p:nvCxnSpPr>
        <p:spPr>
          <a:xfrm>
            <a:off x="509815" y="3274808"/>
            <a:ext cx="651011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Ryhmä 34">
            <a:extLst>
              <a:ext uri="{FF2B5EF4-FFF2-40B4-BE49-F238E27FC236}">
                <a16:creationId xmlns:a16="http://schemas.microsoft.com/office/drawing/2014/main" id="{B18753F2-7744-47A9-8817-4B7808807FEB}"/>
              </a:ext>
            </a:extLst>
          </p:cNvPr>
          <p:cNvGrpSpPr/>
          <p:nvPr/>
        </p:nvGrpSpPr>
        <p:grpSpPr>
          <a:xfrm>
            <a:off x="6687582" y="4127465"/>
            <a:ext cx="4499113" cy="1914937"/>
            <a:chOff x="6639545" y="4069074"/>
            <a:chExt cx="4499113" cy="1914937"/>
          </a:xfrm>
        </p:grpSpPr>
        <p:grpSp>
          <p:nvGrpSpPr>
            <p:cNvPr id="34" name="Ryhmä 33">
              <a:extLst>
                <a:ext uri="{FF2B5EF4-FFF2-40B4-BE49-F238E27FC236}">
                  <a16:creationId xmlns:a16="http://schemas.microsoft.com/office/drawing/2014/main" id="{62BE04DC-9A6A-4AB7-B7DC-018B5D550DEA}"/>
                </a:ext>
              </a:extLst>
            </p:cNvPr>
            <p:cNvGrpSpPr/>
            <p:nvPr/>
          </p:nvGrpSpPr>
          <p:grpSpPr>
            <a:xfrm>
              <a:off x="8129792" y="4089258"/>
              <a:ext cx="518205" cy="1894753"/>
              <a:chOff x="8961296" y="4085317"/>
              <a:chExt cx="518205" cy="1894753"/>
            </a:xfrm>
          </p:grpSpPr>
          <p:grpSp>
            <p:nvGrpSpPr>
              <p:cNvPr id="33" name="Ryhmä 32">
                <a:extLst>
                  <a:ext uri="{FF2B5EF4-FFF2-40B4-BE49-F238E27FC236}">
                    <a16:creationId xmlns:a16="http://schemas.microsoft.com/office/drawing/2014/main" id="{5116B9BA-FA9D-485D-B94B-08DC80881823}"/>
                  </a:ext>
                </a:extLst>
              </p:cNvPr>
              <p:cNvGrpSpPr/>
              <p:nvPr/>
            </p:nvGrpSpPr>
            <p:grpSpPr>
              <a:xfrm>
                <a:off x="9074891" y="4085317"/>
                <a:ext cx="307799" cy="1894753"/>
                <a:chOff x="9074891" y="4085317"/>
                <a:chExt cx="307799" cy="1894753"/>
              </a:xfrm>
            </p:grpSpPr>
            <p:sp>
              <p:nvSpPr>
                <p:cNvPr id="97" name="Ellipsi 96">
                  <a:extLst>
                    <a:ext uri="{FF2B5EF4-FFF2-40B4-BE49-F238E27FC236}">
                      <a16:creationId xmlns:a16="http://schemas.microsoft.com/office/drawing/2014/main" id="{C881C724-CBE6-478E-A961-9279711969B7}"/>
                    </a:ext>
                  </a:extLst>
                </p:cNvPr>
                <p:cNvSpPr/>
                <p:nvPr/>
              </p:nvSpPr>
              <p:spPr>
                <a:xfrm>
                  <a:off x="9074891" y="4085317"/>
                  <a:ext cx="307799" cy="308153"/>
                </a:xfrm>
                <a:prstGeom prst="ellipse">
                  <a:avLst/>
                </a:prstGeom>
                <a:solidFill>
                  <a:srgbClr val="3F3F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 dirty="0" err="1"/>
                </a:p>
              </p:txBody>
            </p:sp>
            <p:sp>
              <p:nvSpPr>
                <p:cNvPr id="107" name="Ellipsi 106">
                  <a:extLst>
                    <a:ext uri="{FF2B5EF4-FFF2-40B4-BE49-F238E27FC236}">
                      <a16:creationId xmlns:a16="http://schemas.microsoft.com/office/drawing/2014/main" id="{AE22FF8A-ABE4-4778-9B01-74471282D976}"/>
                    </a:ext>
                  </a:extLst>
                </p:cNvPr>
                <p:cNvSpPr/>
                <p:nvPr/>
              </p:nvSpPr>
              <p:spPr>
                <a:xfrm>
                  <a:off x="9074891" y="4481967"/>
                  <a:ext cx="307798" cy="308153"/>
                </a:xfrm>
                <a:prstGeom prst="ellipse">
                  <a:avLst/>
                </a:prstGeom>
                <a:solidFill>
                  <a:srgbClr val="3F3F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 dirty="0" err="1"/>
                </a:p>
              </p:txBody>
            </p:sp>
            <p:sp>
              <p:nvSpPr>
                <p:cNvPr id="111" name="Ellipsi 110">
                  <a:extLst>
                    <a:ext uri="{FF2B5EF4-FFF2-40B4-BE49-F238E27FC236}">
                      <a16:creationId xmlns:a16="http://schemas.microsoft.com/office/drawing/2014/main" id="{C6A237BD-A866-4ED7-9C6A-F03B8BEDB2B1}"/>
                    </a:ext>
                  </a:extLst>
                </p:cNvPr>
                <p:cNvSpPr/>
                <p:nvPr/>
              </p:nvSpPr>
              <p:spPr>
                <a:xfrm>
                  <a:off x="9074891" y="4878617"/>
                  <a:ext cx="307798" cy="308153"/>
                </a:xfrm>
                <a:prstGeom prst="ellipse">
                  <a:avLst/>
                </a:prstGeom>
                <a:solidFill>
                  <a:srgbClr val="3F3F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 dirty="0" err="1"/>
                </a:p>
              </p:txBody>
            </p:sp>
            <p:sp>
              <p:nvSpPr>
                <p:cNvPr id="115" name="Ellipsi 114">
                  <a:extLst>
                    <a:ext uri="{FF2B5EF4-FFF2-40B4-BE49-F238E27FC236}">
                      <a16:creationId xmlns:a16="http://schemas.microsoft.com/office/drawing/2014/main" id="{845E1739-87D5-43AE-B7F6-6DEEEFA3A666}"/>
                    </a:ext>
                  </a:extLst>
                </p:cNvPr>
                <p:cNvSpPr/>
                <p:nvPr/>
              </p:nvSpPr>
              <p:spPr>
                <a:xfrm>
                  <a:off x="9074891" y="5275267"/>
                  <a:ext cx="307798" cy="308153"/>
                </a:xfrm>
                <a:prstGeom prst="ellipse">
                  <a:avLst/>
                </a:prstGeom>
                <a:solidFill>
                  <a:srgbClr val="3F3F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 dirty="0" err="1"/>
                </a:p>
              </p:txBody>
            </p:sp>
            <p:sp>
              <p:nvSpPr>
                <p:cNvPr id="119" name="Ellipsi 118">
                  <a:extLst>
                    <a:ext uri="{FF2B5EF4-FFF2-40B4-BE49-F238E27FC236}">
                      <a16:creationId xmlns:a16="http://schemas.microsoft.com/office/drawing/2014/main" id="{733BE682-C197-421C-836E-D7FC78A74544}"/>
                    </a:ext>
                  </a:extLst>
                </p:cNvPr>
                <p:cNvSpPr/>
                <p:nvPr/>
              </p:nvSpPr>
              <p:spPr>
                <a:xfrm>
                  <a:off x="9074891" y="5671917"/>
                  <a:ext cx="307798" cy="308153"/>
                </a:xfrm>
                <a:prstGeom prst="ellipse">
                  <a:avLst/>
                </a:prstGeom>
                <a:solidFill>
                  <a:srgbClr val="3F3F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 dirty="0" err="1"/>
                </a:p>
              </p:txBody>
            </p:sp>
          </p:grpSp>
          <p:sp>
            <p:nvSpPr>
              <p:cNvPr id="104" name="Suorakulmio 103">
                <a:extLst>
                  <a:ext uri="{FF2B5EF4-FFF2-40B4-BE49-F238E27FC236}">
                    <a16:creationId xmlns:a16="http://schemas.microsoft.com/office/drawing/2014/main" id="{E7557765-1B89-4ADC-A646-3F12DD7C9339}"/>
                  </a:ext>
                </a:extLst>
              </p:cNvPr>
              <p:cNvSpPr/>
              <p:nvPr/>
            </p:nvSpPr>
            <p:spPr>
              <a:xfrm>
                <a:off x="9041852" y="4140322"/>
                <a:ext cx="389346" cy="2400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80000"/>
                  </a:lnSpc>
                  <a:defRPr/>
                </a:pPr>
                <a:r>
                  <a:rPr lang="fi-FI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53</a:t>
                </a:r>
              </a:p>
            </p:txBody>
          </p:sp>
          <p:sp>
            <p:nvSpPr>
              <p:cNvPr id="108" name="Suorakulmio 107">
                <a:extLst>
                  <a:ext uri="{FF2B5EF4-FFF2-40B4-BE49-F238E27FC236}">
                    <a16:creationId xmlns:a16="http://schemas.microsoft.com/office/drawing/2014/main" id="{29B79009-9E45-4CDA-9D01-90DE1AF1231A}"/>
                  </a:ext>
                </a:extLst>
              </p:cNvPr>
              <p:cNvSpPr/>
              <p:nvPr/>
            </p:nvSpPr>
            <p:spPr>
              <a:xfrm>
                <a:off x="9041853" y="4538220"/>
                <a:ext cx="389345" cy="2400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80000"/>
                  </a:lnSpc>
                  <a:defRPr/>
                </a:pPr>
                <a:r>
                  <a:rPr lang="fi-FI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26</a:t>
                </a:r>
              </a:p>
            </p:txBody>
          </p:sp>
          <p:sp>
            <p:nvSpPr>
              <p:cNvPr id="112" name="Suorakulmio 111">
                <a:extLst>
                  <a:ext uri="{FF2B5EF4-FFF2-40B4-BE49-F238E27FC236}">
                    <a16:creationId xmlns:a16="http://schemas.microsoft.com/office/drawing/2014/main" id="{B39FE9D3-2892-47D4-948D-C214D8BE8C6E}"/>
                  </a:ext>
                </a:extLst>
              </p:cNvPr>
              <p:cNvSpPr/>
              <p:nvPr/>
            </p:nvSpPr>
            <p:spPr>
              <a:xfrm>
                <a:off x="9041852" y="4930217"/>
                <a:ext cx="389346" cy="2400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80000"/>
                  </a:lnSpc>
                  <a:defRPr/>
                </a:pPr>
                <a:r>
                  <a:rPr lang="fi-FI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24</a:t>
                </a:r>
              </a:p>
            </p:txBody>
          </p:sp>
          <p:sp>
            <p:nvSpPr>
              <p:cNvPr id="116" name="Suorakulmio 115">
                <a:extLst>
                  <a:ext uri="{FF2B5EF4-FFF2-40B4-BE49-F238E27FC236}">
                    <a16:creationId xmlns:a16="http://schemas.microsoft.com/office/drawing/2014/main" id="{E440D18B-AB39-41FA-AC06-F0601E29B820}"/>
                  </a:ext>
                </a:extLst>
              </p:cNvPr>
              <p:cNvSpPr/>
              <p:nvPr/>
            </p:nvSpPr>
            <p:spPr>
              <a:xfrm>
                <a:off x="9041853" y="5323891"/>
                <a:ext cx="389345" cy="2400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80000"/>
                  </a:lnSpc>
                  <a:defRPr/>
                </a:pPr>
                <a:r>
                  <a:rPr lang="fi-FI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</a:t>
                </a:r>
              </a:p>
            </p:txBody>
          </p:sp>
          <p:sp>
            <p:nvSpPr>
              <p:cNvPr id="120" name="Suorakulmio 119">
                <a:extLst>
                  <a:ext uri="{FF2B5EF4-FFF2-40B4-BE49-F238E27FC236}">
                    <a16:creationId xmlns:a16="http://schemas.microsoft.com/office/drawing/2014/main" id="{79FE7064-2110-4F03-B2A3-E864FB95E2C4}"/>
                  </a:ext>
                </a:extLst>
              </p:cNvPr>
              <p:cNvSpPr/>
              <p:nvPr/>
            </p:nvSpPr>
            <p:spPr>
              <a:xfrm>
                <a:off x="8961296" y="5732375"/>
                <a:ext cx="518205" cy="2400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80000"/>
                  </a:lnSpc>
                  <a:defRPr/>
                </a:pPr>
                <a:r>
                  <a:rPr lang="fi-FI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16</a:t>
                </a:r>
              </a:p>
            </p:txBody>
          </p:sp>
        </p:grpSp>
        <p:sp>
          <p:nvSpPr>
            <p:cNvPr id="121" name="Suorakulmio 120">
              <a:extLst>
                <a:ext uri="{FF2B5EF4-FFF2-40B4-BE49-F238E27FC236}">
                  <a16:creationId xmlns:a16="http://schemas.microsoft.com/office/drawing/2014/main" id="{6CCF41F3-6330-4589-A146-82389F01D347}"/>
                </a:ext>
              </a:extLst>
            </p:cNvPr>
            <p:cNvSpPr/>
            <p:nvPr/>
          </p:nvSpPr>
          <p:spPr>
            <a:xfrm>
              <a:off x="6639545" y="4069074"/>
              <a:ext cx="147581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defRPr/>
              </a:pPr>
              <a:r>
                <a:rPr lang="fi-FI" sz="10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Koko maa</a:t>
              </a:r>
            </a:p>
          </p:txBody>
        </p:sp>
        <p:sp>
          <p:nvSpPr>
            <p:cNvPr id="122" name="Suorakulmio 121">
              <a:extLst>
                <a:ext uri="{FF2B5EF4-FFF2-40B4-BE49-F238E27FC236}">
                  <a16:creationId xmlns:a16="http://schemas.microsoft.com/office/drawing/2014/main" id="{1764D79D-93A7-4885-BEF1-0CE6F3240590}"/>
                </a:ext>
              </a:extLst>
            </p:cNvPr>
            <p:cNvSpPr/>
            <p:nvPr/>
          </p:nvSpPr>
          <p:spPr>
            <a:xfrm>
              <a:off x="8580059" y="4089815"/>
              <a:ext cx="211524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Tietopohjan ja osaamisen vahvistuminen</a:t>
              </a:r>
            </a:p>
          </p:txBody>
        </p:sp>
        <p:sp>
          <p:nvSpPr>
            <p:cNvPr id="123" name="Suorakulmio 122">
              <a:extLst>
                <a:ext uri="{FF2B5EF4-FFF2-40B4-BE49-F238E27FC236}">
                  <a16:creationId xmlns:a16="http://schemas.microsoft.com/office/drawing/2014/main" id="{FF74B149-E7BA-472D-AD14-269F36518DC4}"/>
                </a:ext>
              </a:extLst>
            </p:cNvPr>
            <p:cNvSpPr/>
            <p:nvPr/>
          </p:nvSpPr>
          <p:spPr>
            <a:xfrm>
              <a:off x="8580059" y="4481419"/>
              <a:ext cx="255859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700"/>
                </a:spcBef>
                <a:defRPr/>
              </a:pPr>
              <a:r>
                <a:rPr lang="fi-FI" sz="10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Näkemys tulevaisuuden kehitystrendeistä ja markkinoista</a:t>
              </a:r>
            </a:p>
          </p:txBody>
        </p:sp>
        <p:sp>
          <p:nvSpPr>
            <p:cNvPr id="124" name="Suorakulmio 123">
              <a:extLst>
                <a:ext uri="{FF2B5EF4-FFF2-40B4-BE49-F238E27FC236}">
                  <a16:creationId xmlns:a16="http://schemas.microsoft.com/office/drawing/2014/main" id="{465A53CE-BA0B-465C-9F11-2D251180D0CB}"/>
                </a:ext>
              </a:extLst>
            </p:cNvPr>
            <p:cNvSpPr/>
            <p:nvPr/>
          </p:nvSpPr>
          <p:spPr>
            <a:xfrm>
              <a:off x="8580059" y="4926529"/>
              <a:ext cx="2538964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700"/>
                </a:spcBef>
                <a:defRPr/>
              </a:pPr>
              <a:r>
                <a:rPr lang="fi-FI" sz="1000" b="1" u="none" strike="noStrike" dirty="0">
                  <a:effectLst/>
                </a:rPr>
                <a:t>Muu</a:t>
              </a:r>
              <a:endPara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Suorakulmio 124">
              <a:extLst>
                <a:ext uri="{FF2B5EF4-FFF2-40B4-BE49-F238E27FC236}">
                  <a16:creationId xmlns:a16="http://schemas.microsoft.com/office/drawing/2014/main" id="{14403DFA-C996-4B7B-BC47-A69115E945E3}"/>
                </a:ext>
              </a:extLst>
            </p:cNvPr>
            <p:cNvSpPr/>
            <p:nvPr/>
          </p:nvSpPr>
          <p:spPr>
            <a:xfrm>
              <a:off x="8580059" y="5256620"/>
              <a:ext cx="244828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Uuden teknologian, menetelmän tai laitteen käyttöönotto</a:t>
              </a:r>
            </a:p>
          </p:txBody>
        </p:sp>
        <p:sp>
          <p:nvSpPr>
            <p:cNvPr id="126" name="Suorakulmio 125">
              <a:extLst>
                <a:ext uri="{FF2B5EF4-FFF2-40B4-BE49-F238E27FC236}">
                  <a16:creationId xmlns:a16="http://schemas.microsoft.com/office/drawing/2014/main" id="{0401FA56-391B-4700-A1DC-952BAE56180B}"/>
                </a:ext>
              </a:extLst>
            </p:cNvPr>
            <p:cNvSpPr/>
            <p:nvPr/>
          </p:nvSpPr>
          <p:spPr>
            <a:xfrm>
              <a:off x="8580059" y="5720894"/>
              <a:ext cx="234574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Demo-, pilotointi- tai tuotetestausta</a:t>
              </a:r>
            </a:p>
          </p:txBody>
        </p:sp>
      </p:grpSp>
      <p:sp>
        <p:nvSpPr>
          <p:cNvPr id="85" name="Suorakulmio 84">
            <a:extLst>
              <a:ext uri="{FF2B5EF4-FFF2-40B4-BE49-F238E27FC236}">
                <a16:creationId xmlns:a16="http://schemas.microsoft.com/office/drawing/2014/main" id="{AAA9B32C-EB15-4074-971F-E2E3CAEE666F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Lapin Yrittäjät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graphicFrame>
        <p:nvGraphicFramePr>
          <p:cNvPr id="30" name="Objekti 29">
            <a:extLst>
              <a:ext uri="{FF2B5EF4-FFF2-40B4-BE49-F238E27FC236}">
                <a16:creationId xmlns:a16="http://schemas.microsoft.com/office/drawing/2014/main" id="{A96C0000-E5EC-10D6-25A9-7DEEEF032A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6668"/>
              </p:ext>
            </p:extLst>
          </p:nvPr>
        </p:nvGraphicFramePr>
        <p:xfrm>
          <a:off x="8705850" y="1300163"/>
          <a:ext cx="3019425" cy="272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4171931" imgH="3762278" progId="Excel.Sheet.12">
                  <p:embed/>
                </p:oleObj>
              </mc:Choice>
              <mc:Fallback>
                <p:oleObj name="Worksheet" r:id="rId6" imgW="4171931" imgH="3762278" progId="Excel.Sheet.12">
                  <p:embed/>
                  <p:pic>
                    <p:nvPicPr>
                      <p:cNvPr id="30" name="Objekti 29">
                        <a:extLst>
                          <a:ext uri="{FF2B5EF4-FFF2-40B4-BE49-F238E27FC236}">
                            <a16:creationId xmlns:a16="http://schemas.microsoft.com/office/drawing/2014/main" id="{A96C0000-E5EC-10D6-25A9-7DEEEF032A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705850" y="1300163"/>
                        <a:ext cx="3019425" cy="2722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5632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Ryhmä 30">
            <a:extLst>
              <a:ext uri="{FF2B5EF4-FFF2-40B4-BE49-F238E27FC236}">
                <a16:creationId xmlns:a16="http://schemas.microsoft.com/office/drawing/2014/main" id="{73B12DEC-048D-49A8-9F41-1CAEF312AF55}"/>
              </a:ext>
            </a:extLst>
          </p:cNvPr>
          <p:cNvGrpSpPr/>
          <p:nvPr/>
        </p:nvGrpSpPr>
        <p:grpSpPr>
          <a:xfrm>
            <a:off x="486707" y="1272322"/>
            <a:ext cx="4850624" cy="1542164"/>
            <a:chOff x="448933" y="1280449"/>
            <a:chExt cx="4850624" cy="1542164"/>
          </a:xfrm>
        </p:grpSpPr>
        <p:sp>
          <p:nvSpPr>
            <p:cNvPr id="41" name="Suorakulmio 40">
              <a:extLst>
                <a:ext uri="{FF2B5EF4-FFF2-40B4-BE49-F238E27FC236}">
                  <a16:creationId xmlns:a16="http://schemas.microsoft.com/office/drawing/2014/main" id="{7F103357-4A00-47C4-81A8-90ACB2099127}"/>
                </a:ext>
              </a:extLst>
            </p:cNvPr>
            <p:cNvSpPr/>
            <p:nvPr/>
          </p:nvSpPr>
          <p:spPr>
            <a:xfrm>
              <a:off x="827955" y="1318671"/>
              <a:ext cx="4471602" cy="240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2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 yhteistyötä</a:t>
              </a:r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60488685-42C5-4353-B1F8-F07EE97E78DA}"/>
                </a:ext>
              </a:extLst>
            </p:cNvPr>
            <p:cNvSpPr/>
            <p:nvPr/>
          </p:nvSpPr>
          <p:spPr>
            <a:xfrm>
              <a:off x="455235" y="1280449"/>
              <a:ext cx="343289" cy="2703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A7A7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 err="1"/>
            </a:p>
          </p:txBody>
        </p:sp>
        <p:sp>
          <p:nvSpPr>
            <p:cNvPr id="43" name="Suorakulmio 42">
              <a:extLst>
                <a:ext uri="{FF2B5EF4-FFF2-40B4-BE49-F238E27FC236}">
                  <a16:creationId xmlns:a16="http://schemas.microsoft.com/office/drawing/2014/main" id="{66B55AE2-5872-41CB-B454-E7D1FE2A93E3}"/>
                </a:ext>
              </a:extLst>
            </p:cNvPr>
            <p:cNvSpPr/>
            <p:nvPr/>
          </p:nvSpPr>
          <p:spPr>
            <a:xfrm>
              <a:off x="817961" y="1707806"/>
              <a:ext cx="3510343" cy="240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2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Ammatilliset oppilaitokset</a:t>
              </a:r>
            </a:p>
          </p:txBody>
        </p:sp>
        <p:grpSp>
          <p:nvGrpSpPr>
            <p:cNvPr id="16" name="Ryhmä 15">
              <a:extLst>
                <a:ext uri="{FF2B5EF4-FFF2-40B4-BE49-F238E27FC236}">
                  <a16:creationId xmlns:a16="http://schemas.microsoft.com/office/drawing/2014/main" id="{C6635623-5459-4FEC-9DAC-0104CE72D8D3}"/>
                </a:ext>
              </a:extLst>
            </p:cNvPr>
            <p:cNvGrpSpPr/>
            <p:nvPr/>
          </p:nvGrpSpPr>
          <p:grpSpPr>
            <a:xfrm>
              <a:off x="455235" y="1669725"/>
              <a:ext cx="343289" cy="270320"/>
              <a:chOff x="494259" y="1667321"/>
              <a:chExt cx="343289" cy="163230"/>
            </a:xfrm>
          </p:grpSpPr>
          <p:sp>
            <p:nvSpPr>
              <p:cNvPr id="45" name="Suorakulmio 44">
                <a:extLst>
                  <a:ext uri="{FF2B5EF4-FFF2-40B4-BE49-F238E27FC236}">
                    <a16:creationId xmlns:a16="http://schemas.microsoft.com/office/drawing/2014/main" id="{46DE59A0-F60C-410C-AF2D-642E955A0205}"/>
                  </a:ext>
                </a:extLst>
              </p:cNvPr>
              <p:cNvSpPr/>
              <p:nvPr/>
            </p:nvSpPr>
            <p:spPr>
              <a:xfrm>
                <a:off x="675622" y="1667321"/>
                <a:ext cx="161926" cy="163230"/>
              </a:xfrm>
              <a:prstGeom prst="rect">
                <a:avLst/>
              </a:prstGeom>
              <a:solidFill>
                <a:srgbClr val="404040"/>
              </a:solidFill>
              <a:ln w="19050">
                <a:solidFill>
                  <a:srgbClr val="4040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 err="1"/>
              </a:p>
            </p:txBody>
          </p:sp>
          <p:sp>
            <p:nvSpPr>
              <p:cNvPr id="46" name="Suorakulmio 45">
                <a:extLst>
                  <a:ext uri="{FF2B5EF4-FFF2-40B4-BE49-F238E27FC236}">
                    <a16:creationId xmlns:a16="http://schemas.microsoft.com/office/drawing/2014/main" id="{7C653ACE-B060-479C-AB10-68E1CC5207E7}"/>
                  </a:ext>
                </a:extLst>
              </p:cNvPr>
              <p:cNvSpPr/>
              <p:nvPr/>
            </p:nvSpPr>
            <p:spPr>
              <a:xfrm>
                <a:off x="494259" y="1667321"/>
                <a:ext cx="161926" cy="163230"/>
              </a:xfrm>
              <a:prstGeom prst="rect">
                <a:avLst/>
              </a:prstGeom>
              <a:solidFill>
                <a:srgbClr val="006F96"/>
              </a:solidFill>
              <a:ln w="19050">
                <a:solidFill>
                  <a:srgbClr val="006F9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 err="1"/>
              </a:p>
            </p:txBody>
          </p:sp>
        </p:grpSp>
        <p:grpSp>
          <p:nvGrpSpPr>
            <p:cNvPr id="15" name="Ryhmä 14">
              <a:extLst>
                <a:ext uri="{FF2B5EF4-FFF2-40B4-BE49-F238E27FC236}">
                  <a16:creationId xmlns:a16="http://schemas.microsoft.com/office/drawing/2014/main" id="{6B8C7DA6-1CDE-45DB-AABD-A314FD2EBC60}"/>
                </a:ext>
              </a:extLst>
            </p:cNvPr>
            <p:cNvGrpSpPr/>
            <p:nvPr/>
          </p:nvGrpSpPr>
          <p:grpSpPr>
            <a:xfrm>
              <a:off x="458651" y="2061761"/>
              <a:ext cx="336455" cy="270320"/>
              <a:chOff x="501093" y="1905653"/>
              <a:chExt cx="336455" cy="163230"/>
            </a:xfrm>
          </p:grpSpPr>
          <p:sp>
            <p:nvSpPr>
              <p:cNvPr id="47" name="Suorakulmio 46">
                <a:extLst>
                  <a:ext uri="{FF2B5EF4-FFF2-40B4-BE49-F238E27FC236}">
                    <a16:creationId xmlns:a16="http://schemas.microsoft.com/office/drawing/2014/main" id="{D57B8ACA-D253-49C5-B434-E8A04E3AAF9A}"/>
                  </a:ext>
                </a:extLst>
              </p:cNvPr>
              <p:cNvSpPr/>
              <p:nvPr/>
            </p:nvSpPr>
            <p:spPr>
              <a:xfrm>
                <a:off x="675622" y="1905653"/>
                <a:ext cx="161926" cy="163230"/>
              </a:xfrm>
              <a:prstGeom prst="rect">
                <a:avLst/>
              </a:prstGeom>
              <a:solidFill>
                <a:srgbClr val="7F7F7F"/>
              </a:solidFill>
              <a:ln w="19050"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 err="1"/>
              </a:p>
            </p:txBody>
          </p:sp>
          <p:sp>
            <p:nvSpPr>
              <p:cNvPr id="48" name="Suorakulmio 47">
                <a:extLst>
                  <a:ext uri="{FF2B5EF4-FFF2-40B4-BE49-F238E27FC236}">
                    <a16:creationId xmlns:a16="http://schemas.microsoft.com/office/drawing/2014/main" id="{D08B5EC0-632B-4A23-A741-778DD93BD4D6}"/>
                  </a:ext>
                </a:extLst>
              </p:cNvPr>
              <p:cNvSpPr/>
              <p:nvPr/>
            </p:nvSpPr>
            <p:spPr>
              <a:xfrm>
                <a:off x="501093" y="1905653"/>
                <a:ext cx="161926" cy="163230"/>
              </a:xfrm>
              <a:prstGeom prst="rect">
                <a:avLst/>
              </a:prstGeom>
              <a:solidFill>
                <a:srgbClr val="00A3DA"/>
              </a:solidFill>
              <a:ln w="19050">
                <a:solidFill>
                  <a:srgbClr val="00A3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 err="1"/>
              </a:p>
            </p:txBody>
          </p:sp>
        </p:grpSp>
        <p:grpSp>
          <p:nvGrpSpPr>
            <p:cNvPr id="14" name="Ryhmä 13">
              <a:extLst>
                <a:ext uri="{FF2B5EF4-FFF2-40B4-BE49-F238E27FC236}">
                  <a16:creationId xmlns:a16="http://schemas.microsoft.com/office/drawing/2014/main" id="{BDB148D2-DDE1-4668-A503-65E8B76453D4}"/>
                </a:ext>
              </a:extLst>
            </p:cNvPr>
            <p:cNvGrpSpPr/>
            <p:nvPr/>
          </p:nvGrpSpPr>
          <p:grpSpPr>
            <a:xfrm>
              <a:off x="448933" y="2453099"/>
              <a:ext cx="336455" cy="270320"/>
              <a:chOff x="502294" y="2162088"/>
              <a:chExt cx="336455" cy="163230"/>
            </a:xfrm>
          </p:grpSpPr>
          <p:sp>
            <p:nvSpPr>
              <p:cNvPr id="49" name="Suorakulmio 48">
                <a:extLst>
                  <a:ext uri="{FF2B5EF4-FFF2-40B4-BE49-F238E27FC236}">
                    <a16:creationId xmlns:a16="http://schemas.microsoft.com/office/drawing/2014/main" id="{BF8C03AA-D287-4B71-83DA-234C9C09BF72}"/>
                  </a:ext>
                </a:extLst>
              </p:cNvPr>
              <p:cNvSpPr/>
              <p:nvPr/>
            </p:nvSpPr>
            <p:spPr>
              <a:xfrm>
                <a:off x="676823" y="2162088"/>
                <a:ext cx="161926" cy="163230"/>
              </a:xfrm>
              <a:prstGeom prst="rect">
                <a:avLst/>
              </a:prstGeom>
              <a:solidFill>
                <a:srgbClr val="D9D9D9"/>
              </a:solidFill>
              <a:ln w="19050">
                <a:solidFill>
                  <a:srgbClr val="D9D9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 err="1"/>
              </a:p>
            </p:txBody>
          </p:sp>
          <p:sp>
            <p:nvSpPr>
              <p:cNvPr id="50" name="Suorakulmio 49">
                <a:extLst>
                  <a:ext uri="{FF2B5EF4-FFF2-40B4-BE49-F238E27FC236}">
                    <a16:creationId xmlns:a16="http://schemas.microsoft.com/office/drawing/2014/main" id="{60E00252-8D24-473E-8C58-2C0CD2DBF88F}"/>
                  </a:ext>
                </a:extLst>
              </p:cNvPr>
              <p:cNvSpPr/>
              <p:nvPr/>
            </p:nvSpPr>
            <p:spPr>
              <a:xfrm>
                <a:off x="502294" y="2162088"/>
                <a:ext cx="161926" cy="163230"/>
              </a:xfrm>
              <a:prstGeom prst="rect">
                <a:avLst/>
              </a:prstGeom>
              <a:solidFill>
                <a:srgbClr val="8AD5EE"/>
              </a:solidFill>
              <a:ln w="19050">
                <a:solidFill>
                  <a:srgbClr val="8AD5E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 err="1"/>
              </a:p>
            </p:txBody>
          </p:sp>
        </p:grpSp>
        <p:sp>
          <p:nvSpPr>
            <p:cNvPr id="51" name="Suorakulmio 50">
              <a:extLst>
                <a:ext uri="{FF2B5EF4-FFF2-40B4-BE49-F238E27FC236}">
                  <a16:creationId xmlns:a16="http://schemas.microsoft.com/office/drawing/2014/main" id="{18175FD8-B2AF-4F70-8B83-9F443083A727}"/>
                </a:ext>
              </a:extLst>
            </p:cNvPr>
            <p:cNvSpPr/>
            <p:nvPr/>
          </p:nvSpPr>
          <p:spPr>
            <a:xfrm>
              <a:off x="834211" y="2022103"/>
              <a:ext cx="2662618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2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Yksityiset koulutuspalvelujen tarjoajat</a:t>
              </a:r>
            </a:p>
          </p:txBody>
        </p:sp>
        <p:sp>
          <p:nvSpPr>
            <p:cNvPr id="52" name="Suorakulmio 51">
              <a:extLst>
                <a:ext uri="{FF2B5EF4-FFF2-40B4-BE49-F238E27FC236}">
                  <a16:creationId xmlns:a16="http://schemas.microsoft.com/office/drawing/2014/main" id="{E7B976BD-9FEB-4052-B628-3BD3518CCADB}"/>
                </a:ext>
              </a:extLst>
            </p:cNvPr>
            <p:cNvSpPr/>
            <p:nvPr/>
          </p:nvSpPr>
          <p:spPr>
            <a:xfrm>
              <a:off x="815567" y="2434815"/>
              <a:ext cx="2552184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2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Kunnalliset tai seudulliset kehitysyhtiöt</a:t>
              </a:r>
            </a:p>
          </p:txBody>
        </p:sp>
      </p:grpSp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672AAF9B-4092-48D5-8624-5FD5EBF549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4429865"/>
              </p:ext>
            </p:extLst>
          </p:nvPr>
        </p:nvGraphicFramePr>
        <p:xfrm>
          <a:off x="2588811" y="1172037"/>
          <a:ext cx="3601440" cy="2273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" name="Suorakulmio 37">
            <a:extLst>
              <a:ext uri="{FF2B5EF4-FFF2-40B4-BE49-F238E27FC236}">
                <a16:creationId xmlns:a16="http://schemas.microsoft.com/office/drawing/2014/main" id="{D227410B-CF30-40BE-92DA-C351670E2CCB}"/>
              </a:ext>
            </a:extLst>
          </p:cNvPr>
          <p:cNvSpPr/>
          <p:nvPr/>
        </p:nvSpPr>
        <p:spPr>
          <a:xfrm>
            <a:off x="3864658" y="2184132"/>
            <a:ext cx="10475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Lapin Yrittäjät</a:t>
            </a:r>
            <a:endParaRPr lang="fi-FI" sz="1000" b="1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99" y="0"/>
            <a:ext cx="11248353" cy="1041243"/>
          </a:xfrm>
        </p:spPr>
        <p:txBody>
          <a:bodyPr/>
          <a:lstStyle/>
          <a:p>
            <a:r>
              <a:rPr lang="fi-FI" sz="2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YHTEISTYÖ MUIDEN TAHOJEN KANSSA</a:t>
            </a:r>
            <a:endParaRPr lang="fi-FI" sz="2000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B8EA42F0-0D28-4DBE-B5DC-C764C1422887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BB362F8-7299-48E5-BFB5-3CF4B19E6F8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uora yhdysviiva 74">
            <a:extLst>
              <a:ext uri="{FF2B5EF4-FFF2-40B4-BE49-F238E27FC236}">
                <a16:creationId xmlns:a16="http://schemas.microsoft.com/office/drawing/2014/main" id="{93297663-5F59-43F4-870E-40EE7D15FF25}"/>
              </a:ext>
            </a:extLst>
          </p:cNvPr>
          <p:cNvCxnSpPr>
            <a:cxnSpLocks/>
          </p:cNvCxnSpPr>
          <p:nvPr/>
        </p:nvCxnSpPr>
        <p:spPr>
          <a:xfrm>
            <a:off x="509815" y="1098267"/>
            <a:ext cx="11172370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3" name="Kaavio 72">
            <a:extLst>
              <a:ext uri="{FF2B5EF4-FFF2-40B4-BE49-F238E27FC236}">
                <a16:creationId xmlns:a16="http://schemas.microsoft.com/office/drawing/2014/main" id="{DE9543AA-8B51-4630-9531-E9014A9304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1560920"/>
              </p:ext>
            </p:extLst>
          </p:nvPr>
        </p:nvGraphicFramePr>
        <p:xfrm>
          <a:off x="4023320" y="3226231"/>
          <a:ext cx="3924340" cy="2837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Ryhmä 3">
            <a:extLst>
              <a:ext uri="{FF2B5EF4-FFF2-40B4-BE49-F238E27FC236}">
                <a16:creationId xmlns:a16="http://schemas.microsoft.com/office/drawing/2014/main" id="{DD99114B-2F9B-497C-802F-41EA4B2F3FDE}"/>
              </a:ext>
            </a:extLst>
          </p:cNvPr>
          <p:cNvGrpSpPr/>
          <p:nvPr/>
        </p:nvGrpSpPr>
        <p:grpSpPr>
          <a:xfrm>
            <a:off x="888520" y="3549838"/>
            <a:ext cx="3139952" cy="2490732"/>
            <a:chOff x="4159618" y="2297222"/>
            <a:chExt cx="2132604" cy="4089295"/>
          </a:xfrm>
        </p:grpSpPr>
        <p:grpSp>
          <p:nvGrpSpPr>
            <p:cNvPr id="57" name="Ryhmä 56">
              <a:extLst>
                <a:ext uri="{FF2B5EF4-FFF2-40B4-BE49-F238E27FC236}">
                  <a16:creationId xmlns:a16="http://schemas.microsoft.com/office/drawing/2014/main" id="{09426EF6-870A-481F-B356-9CCB7A3DC27C}"/>
                </a:ext>
              </a:extLst>
            </p:cNvPr>
            <p:cNvGrpSpPr/>
            <p:nvPr/>
          </p:nvGrpSpPr>
          <p:grpSpPr>
            <a:xfrm>
              <a:off x="4159618" y="2297222"/>
              <a:ext cx="2132604" cy="4089295"/>
              <a:chOff x="5124730" y="2252347"/>
              <a:chExt cx="2132604" cy="4089295"/>
            </a:xfrm>
          </p:grpSpPr>
          <p:sp>
            <p:nvSpPr>
              <p:cNvPr id="59" name="Suorakulmio 58">
                <a:extLst>
                  <a:ext uri="{FF2B5EF4-FFF2-40B4-BE49-F238E27FC236}">
                    <a16:creationId xmlns:a16="http://schemas.microsoft.com/office/drawing/2014/main" id="{BFAE746F-82A3-464E-9D4D-6A11B996DEA8}"/>
                  </a:ext>
                </a:extLst>
              </p:cNvPr>
              <p:cNvSpPr/>
              <p:nvPr/>
            </p:nvSpPr>
            <p:spPr>
              <a:xfrm>
                <a:off x="5134701" y="2823324"/>
                <a:ext cx="2115247" cy="394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lnSpc>
                    <a:spcPct val="80000"/>
                  </a:lnSpc>
                  <a:defRPr/>
                </a:pPr>
                <a:r>
                  <a:rPr lang="fi-FI" sz="1200" b="1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Opinnäytetyö</a:t>
                </a:r>
              </a:p>
            </p:txBody>
          </p:sp>
          <p:sp>
            <p:nvSpPr>
              <p:cNvPr id="65" name="Suorakulmio 64">
                <a:extLst>
                  <a:ext uri="{FF2B5EF4-FFF2-40B4-BE49-F238E27FC236}">
                    <a16:creationId xmlns:a16="http://schemas.microsoft.com/office/drawing/2014/main" id="{18140DBD-199F-466D-88FC-F8FC377920C5}"/>
                  </a:ext>
                </a:extLst>
              </p:cNvPr>
              <p:cNvSpPr/>
              <p:nvPr/>
            </p:nvSpPr>
            <p:spPr>
              <a:xfrm>
                <a:off x="5557020" y="2252347"/>
                <a:ext cx="1700314" cy="394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lnSpc>
                    <a:spcPct val="80000"/>
                  </a:lnSpc>
                  <a:defRPr/>
                </a:pPr>
                <a:r>
                  <a:rPr lang="fi-FI" sz="1200" b="1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Koulutusyhteistyö</a:t>
                </a:r>
              </a:p>
            </p:txBody>
          </p:sp>
          <p:sp>
            <p:nvSpPr>
              <p:cNvPr id="66" name="Suorakulmio 65">
                <a:extLst>
                  <a:ext uri="{FF2B5EF4-FFF2-40B4-BE49-F238E27FC236}">
                    <a16:creationId xmlns:a16="http://schemas.microsoft.com/office/drawing/2014/main" id="{4E4ED558-7EE3-4EF8-8593-DFF86D9EB60D}"/>
                  </a:ext>
                </a:extLst>
              </p:cNvPr>
              <p:cNvSpPr/>
              <p:nvPr/>
            </p:nvSpPr>
            <p:spPr>
              <a:xfrm>
                <a:off x="5341233" y="4895506"/>
                <a:ext cx="1908715" cy="394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lnSpc>
                    <a:spcPct val="80000"/>
                  </a:lnSpc>
                  <a:defRPr/>
                </a:pPr>
                <a:r>
                  <a:rPr lang="fi-FI" sz="1200" b="1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Tilaustutkimus</a:t>
                </a:r>
              </a:p>
            </p:txBody>
          </p:sp>
          <p:sp>
            <p:nvSpPr>
              <p:cNvPr id="67" name="Suorakulmio 66">
                <a:extLst>
                  <a:ext uri="{FF2B5EF4-FFF2-40B4-BE49-F238E27FC236}">
                    <a16:creationId xmlns:a16="http://schemas.microsoft.com/office/drawing/2014/main" id="{FDA55826-ADE9-43DA-941F-E08782A3C770}"/>
                  </a:ext>
                </a:extLst>
              </p:cNvPr>
              <p:cNvSpPr/>
              <p:nvPr/>
            </p:nvSpPr>
            <p:spPr>
              <a:xfrm>
                <a:off x="5466560" y="4382239"/>
                <a:ext cx="1783390" cy="394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lnSpc>
                    <a:spcPct val="80000"/>
                  </a:lnSpc>
                  <a:defRPr/>
                </a:pPr>
                <a:r>
                  <a:rPr lang="fi-FI" sz="1200" b="1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Uusien osaajien rekrytointi</a:t>
                </a:r>
              </a:p>
            </p:txBody>
          </p:sp>
          <p:sp>
            <p:nvSpPr>
              <p:cNvPr id="69" name="Suorakulmio 68">
                <a:extLst>
                  <a:ext uri="{FF2B5EF4-FFF2-40B4-BE49-F238E27FC236}">
                    <a16:creationId xmlns:a16="http://schemas.microsoft.com/office/drawing/2014/main" id="{3DE41173-3909-47CA-A0F1-B62901051417}"/>
                  </a:ext>
                </a:extLst>
              </p:cNvPr>
              <p:cNvSpPr/>
              <p:nvPr/>
            </p:nvSpPr>
            <p:spPr>
              <a:xfrm>
                <a:off x="5124730" y="3306108"/>
                <a:ext cx="2115247" cy="394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lnSpc>
                    <a:spcPct val="80000"/>
                  </a:lnSpc>
                  <a:defRPr/>
                </a:pPr>
                <a:r>
                  <a:rPr lang="fi-FI" sz="1200" b="1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Innovaatioihin liittyvää kehitystä</a:t>
                </a:r>
              </a:p>
            </p:txBody>
          </p:sp>
          <p:sp>
            <p:nvSpPr>
              <p:cNvPr id="70" name="Suorakulmio 69">
                <a:extLst>
                  <a:ext uri="{FF2B5EF4-FFF2-40B4-BE49-F238E27FC236}">
                    <a16:creationId xmlns:a16="http://schemas.microsoft.com/office/drawing/2014/main" id="{6C670313-A651-4FD3-9897-1F214097BD82}"/>
                  </a:ext>
                </a:extLst>
              </p:cNvPr>
              <p:cNvSpPr/>
              <p:nvPr/>
            </p:nvSpPr>
            <p:spPr>
              <a:xfrm>
                <a:off x="5348619" y="5947501"/>
                <a:ext cx="1908715" cy="394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lnSpc>
                    <a:spcPct val="80000"/>
                  </a:lnSpc>
                  <a:defRPr/>
                </a:pPr>
                <a:r>
                  <a:rPr lang="fi-FI" sz="1200" b="1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Muuta yhteistyötä</a:t>
                </a:r>
              </a:p>
            </p:txBody>
          </p:sp>
        </p:grpSp>
        <p:sp>
          <p:nvSpPr>
            <p:cNvPr id="42" name="Suorakulmio 41">
              <a:extLst>
                <a:ext uri="{FF2B5EF4-FFF2-40B4-BE49-F238E27FC236}">
                  <a16:creationId xmlns:a16="http://schemas.microsoft.com/office/drawing/2014/main" id="{20115A03-0D31-456C-94EC-6281CF7A3B12}"/>
                </a:ext>
              </a:extLst>
            </p:cNvPr>
            <p:cNvSpPr/>
            <p:nvPr/>
          </p:nvSpPr>
          <p:spPr>
            <a:xfrm>
              <a:off x="4501447" y="3865400"/>
              <a:ext cx="1773418" cy="3941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80000"/>
                </a:lnSpc>
                <a:defRPr/>
              </a:pPr>
              <a:r>
                <a:rPr lang="fi-FI" sz="12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Demo-, pilotti- tai tuotetestaus</a:t>
              </a:r>
            </a:p>
          </p:txBody>
        </p:sp>
        <p:sp>
          <p:nvSpPr>
            <p:cNvPr id="44" name="Suorakulmio 43">
              <a:extLst>
                <a:ext uri="{FF2B5EF4-FFF2-40B4-BE49-F238E27FC236}">
                  <a16:creationId xmlns:a16="http://schemas.microsoft.com/office/drawing/2014/main" id="{C1A8E9D4-1D8B-4C91-BFD2-6752D9FA7217}"/>
                </a:ext>
              </a:extLst>
            </p:cNvPr>
            <p:cNvSpPr/>
            <p:nvPr/>
          </p:nvSpPr>
          <p:spPr>
            <a:xfrm>
              <a:off x="4435965" y="5473211"/>
              <a:ext cx="1848874" cy="3941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80000"/>
                </a:lnSpc>
                <a:defRPr/>
              </a:pPr>
              <a:r>
                <a:rPr lang="fi-FI" sz="12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Tilojen tai laitteiden käyttö</a:t>
              </a:r>
            </a:p>
          </p:txBody>
        </p:sp>
      </p:grpSp>
      <p:sp>
        <p:nvSpPr>
          <p:cNvPr id="54" name="Suorakulmio 53">
            <a:extLst>
              <a:ext uri="{FF2B5EF4-FFF2-40B4-BE49-F238E27FC236}">
                <a16:creationId xmlns:a16="http://schemas.microsoft.com/office/drawing/2014/main" id="{6F4DAA13-5FB4-42BF-9F58-842B2BD54853}"/>
              </a:ext>
            </a:extLst>
          </p:cNvPr>
          <p:cNvSpPr/>
          <p:nvPr/>
        </p:nvSpPr>
        <p:spPr>
          <a:xfrm>
            <a:off x="413999" y="3391666"/>
            <a:ext cx="59303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Minkälaista </a:t>
            </a:r>
            <a:b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yhteistyötä </a:t>
            </a:r>
            <a:b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tehtiin?</a:t>
            </a:r>
            <a:b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sz="1000" b="1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6" name="Suora yhdysviiva 55">
            <a:extLst>
              <a:ext uri="{FF2B5EF4-FFF2-40B4-BE49-F238E27FC236}">
                <a16:creationId xmlns:a16="http://schemas.microsoft.com/office/drawing/2014/main" id="{FDF9A312-7A5B-4A72-8D81-35B6D4CC7102}"/>
              </a:ext>
            </a:extLst>
          </p:cNvPr>
          <p:cNvCxnSpPr>
            <a:cxnSpLocks/>
          </p:cNvCxnSpPr>
          <p:nvPr/>
        </p:nvCxnSpPr>
        <p:spPr>
          <a:xfrm>
            <a:off x="7176824" y="1260929"/>
            <a:ext cx="0" cy="478811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Suorakulmio 81">
            <a:extLst>
              <a:ext uri="{FF2B5EF4-FFF2-40B4-BE49-F238E27FC236}">
                <a16:creationId xmlns:a16="http://schemas.microsoft.com/office/drawing/2014/main" id="{3DBA0DF5-31B9-4317-9E3F-C05637D5CBF9}"/>
              </a:ext>
            </a:extLst>
          </p:cNvPr>
          <p:cNvSpPr/>
          <p:nvPr/>
        </p:nvSpPr>
        <p:spPr>
          <a:xfrm>
            <a:off x="7293878" y="1199855"/>
            <a:ext cx="15371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TOP5 </a:t>
            </a:r>
            <a:b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Yhteistyön </a:t>
            </a:r>
            <a:b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tulokset </a:t>
            </a:r>
            <a:b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 odotetut </a:t>
            </a:r>
            <a:b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tulokset</a:t>
            </a:r>
            <a:b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sz="1000" b="1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1" name="Suora yhdysviiva 70">
            <a:extLst>
              <a:ext uri="{FF2B5EF4-FFF2-40B4-BE49-F238E27FC236}">
                <a16:creationId xmlns:a16="http://schemas.microsoft.com/office/drawing/2014/main" id="{C53C9C4F-5428-43C7-ABA6-D8B2D4155677}"/>
              </a:ext>
            </a:extLst>
          </p:cNvPr>
          <p:cNvCxnSpPr>
            <a:cxnSpLocks/>
          </p:cNvCxnSpPr>
          <p:nvPr/>
        </p:nvCxnSpPr>
        <p:spPr>
          <a:xfrm>
            <a:off x="509815" y="3274808"/>
            <a:ext cx="651011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Ryhmä 34">
            <a:extLst>
              <a:ext uri="{FF2B5EF4-FFF2-40B4-BE49-F238E27FC236}">
                <a16:creationId xmlns:a16="http://schemas.microsoft.com/office/drawing/2014/main" id="{B18753F2-7744-47A9-8817-4B7808807FEB}"/>
              </a:ext>
            </a:extLst>
          </p:cNvPr>
          <p:cNvGrpSpPr/>
          <p:nvPr/>
        </p:nvGrpSpPr>
        <p:grpSpPr>
          <a:xfrm>
            <a:off x="6687582" y="4127465"/>
            <a:ext cx="4474852" cy="1914937"/>
            <a:chOff x="6639545" y="4069074"/>
            <a:chExt cx="4474852" cy="1914937"/>
          </a:xfrm>
        </p:grpSpPr>
        <p:grpSp>
          <p:nvGrpSpPr>
            <p:cNvPr id="34" name="Ryhmä 33">
              <a:extLst>
                <a:ext uri="{FF2B5EF4-FFF2-40B4-BE49-F238E27FC236}">
                  <a16:creationId xmlns:a16="http://schemas.microsoft.com/office/drawing/2014/main" id="{62BE04DC-9A6A-4AB7-B7DC-018B5D550DEA}"/>
                </a:ext>
              </a:extLst>
            </p:cNvPr>
            <p:cNvGrpSpPr/>
            <p:nvPr/>
          </p:nvGrpSpPr>
          <p:grpSpPr>
            <a:xfrm>
              <a:off x="8129792" y="4089258"/>
              <a:ext cx="518205" cy="1894753"/>
              <a:chOff x="8961296" y="4085317"/>
              <a:chExt cx="518205" cy="1894753"/>
            </a:xfrm>
          </p:grpSpPr>
          <p:grpSp>
            <p:nvGrpSpPr>
              <p:cNvPr id="33" name="Ryhmä 32">
                <a:extLst>
                  <a:ext uri="{FF2B5EF4-FFF2-40B4-BE49-F238E27FC236}">
                    <a16:creationId xmlns:a16="http://schemas.microsoft.com/office/drawing/2014/main" id="{5116B9BA-FA9D-485D-B94B-08DC80881823}"/>
                  </a:ext>
                </a:extLst>
              </p:cNvPr>
              <p:cNvGrpSpPr/>
              <p:nvPr/>
            </p:nvGrpSpPr>
            <p:grpSpPr>
              <a:xfrm>
                <a:off x="9074891" y="4085317"/>
                <a:ext cx="307799" cy="1894753"/>
                <a:chOff x="9074891" y="4085317"/>
                <a:chExt cx="307799" cy="1894753"/>
              </a:xfrm>
            </p:grpSpPr>
            <p:sp>
              <p:nvSpPr>
                <p:cNvPr id="97" name="Ellipsi 96">
                  <a:extLst>
                    <a:ext uri="{FF2B5EF4-FFF2-40B4-BE49-F238E27FC236}">
                      <a16:creationId xmlns:a16="http://schemas.microsoft.com/office/drawing/2014/main" id="{C881C724-CBE6-478E-A961-9279711969B7}"/>
                    </a:ext>
                  </a:extLst>
                </p:cNvPr>
                <p:cNvSpPr/>
                <p:nvPr/>
              </p:nvSpPr>
              <p:spPr>
                <a:xfrm>
                  <a:off x="9074891" y="4085317"/>
                  <a:ext cx="307799" cy="308153"/>
                </a:xfrm>
                <a:prstGeom prst="ellipse">
                  <a:avLst/>
                </a:prstGeom>
                <a:solidFill>
                  <a:srgbClr val="3F3F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 dirty="0" err="1"/>
                </a:p>
              </p:txBody>
            </p:sp>
            <p:sp>
              <p:nvSpPr>
                <p:cNvPr id="107" name="Ellipsi 106">
                  <a:extLst>
                    <a:ext uri="{FF2B5EF4-FFF2-40B4-BE49-F238E27FC236}">
                      <a16:creationId xmlns:a16="http://schemas.microsoft.com/office/drawing/2014/main" id="{AE22FF8A-ABE4-4778-9B01-74471282D976}"/>
                    </a:ext>
                  </a:extLst>
                </p:cNvPr>
                <p:cNvSpPr/>
                <p:nvPr/>
              </p:nvSpPr>
              <p:spPr>
                <a:xfrm>
                  <a:off x="9074891" y="4481967"/>
                  <a:ext cx="307798" cy="308153"/>
                </a:xfrm>
                <a:prstGeom prst="ellipse">
                  <a:avLst/>
                </a:prstGeom>
                <a:solidFill>
                  <a:srgbClr val="3F3F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 dirty="0" err="1"/>
                </a:p>
              </p:txBody>
            </p:sp>
            <p:sp>
              <p:nvSpPr>
                <p:cNvPr id="111" name="Ellipsi 110">
                  <a:extLst>
                    <a:ext uri="{FF2B5EF4-FFF2-40B4-BE49-F238E27FC236}">
                      <a16:creationId xmlns:a16="http://schemas.microsoft.com/office/drawing/2014/main" id="{C6A237BD-A866-4ED7-9C6A-F03B8BEDB2B1}"/>
                    </a:ext>
                  </a:extLst>
                </p:cNvPr>
                <p:cNvSpPr/>
                <p:nvPr/>
              </p:nvSpPr>
              <p:spPr>
                <a:xfrm>
                  <a:off x="9074891" y="4878617"/>
                  <a:ext cx="307798" cy="308153"/>
                </a:xfrm>
                <a:prstGeom prst="ellipse">
                  <a:avLst/>
                </a:prstGeom>
                <a:solidFill>
                  <a:srgbClr val="3F3F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 dirty="0" err="1"/>
                </a:p>
              </p:txBody>
            </p:sp>
            <p:sp>
              <p:nvSpPr>
                <p:cNvPr id="115" name="Ellipsi 114">
                  <a:extLst>
                    <a:ext uri="{FF2B5EF4-FFF2-40B4-BE49-F238E27FC236}">
                      <a16:creationId xmlns:a16="http://schemas.microsoft.com/office/drawing/2014/main" id="{845E1739-87D5-43AE-B7F6-6DEEEFA3A666}"/>
                    </a:ext>
                  </a:extLst>
                </p:cNvPr>
                <p:cNvSpPr/>
                <p:nvPr/>
              </p:nvSpPr>
              <p:spPr>
                <a:xfrm>
                  <a:off x="9074891" y="5275267"/>
                  <a:ext cx="307798" cy="308153"/>
                </a:xfrm>
                <a:prstGeom prst="ellipse">
                  <a:avLst/>
                </a:prstGeom>
                <a:solidFill>
                  <a:srgbClr val="3F3F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 dirty="0" err="1"/>
                </a:p>
              </p:txBody>
            </p:sp>
            <p:sp>
              <p:nvSpPr>
                <p:cNvPr id="119" name="Ellipsi 118">
                  <a:extLst>
                    <a:ext uri="{FF2B5EF4-FFF2-40B4-BE49-F238E27FC236}">
                      <a16:creationId xmlns:a16="http://schemas.microsoft.com/office/drawing/2014/main" id="{733BE682-C197-421C-836E-D7FC78A74544}"/>
                    </a:ext>
                  </a:extLst>
                </p:cNvPr>
                <p:cNvSpPr/>
                <p:nvPr/>
              </p:nvSpPr>
              <p:spPr>
                <a:xfrm>
                  <a:off x="9074891" y="5671917"/>
                  <a:ext cx="307798" cy="308153"/>
                </a:xfrm>
                <a:prstGeom prst="ellipse">
                  <a:avLst/>
                </a:prstGeom>
                <a:solidFill>
                  <a:srgbClr val="3F3F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 dirty="0" err="1"/>
                </a:p>
              </p:txBody>
            </p:sp>
          </p:grpSp>
          <p:sp>
            <p:nvSpPr>
              <p:cNvPr id="104" name="Suorakulmio 103">
                <a:extLst>
                  <a:ext uri="{FF2B5EF4-FFF2-40B4-BE49-F238E27FC236}">
                    <a16:creationId xmlns:a16="http://schemas.microsoft.com/office/drawing/2014/main" id="{E7557765-1B89-4ADC-A646-3F12DD7C9339}"/>
                  </a:ext>
                </a:extLst>
              </p:cNvPr>
              <p:cNvSpPr/>
              <p:nvPr/>
            </p:nvSpPr>
            <p:spPr>
              <a:xfrm>
                <a:off x="9041852" y="4140322"/>
                <a:ext cx="389346" cy="2400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80000"/>
                  </a:lnSpc>
                  <a:defRPr/>
                </a:pPr>
                <a:r>
                  <a:rPr lang="fi-FI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55</a:t>
                </a:r>
              </a:p>
            </p:txBody>
          </p:sp>
          <p:sp>
            <p:nvSpPr>
              <p:cNvPr id="108" name="Suorakulmio 107">
                <a:extLst>
                  <a:ext uri="{FF2B5EF4-FFF2-40B4-BE49-F238E27FC236}">
                    <a16:creationId xmlns:a16="http://schemas.microsoft.com/office/drawing/2014/main" id="{29B79009-9E45-4CDA-9D01-90DE1AF1231A}"/>
                  </a:ext>
                </a:extLst>
              </p:cNvPr>
              <p:cNvSpPr/>
              <p:nvPr/>
            </p:nvSpPr>
            <p:spPr>
              <a:xfrm>
                <a:off x="9041853" y="4538220"/>
                <a:ext cx="389345" cy="2400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80000"/>
                  </a:lnSpc>
                  <a:defRPr/>
                </a:pPr>
                <a:r>
                  <a:rPr lang="fi-FI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31</a:t>
                </a:r>
              </a:p>
            </p:txBody>
          </p:sp>
          <p:sp>
            <p:nvSpPr>
              <p:cNvPr id="112" name="Suorakulmio 111">
                <a:extLst>
                  <a:ext uri="{FF2B5EF4-FFF2-40B4-BE49-F238E27FC236}">
                    <a16:creationId xmlns:a16="http://schemas.microsoft.com/office/drawing/2014/main" id="{B39FE9D3-2892-47D4-948D-C214D8BE8C6E}"/>
                  </a:ext>
                </a:extLst>
              </p:cNvPr>
              <p:cNvSpPr/>
              <p:nvPr/>
            </p:nvSpPr>
            <p:spPr>
              <a:xfrm>
                <a:off x="9041852" y="4930217"/>
                <a:ext cx="389346" cy="2400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80000"/>
                  </a:lnSpc>
                  <a:defRPr/>
                </a:pPr>
                <a:r>
                  <a:rPr lang="fi-FI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24</a:t>
                </a:r>
              </a:p>
            </p:txBody>
          </p:sp>
          <p:sp>
            <p:nvSpPr>
              <p:cNvPr id="116" name="Suorakulmio 115">
                <a:extLst>
                  <a:ext uri="{FF2B5EF4-FFF2-40B4-BE49-F238E27FC236}">
                    <a16:creationId xmlns:a16="http://schemas.microsoft.com/office/drawing/2014/main" id="{E440D18B-AB39-41FA-AC06-F0601E29B820}"/>
                  </a:ext>
                </a:extLst>
              </p:cNvPr>
              <p:cNvSpPr/>
              <p:nvPr/>
            </p:nvSpPr>
            <p:spPr>
              <a:xfrm>
                <a:off x="9041853" y="5323891"/>
                <a:ext cx="389345" cy="2400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80000"/>
                  </a:lnSpc>
                  <a:defRPr/>
                </a:pPr>
                <a:r>
                  <a:rPr lang="fi-FI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</a:t>
                </a:r>
              </a:p>
            </p:txBody>
          </p:sp>
          <p:sp>
            <p:nvSpPr>
              <p:cNvPr id="120" name="Suorakulmio 119">
                <a:extLst>
                  <a:ext uri="{FF2B5EF4-FFF2-40B4-BE49-F238E27FC236}">
                    <a16:creationId xmlns:a16="http://schemas.microsoft.com/office/drawing/2014/main" id="{79FE7064-2110-4F03-B2A3-E864FB95E2C4}"/>
                  </a:ext>
                </a:extLst>
              </p:cNvPr>
              <p:cNvSpPr/>
              <p:nvPr/>
            </p:nvSpPr>
            <p:spPr>
              <a:xfrm>
                <a:off x="8961296" y="5732375"/>
                <a:ext cx="518205" cy="2400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80000"/>
                  </a:lnSpc>
                  <a:defRPr/>
                </a:pPr>
                <a:r>
                  <a:rPr lang="fi-FI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</a:p>
            </p:txBody>
          </p:sp>
        </p:grpSp>
        <p:sp>
          <p:nvSpPr>
            <p:cNvPr id="121" name="Suorakulmio 120">
              <a:extLst>
                <a:ext uri="{FF2B5EF4-FFF2-40B4-BE49-F238E27FC236}">
                  <a16:creationId xmlns:a16="http://schemas.microsoft.com/office/drawing/2014/main" id="{6CCF41F3-6330-4589-A146-82389F01D347}"/>
                </a:ext>
              </a:extLst>
            </p:cNvPr>
            <p:cNvSpPr/>
            <p:nvPr/>
          </p:nvSpPr>
          <p:spPr>
            <a:xfrm>
              <a:off x="6639545" y="4069074"/>
              <a:ext cx="147581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defRPr/>
              </a:pPr>
              <a:r>
                <a:rPr lang="fi-FI" sz="10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Koko maa</a:t>
              </a:r>
            </a:p>
          </p:txBody>
        </p:sp>
        <p:sp>
          <p:nvSpPr>
            <p:cNvPr id="122" name="Suorakulmio 121">
              <a:extLst>
                <a:ext uri="{FF2B5EF4-FFF2-40B4-BE49-F238E27FC236}">
                  <a16:creationId xmlns:a16="http://schemas.microsoft.com/office/drawing/2014/main" id="{1764D79D-93A7-4885-BEF1-0CE6F3240590}"/>
                </a:ext>
              </a:extLst>
            </p:cNvPr>
            <p:cNvSpPr/>
            <p:nvPr/>
          </p:nvSpPr>
          <p:spPr>
            <a:xfrm>
              <a:off x="8575433" y="4088888"/>
              <a:ext cx="211524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Tietopohjan sekä </a:t>
              </a:r>
              <a:br>
                <a:rPr lang="fi-FI" sz="10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10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osaamisen vahvistuminen</a:t>
              </a:r>
            </a:p>
          </p:txBody>
        </p:sp>
        <p:sp>
          <p:nvSpPr>
            <p:cNvPr id="123" name="Suorakulmio 122">
              <a:extLst>
                <a:ext uri="{FF2B5EF4-FFF2-40B4-BE49-F238E27FC236}">
                  <a16:creationId xmlns:a16="http://schemas.microsoft.com/office/drawing/2014/main" id="{FF74B149-E7BA-472D-AD14-269F36518DC4}"/>
                </a:ext>
              </a:extLst>
            </p:cNvPr>
            <p:cNvSpPr/>
            <p:nvPr/>
          </p:nvSpPr>
          <p:spPr>
            <a:xfrm>
              <a:off x="8575433" y="4524345"/>
              <a:ext cx="2115247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700"/>
                </a:spcBef>
                <a:defRPr/>
              </a:pPr>
              <a:r>
                <a:rPr lang="fi-FI" sz="10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Muu</a:t>
              </a:r>
            </a:p>
          </p:txBody>
        </p:sp>
        <p:sp>
          <p:nvSpPr>
            <p:cNvPr id="124" name="Suorakulmio 123">
              <a:extLst>
                <a:ext uri="{FF2B5EF4-FFF2-40B4-BE49-F238E27FC236}">
                  <a16:creationId xmlns:a16="http://schemas.microsoft.com/office/drawing/2014/main" id="{465A53CE-BA0B-465C-9F11-2D251180D0CB}"/>
                </a:ext>
              </a:extLst>
            </p:cNvPr>
            <p:cNvSpPr/>
            <p:nvPr/>
          </p:nvSpPr>
          <p:spPr>
            <a:xfrm>
              <a:off x="8575433" y="4873023"/>
              <a:ext cx="253896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700"/>
                </a:spcBef>
                <a:defRPr/>
              </a:pPr>
              <a:r>
                <a:rPr lang="fi-FI" sz="1000" b="1" u="none" strike="noStrike" dirty="0">
                  <a:effectLst/>
                </a:rPr>
                <a:t>Näkemys tulevaisuuden kehitystrendeistä ja markkinoista</a:t>
              </a:r>
            </a:p>
          </p:txBody>
        </p:sp>
        <p:sp>
          <p:nvSpPr>
            <p:cNvPr id="125" name="Suorakulmio 124">
              <a:extLst>
                <a:ext uri="{FF2B5EF4-FFF2-40B4-BE49-F238E27FC236}">
                  <a16:creationId xmlns:a16="http://schemas.microsoft.com/office/drawing/2014/main" id="{14403DFA-C996-4B7B-BC47-A69115E945E3}"/>
                </a:ext>
              </a:extLst>
            </p:cNvPr>
            <p:cNvSpPr/>
            <p:nvPr/>
          </p:nvSpPr>
          <p:spPr>
            <a:xfrm>
              <a:off x="8575433" y="5270922"/>
              <a:ext cx="253896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Uuden teknologian, menetelmän tai laitteen käyttöönotto</a:t>
              </a:r>
            </a:p>
          </p:txBody>
        </p:sp>
        <p:sp>
          <p:nvSpPr>
            <p:cNvPr id="126" name="Suorakulmio 125">
              <a:extLst>
                <a:ext uri="{FF2B5EF4-FFF2-40B4-BE49-F238E27FC236}">
                  <a16:creationId xmlns:a16="http://schemas.microsoft.com/office/drawing/2014/main" id="{0401FA56-391B-4700-A1DC-952BAE56180B}"/>
                </a:ext>
              </a:extLst>
            </p:cNvPr>
            <p:cNvSpPr/>
            <p:nvPr/>
          </p:nvSpPr>
          <p:spPr>
            <a:xfrm>
              <a:off x="8575433" y="5720894"/>
              <a:ext cx="2115247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Demo- pilotti- ja tuotetestausta</a:t>
              </a:r>
            </a:p>
          </p:txBody>
        </p:sp>
      </p:grpSp>
      <p:sp>
        <p:nvSpPr>
          <p:cNvPr id="85" name="Suorakulmio 84">
            <a:extLst>
              <a:ext uri="{FF2B5EF4-FFF2-40B4-BE49-F238E27FC236}">
                <a16:creationId xmlns:a16="http://schemas.microsoft.com/office/drawing/2014/main" id="{AAA9B32C-EB15-4074-971F-E2E3CAEE666F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Lapin Yrittäjät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sp>
        <p:nvSpPr>
          <p:cNvPr id="64" name="Suorakulmio 63">
            <a:extLst>
              <a:ext uri="{FF2B5EF4-FFF2-40B4-BE49-F238E27FC236}">
                <a16:creationId xmlns:a16="http://schemas.microsoft.com/office/drawing/2014/main" id="{B65E2585-46EA-4050-A648-667FDC0B910C}"/>
              </a:ext>
            </a:extLst>
          </p:cNvPr>
          <p:cNvSpPr/>
          <p:nvPr/>
        </p:nvSpPr>
        <p:spPr>
          <a:xfrm>
            <a:off x="661236" y="2832770"/>
            <a:ext cx="161926" cy="2703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/>
          </a:p>
        </p:txBody>
      </p:sp>
      <p:sp>
        <p:nvSpPr>
          <p:cNvPr id="68" name="Suorakulmio 67">
            <a:extLst>
              <a:ext uri="{FF2B5EF4-FFF2-40B4-BE49-F238E27FC236}">
                <a16:creationId xmlns:a16="http://schemas.microsoft.com/office/drawing/2014/main" id="{9B564EEB-1136-41AA-BB2A-671DC9E5F18A}"/>
              </a:ext>
            </a:extLst>
          </p:cNvPr>
          <p:cNvSpPr/>
          <p:nvPr/>
        </p:nvSpPr>
        <p:spPr>
          <a:xfrm>
            <a:off x="486707" y="2832770"/>
            <a:ext cx="161926" cy="270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/>
          </a:p>
        </p:txBody>
      </p:sp>
      <p:sp>
        <p:nvSpPr>
          <p:cNvPr id="72" name="Suorakulmio 71">
            <a:extLst>
              <a:ext uri="{FF2B5EF4-FFF2-40B4-BE49-F238E27FC236}">
                <a16:creationId xmlns:a16="http://schemas.microsoft.com/office/drawing/2014/main" id="{C8F277A5-423F-4395-BF33-41B4B70CA58B}"/>
              </a:ext>
            </a:extLst>
          </p:cNvPr>
          <p:cNvSpPr/>
          <p:nvPr/>
        </p:nvSpPr>
        <p:spPr>
          <a:xfrm>
            <a:off x="853341" y="2814486"/>
            <a:ext cx="255218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2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Vapaan sivistystyön oppilaitokset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2D0B8DA1-6492-4719-A534-0718A1858A20}"/>
              </a:ext>
            </a:extLst>
          </p:cNvPr>
          <p:cNvGrpSpPr/>
          <p:nvPr/>
        </p:nvGrpSpPr>
        <p:grpSpPr>
          <a:xfrm>
            <a:off x="4990676" y="1776202"/>
            <a:ext cx="2398697" cy="1599131"/>
            <a:chOff x="-86333" y="2510416"/>
            <a:chExt cx="2881651" cy="1921101"/>
          </a:xfrm>
        </p:grpSpPr>
        <p:graphicFrame>
          <p:nvGraphicFramePr>
            <p:cNvPr id="36" name="Kaavio 35">
              <a:extLst>
                <a:ext uri="{FF2B5EF4-FFF2-40B4-BE49-F238E27FC236}">
                  <a16:creationId xmlns:a16="http://schemas.microsoft.com/office/drawing/2014/main" id="{BDA06D75-7796-4FE4-A822-675C1CCC239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35327529"/>
                </p:ext>
              </p:extLst>
            </p:nvPr>
          </p:nvGraphicFramePr>
          <p:xfrm>
            <a:off x="-86333" y="2510416"/>
            <a:ext cx="2881651" cy="19211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7" name="Suorakulmio 36">
              <a:extLst>
                <a:ext uri="{FF2B5EF4-FFF2-40B4-BE49-F238E27FC236}">
                  <a16:creationId xmlns:a16="http://schemas.microsoft.com/office/drawing/2014/main" id="{4F5608E0-A93A-4AAE-A98F-95002DFF6A60}"/>
                </a:ext>
              </a:extLst>
            </p:cNvPr>
            <p:cNvSpPr/>
            <p:nvPr/>
          </p:nvSpPr>
          <p:spPr>
            <a:xfrm>
              <a:off x="786175" y="3230632"/>
              <a:ext cx="1136634" cy="480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fi-FI" sz="10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Koko </a:t>
              </a:r>
              <a:br>
                <a:rPr lang="fi-FI" sz="10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10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maa</a:t>
              </a:r>
            </a:p>
          </p:txBody>
        </p:sp>
      </p:grpSp>
      <p:graphicFrame>
        <p:nvGraphicFramePr>
          <p:cNvPr id="3" name="Objekti 2">
            <a:extLst>
              <a:ext uri="{FF2B5EF4-FFF2-40B4-BE49-F238E27FC236}">
                <a16:creationId xmlns:a16="http://schemas.microsoft.com/office/drawing/2014/main" id="{AE239E29-6F01-EAFC-7361-BADF269192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53856"/>
              </p:ext>
            </p:extLst>
          </p:nvPr>
        </p:nvGraphicFramePr>
        <p:xfrm>
          <a:off x="8705850" y="1300163"/>
          <a:ext cx="3019425" cy="272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4171931" imgH="3762278" progId="Excel.Sheet.12">
                  <p:embed/>
                </p:oleObj>
              </mc:Choice>
              <mc:Fallback>
                <p:oleObj name="Worksheet" r:id="rId6" imgW="4171931" imgH="3762278" progId="Excel.Sheet.12">
                  <p:embed/>
                  <p:pic>
                    <p:nvPicPr>
                      <p:cNvPr id="3" name="Objekti 2">
                        <a:extLst>
                          <a:ext uri="{FF2B5EF4-FFF2-40B4-BE49-F238E27FC236}">
                            <a16:creationId xmlns:a16="http://schemas.microsoft.com/office/drawing/2014/main" id="{AE239E29-6F01-EAFC-7361-BADF269192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705850" y="1300163"/>
                        <a:ext cx="3019425" cy="2722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7187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VENÄJÄN HYÖKKÄYS UKRAINAAN</a:t>
            </a:r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B8EA42F0-0D28-4DBE-B5DC-C764C1422887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BB362F8-7299-48E5-BFB5-3CF4B19E6F8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Suorakulmio 52">
            <a:extLst>
              <a:ext uri="{FF2B5EF4-FFF2-40B4-BE49-F238E27FC236}">
                <a16:creationId xmlns:a16="http://schemas.microsoft.com/office/drawing/2014/main" id="{DF352958-6D15-476C-AAF4-672C007D9624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Lapin Yrittäjät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cxnSp>
        <p:nvCxnSpPr>
          <p:cNvPr id="75" name="Suora yhdysviiva 74">
            <a:extLst>
              <a:ext uri="{FF2B5EF4-FFF2-40B4-BE49-F238E27FC236}">
                <a16:creationId xmlns:a16="http://schemas.microsoft.com/office/drawing/2014/main" id="{93297663-5F59-43F4-870E-40EE7D15FF25}"/>
              </a:ext>
            </a:extLst>
          </p:cNvPr>
          <p:cNvCxnSpPr>
            <a:cxnSpLocks/>
          </p:cNvCxnSpPr>
          <p:nvPr/>
        </p:nvCxnSpPr>
        <p:spPr>
          <a:xfrm>
            <a:off x="509815" y="1098267"/>
            <a:ext cx="11172370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uorakulmio 1">
            <a:extLst>
              <a:ext uri="{FF2B5EF4-FFF2-40B4-BE49-F238E27FC236}">
                <a16:creationId xmlns:a16="http://schemas.microsoft.com/office/drawing/2014/main" id="{321F1E3F-94C0-4BD8-AC4C-8D46D56E1ECF}"/>
              </a:ext>
            </a:extLst>
          </p:cNvPr>
          <p:cNvSpPr/>
          <p:nvPr/>
        </p:nvSpPr>
        <p:spPr>
          <a:xfrm>
            <a:off x="345009" y="5305957"/>
            <a:ext cx="2984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fi-FI" sz="1000" dirty="0"/>
          </a:p>
        </p:txBody>
      </p:sp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63F1A979-8273-4B02-AC89-550A5D1D51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042831"/>
              </p:ext>
            </p:extLst>
          </p:nvPr>
        </p:nvGraphicFramePr>
        <p:xfrm>
          <a:off x="475320" y="1847809"/>
          <a:ext cx="5011080" cy="4467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uorakulmio 3">
            <a:extLst>
              <a:ext uri="{FF2B5EF4-FFF2-40B4-BE49-F238E27FC236}">
                <a16:creationId xmlns:a16="http://schemas.microsoft.com/office/drawing/2014/main" id="{339C1741-8764-42F4-65BB-119734387B3C}"/>
              </a:ext>
            </a:extLst>
          </p:cNvPr>
          <p:cNvSpPr/>
          <p:nvPr/>
        </p:nvSpPr>
        <p:spPr>
          <a:xfrm>
            <a:off x="413999" y="1201478"/>
            <a:ext cx="5370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Onko Venäjän hyökkäys Ukrainaan vaikuttanut yrityksenne liiketoimintaan ja / tai tuotantoon?</a:t>
            </a:r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B16D28F5-30DD-EE33-A5D8-6C5BB70C8A66}"/>
              </a:ext>
            </a:extLst>
          </p:cNvPr>
          <p:cNvCxnSpPr>
            <a:cxnSpLocks/>
          </p:cNvCxnSpPr>
          <p:nvPr/>
        </p:nvCxnSpPr>
        <p:spPr>
          <a:xfrm>
            <a:off x="5794584" y="1260929"/>
            <a:ext cx="0" cy="478811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Kaavio 7">
            <a:extLst>
              <a:ext uri="{FF2B5EF4-FFF2-40B4-BE49-F238E27FC236}">
                <a16:creationId xmlns:a16="http://schemas.microsoft.com/office/drawing/2014/main" id="{0D3A5AA1-1247-BCEA-1246-6311D62E5A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1552860"/>
              </p:ext>
            </p:extLst>
          </p:nvPr>
        </p:nvGraphicFramePr>
        <p:xfrm>
          <a:off x="8542157" y="1847809"/>
          <a:ext cx="3568326" cy="4154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9" name="Ryhmä 8">
            <a:extLst>
              <a:ext uri="{FF2B5EF4-FFF2-40B4-BE49-F238E27FC236}">
                <a16:creationId xmlns:a16="http://schemas.microsoft.com/office/drawing/2014/main" id="{48FDB683-8EA4-5287-AB17-DF972B66C517}"/>
              </a:ext>
            </a:extLst>
          </p:cNvPr>
          <p:cNvGrpSpPr/>
          <p:nvPr/>
        </p:nvGrpSpPr>
        <p:grpSpPr>
          <a:xfrm>
            <a:off x="5784113" y="2329257"/>
            <a:ext cx="2763196" cy="3643742"/>
            <a:chOff x="4159618" y="2297222"/>
            <a:chExt cx="2132604" cy="4082233"/>
          </a:xfrm>
        </p:grpSpPr>
        <p:grpSp>
          <p:nvGrpSpPr>
            <p:cNvPr id="10" name="Ryhmä 9">
              <a:extLst>
                <a:ext uri="{FF2B5EF4-FFF2-40B4-BE49-F238E27FC236}">
                  <a16:creationId xmlns:a16="http://schemas.microsoft.com/office/drawing/2014/main" id="{611F55BA-7CAF-3555-0F16-BFAC783A9D04}"/>
                </a:ext>
              </a:extLst>
            </p:cNvPr>
            <p:cNvGrpSpPr/>
            <p:nvPr/>
          </p:nvGrpSpPr>
          <p:grpSpPr>
            <a:xfrm>
              <a:off x="4159618" y="2297222"/>
              <a:ext cx="2132604" cy="4082233"/>
              <a:chOff x="5124730" y="2252347"/>
              <a:chExt cx="2132604" cy="4082233"/>
            </a:xfrm>
          </p:grpSpPr>
          <p:sp>
            <p:nvSpPr>
              <p:cNvPr id="14" name="Suorakulmio 13">
                <a:extLst>
                  <a:ext uri="{FF2B5EF4-FFF2-40B4-BE49-F238E27FC236}">
                    <a16:creationId xmlns:a16="http://schemas.microsoft.com/office/drawing/2014/main" id="{88DA67A1-1720-D613-6ECF-B5FC86FC92B2}"/>
                  </a:ext>
                </a:extLst>
              </p:cNvPr>
              <p:cNvSpPr/>
              <p:nvPr/>
            </p:nvSpPr>
            <p:spPr>
              <a:xfrm>
                <a:off x="5557020" y="2252347"/>
                <a:ext cx="1700314" cy="268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lnSpc>
                    <a:spcPct val="80000"/>
                  </a:lnSpc>
                  <a:defRPr/>
                </a:pPr>
                <a:r>
                  <a:rPr lang="fi-FI" sz="1200" b="1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Tuotantokustannuksiin</a:t>
                </a:r>
              </a:p>
            </p:txBody>
          </p:sp>
          <p:sp>
            <p:nvSpPr>
              <p:cNvPr id="15" name="Suorakulmio 14">
                <a:extLst>
                  <a:ext uri="{FF2B5EF4-FFF2-40B4-BE49-F238E27FC236}">
                    <a16:creationId xmlns:a16="http://schemas.microsoft.com/office/drawing/2014/main" id="{65182F61-00EF-150F-6A25-F1CC3A3A6BD8}"/>
                  </a:ext>
                </a:extLst>
              </p:cNvPr>
              <p:cNvSpPr/>
              <p:nvPr/>
            </p:nvSpPr>
            <p:spPr>
              <a:xfrm>
                <a:off x="5341233" y="4895506"/>
                <a:ext cx="1908715" cy="268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lnSpc>
                    <a:spcPct val="80000"/>
                  </a:lnSpc>
                  <a:defRPr/>
                </a:pPr>
                <a:r>
                  <a:rPr lang="fi-FI" sz="1200" b="1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Markkinaosuus on kutistunut</a:t>
                </a:r>
              </a:p>
            </p:txBody>
          </p:sp>
          <p:sp>
            <p:nvSpPr>
              <p:cNvPr id="17" name="Suorakulmio 16">
                <a:extLst>
                  <a:ext uri="{FF2B5EF4-FFF2-40B4-BE49-F238E27FC236}">
                    <a16:creationId xmlns:a16="http://schemas.microsoft.com/office/drawing/2014/main" id="{75A145F6-635A-856F-F60C-B63C4978719B}"/>
                  </a:ext>
                </a:extLst>
              </p:cNvPr>
              <p:cNvSpPr/>
              <p:nvPr/>
            </p:nvSpPr>
            <p:spPr>
              <a:xfrm>
                <a:off x="5466559" y="4419092"/>
                <a:ext cx="1783390" cy="268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lnSpc>
                    <a:spcPct val="80000"/>
                  </a:lnSpc>
                  <a:defRPr/>
                </a:pPr>
                <a:r>
                  <a:rPr lang="fi-FI" sz="1200" b="1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Tuotantoketjuihin</a:t>
                </a:r>
              </a:p>
            </p:txBody>
          </p:sp>
          <p:sp>
            <p:nvSpPr>
              <p:cNvPr id="18" name="Suorakulmio 17">
                <a:extLst>
                  <a:ext uri="{FF2B5EF4-FFF2-40B4-BE49-F238E27FC236}">
                    <a16:creationId xmlns:a16="http://schemas.microsoft.com/office/drawing/2014/main" id="{E6DEE20B-9D0A-65AF-4E9C-06E2F3BFC241}"/>
                  </a:ext>
                </a:extLst>
              </p:cNvPr>
              <p:cNvSpPr/>
              <p:nvPr/>
            </p:nvSpPr>
            <p:spPr>
              <a:xfrm>
                <a:off x="5124730" y="3267416"/>
                <a:ext cx="2115247" cy="434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lnSpc>
                    <a:spcPct val="80000"/>
                  </a:lnSpc>
                  <a:defRPr/>
                </a:pPr>
                <a:r>
                  <a:rPr lang="fi-FI" sz="1200" b="1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Yleinen epävarmuus on vähentänyt investointeja tai investointiaikeita</a:t>
                </a:r>
              </a:p>
            </p:txBody>
          </p:sp>
          <p:sp>
            <p:nvSpPr>
              <p:cNvPr id="19" name="Suorakulmio 18">
                <a:extLst>
                  <a:ext uri="{FF2B5EF4-FFF2-40B4-BE49-F238E27FC236}">
                    <a16:creationId xmlns:a16="http://schemas.microsoft.com/office/drawing/2014/main" id="{53988CBE-E032-0983-DA84-A97BD9AED14B}"/>
                  </a:ext>
                </a:extLst>
              </p:cNvPr>
              <p:cNvSpPr/>
              <p:nvPr/>
            </p:nvSpPr>
            <p:spPr>
              <a:xfrm>
                <a:off x="5348619" y="5900114"/>
                <a:ext cx="1908715" cy="434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lnSpc>
                    <a:spcPct val="80000"/>
                  </a:lnSpc>
                  <a:defRPr/>
                </a:pPr>
                <a:r>
                  <a:rPr lang="fi-FI" sz="1200" b="1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Tytäryhtiöiden toimintaan venäjällä</a:t>
                </a:r>
              </a:p>
            </p:txBody>
          </p:sp>
        </p:grp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217931AD-9D14-8CF2-C87B-3C598E0F3689}"/>
                </a:ext>
              </a:extLst>
            </p:cNvPr>
            <p:cNvSpPr/>
            <p:nvPr/>
          </p:nvSpPr>
          <p:spPr>
            <a:xfrm>
              <a:off x="4501447" y="3925439"/>
              <a:ext cx="1773418" cy="2689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80000"/>
                </a:lnSpc>
                <a:defRPr/>
              </a:pPr>
              <a:r>
                <a:rPr lang="fi-FI" sz="12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Logistiikka</a:t>
              </a:r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B8661DFA-4989-A97F-7AAC-8900AB6FD019}"/>
                </a:ext>
              </a:extLst>
            </p:cNvPr>
            <p:cNvSpPr/>
            <p:nvPr/>
          </p:nvSpPr>
          <p:spPr>
            <a:xfrm>
              <a:off x="4443348" y="5438870"/>
              <a:ext cx="1848874" cy="4344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80000"/>
                </a:lnSpc>
                <a:defRPr/>
              </a:pPr>
              <a:r>
                <a:rPr lang="fi-FI" sz="12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Henkilöstön sopeuttamistarpeeseen</a:t>
              </a:r>
            </a:p>
          </p:txBody>
        </p:sp>
      </p:grpSp>
      <p:sp>
        <p:nvSpPr>
          <p:cNvPr id="20" name="Suorakulmio 19">
            <a:extLst>
              <a:ext uri="{FF2B5EF4-FFF2-40B4-BE49-F238E27FC236}">
                <a16:creationId xmlns:a16="http://schemas.microsoft.com/office/drawing/2014/main" id="{9AD013D0-1F27-31E2-B196-11B2005BB443}"/>
              </a:ext>
            </a:extLst>
          </p:cNvPr>
          <p:cNvSpPr/>
          <p:nvPr/>
        </p:nvSpPr>
        <p:spPr>
          <a:xfrm>
            <a:off x="6127572" y="1225549"/>
            <a:ext cx="53701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VAIKUTTANUT KIELTEISESTI:</a:t>
            </a:r>
            <a:b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Mihin kielteiset vaikutukset liiketoiminnassa / tuotannossa ovat kohdistuneet?</a:t>
            </a: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18E1DC87-5326-2F06-CF86-D0D96AC57ED1}"/>
              </a:ext>
            </a:extLst>
          </p:cNvPr>
          <p:cNvSpPr/>
          <p:nvPr/>
        </p:nvSpPr>
        <p:spPr>
          <a:xfrm>
            <a:off x="5784112" y="2759327"/>
            <a:ext cx="274070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12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Kysyntä markkinoilla on heikentynyt</a:t>
            </a:r>
          </a:p>
        </p:txBody>
      </p:sp>
    </p:spTree>
    <p:extLst>
      <p:ext uri="{BB962C8B-B14F-4D97-AF65-F5344CB8AC3E}">
        <p14:creationId xmlns:p14="http://schemas.microsoft.com/office/powerpoint/2010/main" val="3102044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237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99" y="-1"/>
            <a:ext cx="11248353" cy="1479167"/>
          </a:xfrm>
        </p:spPr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PK-YRITYSBAROMETRIN RAPORTOINNISTA JA TULOSTEN TULKINNASTA</a:t>
            </a:r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Pk-yritysbarometri, syksy 2022 alueraportti, 7.9.2022</a:t>
            </a: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B8EA42F0-0D28-4DBE-B5DC-C764C1422887}"/>
              </a:ext>
            </a:extLst>
          </p:cNvPr>
          <p:cNvCxnSpPr>
            <a:cxnSpLocks/>
          </p:cNvCxnSpPr>
          <p:nvPr/>
        </p:nvCxnSpPr>
        <p:spPr>
          <a:xfrm>
            <a:off x="413999" y="15554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BB362F8-7299-48E5-BFB5-3CF4B19E6F8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Ryhmä 17">
            <a:extLst>
              <a:ext uri="{FF2B5EF4-FFF2-40B4-BE49-F238E27FC236}">
                <a16:creationId xmlns:a16="http://schemas.microsoft.com/office/drawing/2014/main" id="{6EFFEFFD-A54E-4457-B6B5-5E8469806C19}"/>
              </a:ext>
            </a:extLst>
          </p:cNvPr>
          <p:cNvGrpSpPr/>
          <p:nvPr/>
        </p:nvGrpSpPr>
        <p:grpSpPr>
          <a:xfrm>
            <a:off x="744417" y="2078593"/>
            <a:ext cx="7794466" cy="1107996"/>
            <a:chOff x="620652" y="1587658"/>
            <a:chExt cx="6960550" cy="1107996"/>
          </a:xfrm>
        </p:grpSpPr>
        <p:sp>
          <p:nvSpPr>
            <p:cNvPr id="19" name="Tekstiruutu 18">
              <a:extLst>
                <a:ext uri="{FF2B5EF4-FFF2-40B4-BE49-F238E27FC236}">
                  <a16:creationId xmlns:a16="http://schemas.microsoft.com/office/drawing/2014/main" id="{5D349B9A-5AEA-4D48-AFDA-10281E9E59F4}"/>
                </a:ext>
              </a:extLst>
            </p:cNvPr>
            <p:cNvSpPr txBox="1"/>
            <p:nvPr/>
          </p:nvSpPr>
          <p:spPr>
            <a:xfrm>
              <a:off x="1411239" y="1587658"/>
              <a:ext cx="616996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TUTKIMUKSEN RAPORTOINTI</a:t>
              </a:r>
            </a:p>
            <a:p>
              <a:r>
                <a:rPr lang="fi-FI" sz="1300" dirty="0"/>
                <a:t>Tässä raportissa on esitetty Lapin Yrittäjät tulosyhteenveto syksyn 2022 Pk-yritysbarometrin päätuloksista. Alueen tuloksia on verrattu pääosin koko maan tuloksiin ja suhdannenäkymien osalta myös lähialueiden tuloksiin. Tutkimustuloksissa aineisto on painotettu vastaamaan yritysten todellista toimiala- ja aluejakaumaa. </a:t>
              </a:r>
            </a:p>
          </p:txBody>
        </p:sp>
        <p:sp>
          <p:nvSpPr>
            <p:cNvPr id="20" name="Ellipsi 19">
              <a:extLst>
                <a:ext uri="{FF2B5EF4-FFF2-40B4-BE49-F238E27FC236}">
                  <a16:creationId xmlns:a16="http://schemas.microsoft.com/office/drawing/2014/main" id="{355A46AE-B39F-4449-A2D2-AF969DB4483E}"/>
                </a:ext>
              </a:extLst>
            </p:cNvPr>
            <p:cNvSpPr/>
            <p:nvPr/>
          </p:nvSpPr>
          <p:spPr>
            <a:xfrm>
              <a:off x="620652" y="1653932"/>
              <a:ext cx="694418" cy="777613"/>
            </a:xfrm>
            <a:prstGeom prst="ellipse">
              <a:avLst/>
            </a:prstGeom>
            <a:solidFill>
              <a:srgbClr val="00A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Ryhmä 20">
            <a:extLst>
              <a:ext uri="{FF2B5EF4-FFF2-40B4-BE49-F238E27FC236}">
                <a16:creationId xmlns:a16="http://schemas.microsoft.com/office/drawing/2014/main" id="{17B4A01C-A159-4BED-8FD4-2E4E91F35CFB}"/>
              </a:ext>
            </a:extLst>
          </p:cNvPr>
          <p:cNvGrpSpPr/>
          <p:nvPr/>
        </p:nvGrpSpPr>
        <p:grpSpPr>
          <a:xfrm>
            <a:off x="744417" y="3520985"/>
            <a:ext cx="8387629" cy="1308050"/>
            <a:chOff x="620652" y="1587658"/>
            <a:chExt cx="7490252" cy="1308050"/>
          </a:xfrm>
        </p:grpSpPr>
        <p:sp>
          <p:nvSpPr>
            <p:cNvPr id="22" name="Tekstiruutu 21">
              <a:extLst>
                <a:ext uri="{FF2B5EF4-FFF2-40B4-BE49-F238E27FC236}">
                  <a16:creationId xmlns:a16="http://schemas.microsoft.com/office/drawing/2014/main" id="{4F93597D-2F3B-4A4D-8BED-E085F9E060E5}"/>
                </a:ext>
              </a:extLst>
            </p:cNvPr>
            <p:cNvSpPr txBox="1"/>
            <p:nvPr/>
          </p:nvSpPr>
          <p:spPr>
            <a:xfrm>
              <a:off x="1411238" y="1587658"/>
              <a:ext cx="6699666" cy="1308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TULOSTEN TULKINTA</a:t>
              </a:r>
            </a:p>
            <a:p>
              <a:r>
                <a:rPr lang="fi-FI" sz="1300" dirty="0"/>
                <a:t>Tutkimustuloksissa esiintyy muutamissa kohdissa käsite saldoluku. Se kuvaa kyseisten kysymysten kohdalla positiivisista ja negatiivisista vastauksista laskettua prosenttilukujen erotusta. Esimerkiksi: Pk-yritysten yleiset suhdannenäkymät seuraavan vuoden aikana paranee 39,4 %, huononee 8,6 % saldoluku = +30,8 % ~31 %. HUOM. kaikissa laskelmissa käytetään tarkkoja, pyöristämättömiä lukuja, vaikka raportissa luvut esitetään kokonaisina ilman desimaaleja.</a:t>
              </a:r>
            </a:p>
          </p:txBody>
        </p:sp>
        <p:sp>
          <p:nvSpPr>
            <p:cNvPr id="23" name="Ellipsi 22">
              <a:extLst>
                <a:ext uri="{FF2B5EF4-FFF2-40B4-BE49-F238E27FC236}">
                  <a16:creationId xmlns:a16="http://schemas.microsoft.com/office/drawing/2014/main" id="{320EA3D8-1D79-48BC-ABD7-B35252F5B831}"/>
                </a:ext>
              </a:extLst>
            </p:cNvPr>
            <p:cNvSpPr/>
            <p:nvPr/>
          </p:nvSpPr>
          <p:spPr>
            <a:xfrm>
              <a:off x="620652" y="1653932"/>
              <a:ext cx="694418" cy="777613"/>
            </a:xfrm>
            <a:prstGeom prst="ellipse">
              <a:avLst/>
            </a:prstGeom>
            <a:solidFill>
              <a:srgbClr val="00A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Kuva 1">
            <a:extLst>
              <a:ext uri="{FF2B5EF4-FFF2-40B4-BE49-F238E27FC236}">
                <a16:creationId xmlns:a16="http://schemas.microsoft.com/office/drawing/2014/main" id="{5976FA0F-F917-4984-91A3-123E790C2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2918" y="2280714"/>
            <a:ext cx="462486" cy="462486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EAA58908-8022-483B-8A7C-2A924065D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2918" y="3727194"/>
            <a:ext cx="444382" cy="44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41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1C859C75-9858-4CE0-B816-9FAC2592BC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3304205"/>
              </p:ext>
            </p:extLst>
          </p:nvPr>
        </p:nvGraphicFramePr>
        <p:xfrm>
          <a:off x="2213589" y="1852468"/>
          <a:ext cx="5194934" cy="2005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6" name="Ryhmä 35">
            <a:extLst>
              <a:ext uri="{FF2B5EF4-FFF2-40B4-BE49-F238E27FC236}">
                <a16:creationId xmlns:a16="http://schemas.microsoft.com/office/drawing/2014/main" id="{649FE13F-9AF2-4F0C-9A36-0BA5B10D077D}"/>
              </a:ext>
            </a:extLst>
          </p:cNvPr>
          <p:cNvGrpSpPr/>
          <p:nvPr/>
        </p:nvGrpSpPr>
        <p:grpSpPr>
          <a:xfrm>
            <a:off x="8053598" y="1746444"/>
            <a:ext cx="3839315" cy="1541885"/>
            <a:chOff x="7359869" y="1872513"/>
            <a:chExt cx="3839315" cy="1541885"/>
          </a:xfrm>
        </p:grpSpPr>
        <p:grpSp>
          <p:nvGrpSpPr>
            <p:cNvPr id="35" name="Ryhmä 34">
              <a:extLst>
                <a:ext uri="{FF2B5EF4-FFF2-40B4-BE49-F238E27FC236}">
                  <a16:creationId xmlns:a16="http://schemas.microsoft.com/office/drawing/2014/main" id="{293D079B-7ABA-449F-BE2D-2B89E7DC18D3}"/>
                </a:ext>
              </a:extLst>
            </p:cNvPr>
            <p:cNvGrpSpPr/>
            <p:nvPr/>
          </p:nvGrpSpPr>
          <p:grpSpPr>
            <a:xfrm>
              <a:off x="7359869" y="1872513"/>
              <a:ext cx="3839315" cy="1541885"/>
              <a:chOff x="7359869" y="1872513"/>
              <a:chExt cx="3839315" cy="1541885"/>
            </a:xfrm>
          </p:grpSpPr>
          <p:graphicFrame>
            <p:nvGraphicFramePr>
              <p:cNvPr id="96" name="Kaavio 95">
                <a:extLst>
                  <a:ext uri="{FF2B5EF4-FFF2-40B4-BE49-F238E27FC236}">
                    <a16:creationId xmlns:a16="http://schemas.microsoft.com/office/drawing/2014/main" id="{13E377CC-3B77-4536-9E48-D3003689DB0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901681247"/>
                  </p:ext>
                </p:extLst>
              </p:nvPr>
            </p:nvGraphicFramePr>
            <p:xfrm>
              <a:off x="7359869" y="2030616"/>
              <a:ext cx="2591218" cy="138378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98" name="Suorakulmio 97">
                <a:extLst>
                  <a:ext uri="{FF2B5EF4-FFF2-40B4-BE49-F238E27FC236}">
                    <a16:creationId xmlns:a16="http://schemas.microsoft.com/office/drawing/2014/main" id="{02398F72-C81A-422A-9B31-63037735A257}"/>
                  </a:ext>
                </a:extLst>
              </p:cNvPr>
              <p:cNvSpPr/>
              <p:nvPr/>
            </p:nvSpPr>
            <p:spPr>
              <a:xfrm>
                <a:off x="9497447" y="2468705"/>
                <a:ext cx="170173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80000"/>
                  </a:lnSpc>
                  <a:defRPr/>
                </a:pPr>
                <a:r>
                  <a:rPr lang="fi-FI" sz="1000" b="1" dirty="0">
                    <a:solidFill>
                      <a:srgbClr val="00A3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yrityksistä on vientiä </a:t>
                </a:r>
                <a:br>
                  <a:rPr lang="fi-FI" sz="1000" b="1" dirty="0">
                    <a:solidFill>
                      <a:srgbClr val="00A3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fi-FI" sz="1000" b="1" dirty="0">
                    <a:solidFill>
                      <a:srgbClr val="00A3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tai kansainvälistä toimintaa</a:t>
                </a:r>
              </a:p>
            </p:txBody>
          </p:sp>
          <p:grpSp>
            <p:nvGrpSpPr>
              <p:cNvPr id="34" name="Ryhmä 33">
                <a:extLst>
                  <a:ext uri="{FF2B5EF4-FFF2-40B4-BE49-F238E27FC236}">
                    <a16:creationId xmlns:a16="http://schemas.microsoft.com/office/drawing/2014/main" id="{74961A6A-1A82-4242-80A9-CD860807C117}"/>
                  </a:ext>
                </a:extLst>
              </p:cNvPr>
              <p:cNvGrpSpPr/>
              <p:nvPr/>
            </p:nvGrpSpPr>
            <p:grpSpPr>
              <a:xfrm>
                <a:off x="9311191" y="2867741"/>
                <a:ext cx="1437500" cy="381440"/>
                <a:chOff x="9326200" y="2921668"/>
                <a:chExt cx="1437500" cy="381440"/>
              </a:xfrm>
            </p:grpSpPr>
            <p:sp>
              <p:nvSpPr>
                <p:cNvPr id="99" name="Otsikko 4">
                  <a:extLst>
                    <a:ext uri="{FF2B5EF4-FFF2-40B4-BE49-F238E27FC236}">
                      <a16:creationId xmlns:a16="http://schemas.microsoft.com/office/drawing/2014/main" id="{F3CC7047-A359-4EF6-B77E-51400138954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913787" y="2921668"/>
                  <a:ext cx="849913" cy="38144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914391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1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fi-FI" sz="2400" spc="-150" dirty="0">
                      <a:solidFill>
                        <a:srgbClr val="53535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19</a:t>
                  </a:r>
                  <a:r>
                    <a:rPr lang="fi-FI" sz="1400" spc="-150" dirty="0">
                      <a:solidFill>
                        <a:srgbClr val="53535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fi-FI" sz="2400" spc="-150" dirty="0">
                      <a:solidFill>
                        <a:srgbClr val="53535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%</a:t>
                  </a:r>
                </a:p>
              </p:txBody>
            </p:sp>
            <p:sp>
              <p:nvSpPr>
                <p:cNvPr id="100" name="Suorakulmio 99">
                  <a:extLst>
                    <a:ext uri="{FF2B5EF4-FFF2-40B4-BE49-F238E27FC236}">
                      <a16:creationId xmlns:a16="http://schemas.microsoft.com/office/drawing/2014/main" id="{9A7DFEBE-617E-4306-88F2-681EA9288546}"/>
                    </a:ext>
                  </a:extLst>
                </p:cNvPr>
                <p:cNvSpPr/>
                <p:nvPr/>
              </p:nvSpPr>
              <p:spPr>
                <a:xfrm>
                  <a:off x="9326200" y="2962494"/>
                  <a:ext cx="711497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r">
                    <a:lnSpc>
                      <a:spcPct val="80000"/>
                    </a:lnSpc>
                    <a:defRPr/>
                  </a:pPr>
                  <a:r>
                    <a:rPr lang="fi-FI" sz="1000" b="1" dirty="0">
                      <a:solidFill>
                        <a:srgbClr val="53535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Koko</a:t>
                  </a:r>
                </a:p>
                <a:p>
                  <a:pPr lvl="0" algn="r">
                    <a:lnSpc>
                      <a:spcPct val="80000"/>
                    </a:lnSpc>
                    <a:defRPr/>
                  </a:pPr>
                  <a:r>
                    <a:rPr lang="fi-FI" sz="1000" b="1" dirty="0">
                      <a:solidFill>
                        <a:srgbClr val="53535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maa</a:t>
                  </a:r>
                </a:p>
              </p:txBody>
            </p:sp>
          </p:grpSp>
          <p:sp>
            <p:nvSpPr>
              <p:cNvPr id="14" name="Suorakulmio 13">
                <a:extLst>
                  <a:ext uri="{FF2B5EF4-FFF2-40B4-BE49-F238E27FC236}">
                    <a16:creationId xmlns:a16="http://schemas.microsoft.com/office/drawing/2014/main" id="{A3D74BF0-F435-4D7D-99EC-3217B5A504DD}"/>
                  </a:ext>
                </a:extLst>
              </p:cNvPr>
              <p:cNvSpPr/>
              <p:nvPr/>
            </p:nvSpPr>
            <p:spPr>
              <a:xfrm>
                <a:off x="8355621" y="1872513"/>
                <a:ext cx="129599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200" b="1" dirty="0">
                    <a:solidFill>
                      <a:srgbClr val="00A3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Lapin Yrittäjät </a:t>
                </a:r>
                <a:endParaRPr lang="fi-FI" sz="1200" b="1" dirty="0"/>
              </a:p>
            </p:txBody>
          </p:sp>
        </p:grpSp>
        <p:cxnSp>
          <p:nvCxnSpPr>
            <p:cNvPr id="111" name="Suora yhdysviiva 110">
              <a:extLst>
                <a:ext uri="{FF2B5EF4-FFF2-40B4-BE49-F238E27FC236}">
                  <a16:creationId xmlns:a16="http://schemas.microsoft.com/office/drawing/2014/main" id="{4B1164A3-5BC8-40EB-B7D8-60644D992E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21877" y="2161101"/>
              <a:ext cx="947615" cy="1"/>
            </a:xfrm>
            <a:prstGeom prst="line">
              <a:avLst/>
            </a:prstGeom>
            <a:ln w="12700">
              <a:solidFill>
                <a:srgbClr val="00A3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4" name="Kaavio 63">
            <a:extLst>
              <a:ext uri="{FF2B5EF4-FFF2-40B4-BE49-F238E27FC236}">
                <a16:creationId xmlns:a16="http://schemas.microsoft.com/office/drawing/2014/main" id="{59B7689F-4CEF-452A-A530-483C566962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3747522"/>
              </p:ext>
            </p:extLst>
          </p:nvPr>
        </p:nvGraphicFramePr>
        <p:xfrm>
          <a:off x="4892119" y="3479857"/>
          <a:ext cx="7099982" cy="2478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Otsikko 5">
            <a:extLst>
              <a:ext uri="{FF2B5EF4-FFF2-40B4-BE49-F238E27FC236}">
                <a16:creationId xmlns:a16="http://schemas.microsoft.com/office/drawing/2014/main" id="{8DA994F7-9399-4E01-91B5-59A630730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VASTAAJAYRITYSTEN TAUSTATIEDOT</a:t>
            </a:r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B1C0EB3-AC1A-4FBE-BADD-DCFAB8F64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BF1135DF-0099-4057-9D15-0A0F63083B9A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D000DBC5-DD01-465B-AF60-65348AB08F29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442641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uorakulmio 11">
            <a:extLst>
              <a:ext uri="{FF2B5EF4-FFF2-40B4-BE49-F238E27FC236}">
                <a16:creationId xmlns:a16="http://schemas.microsoft.com/office/drawing/2014/main" id="{5DD179BA-5506-4854-BA3A-0AE65D0FD124}"/>
              </a:ext>
            </a:extLst>
          </p:cNvPr>
          <p:cNvSpPr/>
          <p:nvPr/>
        </p:nvSpPr>
        <p:spPr>
          <a:xfrm>
            <a:off x="514434" y="1349320"/>
            <a:ext cx="30706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4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Päätoimiala </a:t>
            </a:r>
            <a:r>
              <a:rPr lang="fi-FI" sz="8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2CC5644D-1EB8-4829-BFB5-1F0BDF8C4DCD}"/>
              </a:ext>
            </a:extLst>
          </p:cNvPr>
          <p:cNvCxnSpPr>
            <a:cxnSpLocks/>
          </p:cNvCxnSpPr>
          <p:nvPr/>
        </p:nvCxnSpPr>
        <p:spPr>
          <a:xfrm>
            <a:off x="604774" y="1660833"/>
            <a:ext cx="4051066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uorakulmio 18">
            <a:extLst>
              <a:ext uri="{FF2B5EF4-FFF2-40B4-BE49-F238E27FC236}">
                <a16:creationId xmlns:a16="http://schemas.microsoft.com/office/drawing/2014/main" id="{3CE0CF7F-8392-4B29-B0B1-55EF263C4BE4}"/>
              </a:ext>
            </a:extLst>
          </p:cNvPr>
          <p:cNvSpPr/>
          <p:nvPr/>
        </p:nvSpPr>
        <p:spPr>
          <a:xfrm>
            <a:off x="514434" y="3835017"/>
            <a:ext cx="30706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4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Liikevaihto vuonna 2021 </a:t>
            </a:r>
            <a:r>
              <a:rPr lang="fi-FI" sz="8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  <a:p>
            <a:pPr lvl="0">
              <a:defRPr/>
            </a:pPr>
            <a:endParaRPr lang="fi-FI" sz="1400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E5A34FEF-260D-4D91-9698-CACE884D430E}"/>
              </a:ext>
            </a:extLst>
          </p:cNvPr>
          <p:cNvCxnSpPr>
            <a:cxnSpLocks/>
          </p:cNvCxnSpPr>
          <p:nvPr/>
        </p:nvCxnSpPr>
        <p:spPr>
          <a:xfrm>
            <a:off x="604774" y="4119197"/>
            <a:ext cx="4051066" cy="0"/>
          </a:xfrm>
          <a:prstGeom prst="line">
            <a:avLst/>
          </a:prstGeom>
          <a:ln w="15875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Suorakulmio 41">
            <a:extLst>
              <a:ext uri="{FF2B5EF4-FFF2-40B4-BE49-F238E27FC236}">
                <a16:creationId xmlns:a16="http://schemas.microsoft.com/office/drawing/2014/main" id="{56CB9F02-3AC2-44B8-9AE3-BB5CFF24D167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Lapin Yrittäjät n=175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 n=4829</a:t>
            </a:r>
          </a:p>
        </p:txBody>
      </p:sp>
      <p:graphicFrame>
        <p:nvGraphicFramePr>
          <p:cNvPr id="44" name="Kaavio 43">
            <a:extLst>
              <a:ext uri="{FF2B5EF4-FFF2-40B4-BE49-F238E27FC236}">
                <a16:creationId xmlns:a16="http://schemas.microsoft.com/office/drawing/2014/main" id="{41DD35E7-19D7-4838-9090-92444337E8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2002274"/>
              </p:ext>
            </p:extLst>
          </p:nvPr>
        </p:nvGraphicFramePr>
        <p:xfrm>
          <a:off x="497332" y="1747111"/>
          <a:ext cx="4239980" cy="1960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6" name="Kaavio 45">
            <a:extLst>
              <a:ext uri="{FF2B5EF4-FFF2-40B4-BE49-F238E27FC236}">
                <a16:creationId xmlns:a16="http://schemas.microsoft.com/office/drawing/2014/main" id="{D8EA0C90-C94B-4DB9-8CD3-ED0E8A6BC1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766859"/>
              </p:ext>
            </p:extLst>
          </p:nvPr>
        </p:nvGraphicFramePr>
        <p:xfrm>
          <a:off x="497332" y="4158398"/>
          <a:ext cx="4848750" cy="1960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23" name="Ryhmä 22">
            <a:extLst>
              <a:ext uri="{FF2B5EF4-FFF2-40B4-BE49-F238E27FC236}">
                <a16:creationId xmlns:a16="http://schemas.microsoft.com/office/drawing/2014/main" id="{7C32D7C3-E831-4586-9B53-8D1B209131B0}"/>
              </a:ext>
            </a:extLst>
          </p:cNvPr>
          <p:cNvGrpSpPr/>
          <p:nvPr/>
        </p:nvGrpSpPr>
        <p:grpSpPr>
          <a:xfrm>
            <a:off x="5006689" y="1349426"/>
            <a:ext cx="3335980" cy="311513"/>
            <a:chOff x="4853532" y="1339978"/>
            <a:chExt cx="3335980" cy="311513"/>
          </a:xfrm>
        </p:grpSpPr>
        <p:sp>
          <p:nvSpPr>
            <p:cNvPr id="43" name="Suorakulmio 42">
              <a:extLst>
                <a:ext uri="{FF2B5EF4-FFF2-40B4-BE49-F238E27FC236}">
                  <a16:creationId xmlns:a16="http://schemas.microsoft.com/office/drawing/2014/main" id="{85EBECB6-D50A-4CB7-A232-B892163E1919}"/>
                </a:ext>
              </a:extLst>
            </p:cNvPr>
            <p:cNvSpPr/>
            <p:nvPr/>
          </p:nvSpPr>
          <p:spPr>
            <a:xfrm>
              <a:off x="4853532" y="1339978"/>
              <a:ext cx="333598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i-FI" sz="1400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Yrityksen kasvuhakuisuus </a:t>
              </a:r>
              <a:r>
                <a:rPr lang="fi-FI" sz="800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(%)</a:t>
              </a:r>
            </a:p>
          </p:txBody>
        </p:sp>
        <p:cxnSp>
          <p:nvCxnSpPr>
            <p:cNvPr id="45" name="Suora yhdysviiva 44">
              <a:extLst>
                <a:ext uri="{FF2B5EF4-FFF2-40B4-BE49-F238E27FC236}">
                  <a16:creationId xmlns:a16="http://schemas.microsoft.com/office/drawing/2014/main" id="{AD602910-FF9E-4545-8490-3AB0D85D1CBF}"/>
                </a:ext>
              </a:extLst>
            </p:cNvPr>
            <p:cNvCxnSpPr>
              <a:cxnSpLocks/>
            </p:cNvCxnSpPr>
            <p:nvPr/>
          </p:nvCxnSpPr>
          <p:spPr>
            <a:xfrm>
              <a:off x="4943872" y="1651491"/>
              <a:ext cx="2980301" cy="0"/>
            </a:xfrm>
            <a:prstGeom prst="line">
              <a:avLst/>
            </a:prstGeom>
            <a:ln w="15875" cmpd="thickThin">
              <a:solidFill>
                <a:srgbClr val="00A3D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Suorakulmio 61">
            <a:extLst>
              <a:ext uri="{FF2B5EF4-FFF2-40B4-BE49-F238E27FC236}">
                <a16:creationId xmlns:a16="http://schemas.microsoft.com/office/drawing/2014/main" id="{4D0D5B03-38D1-4FDB-A7BA-4DA4266DBF40}"/>
              </a:ext>
            </a:extLst>
          </p:cNvPr>
          <p:cNvSpPr/>
          <p:nvPr/>
        </p:nvSpPr>
        <p:spPr>
          <a:xfrm>
            <a:off x="5006689" y="3845807"/>
            <a:ext cx="36733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4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Yrityksen perustamisvuosi </a:t>
            </a:r>
            <a:r>
              <a:rPr lang="fi-FI" sz="8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  <a:p>
            <a:pPr lvl="0">
              <a:defRPr/>
            </a:pPr>
            <a:endParaRPr lang="fi-FI" sz="1400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Suora yhdysviiva 62">
            <a:extLst>
              <a:ext uri="{FF2B5EF4-FFF2-40B4-BE49-F238E27FC236}">
                <a16:creationId xmlns:a16="http://schemas.microsoft.com/office/drawing/2014/main" id="{937103FA-4774-49B2-A7DD-1E3DE6906361}"/>
              </a:ext>
            </a:extLst>
          </p:cNvPr>
          <p:cNvCxnSpPr>
            <a:cxnSpLocks/>
          </p:cNvCxnSpPr>
          <p:nvPr/>
        </p:nvCxnSpPr>
        <p:spPr>
          <a:xfrm>
            <a:off x="5097030" y="4129842"/>
            <a:ext cx="4051066" cy="0"/>
          </a:xfrm>
          <a:prstGeom prst="line">
            <a:avLst/>
          </a:prstGeom>
          <a:ln w="15875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4" name="Ryhmä 83">
            <a:extLst>
              <a:ext uri="{FF2B5EF4-FFF2-40B4-BE49-F238E27FC236}">
                <a16:creationId xmlns:a16="http://schemas.microsoft.com/office/drawing/2014/main" id="{936D83F5-FCB7-4268-BF00-8781106C0169}"/>
              </a:ext>
            </a:extLst>
          </p:cNvPr>
          <p:cNvGrpSpPr/>
          <p:nvPr/>
        </p:nvGrpSpPr>
        <p:grpSpPr>
          <a:xfrm>
            <a:off x="5106220" y="5952862"/>
            <a:ext cx="6671781" cy="285012"/>
            <a:chOff x="5106220" y="5952862"/>
            <a:chExt cx="6671781" cy="285012"/>
          </a:xfrm>
        </p:grpSpPr>
        <p:cxnSp>
          <p:nvCxnSpPr>
            <p:cNvPr id="65" name="Suora yhdysviiva 64">
              <a:extLst>
                <a:ext uri="{FF2B5EF4-FFF2-40B4-BE49-F238E27FC236}">
                  <a16:creationId xmlns:a16="http://schemas.microsoft.com/office/drawing/2014/main" id="{D1902EC1-93B3-4F9C-9E1A-8FFBFC765016}"/>
                </a:ext>
              </a:extLst>
            </p:cNvPr>
            <p:cNvCxnSpPr/>
            <p:nvPr/>
          </p:nvCxnSpPr>
          <p:spPr>
            <a:xfrm>
              <a:off x="5106220" y="5952862"/>
              <a:ext cx="6671781" cy="0"/>
            </a:xfrm>
            <a:prstGeom prst="line">
              <a:avLst/>
            </a:prstGeom>
            <a:ln>
              <a:solidFill>
                <a:srgbClr val="53535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uora yhdysviiva 67">
              <a:extLst>
                <a:ext uri="{FF2B5EF4-FFF2-40B4-BE49-F238E27FC236}">
                  <a16:creationId xmlns:a16="http://schemas.microsoft.com/office/drawing/2014/main" id="{BA919CE5-1D48-4903-9DE9-19EF09232B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60032" y="5954367"/>
              <a:ext cx="0" cy="70459"/>
            </a:xfrm>
            <a:prstGeom prst="line">
              <a:avLst/>
            </a:prstGeom>
            <a:ln>
              <a:solidFill>
                <a:srgbClr val="53535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uora yhdysviiva 73">
              <a:extLst>
                <a:ext uri="{FF2B5EF4-FFF2-40B4-BE49-F238E27FC236}">
                  <a16:creationId xmlns:a16="http://schemas.microsoft.com/office/drawing/2014/main" id="{29C5D6F6-BB8B-43EF-B594-F56285A079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72264" y="5952862"/>
              <a:ext cx="0" cy="70459"/>
            </a:xfrm>
            <a:prstGeom prst="line">
              <a:avLst/>
            </a:prstGeom>
            <a:ln>
              <a:solidFill>
                <a:srgbClr val="53535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uora yhdysviiva 79">
              <a:extLst>
                <a:ext uri="{FF2B5EF4-FFF2-40B4-BE49-F238E27FC236}">
                  <a16:creationId xmlns:a16="http://schemas.microsoft.com/office/drawing/2014/main" id="{43762CEB-7C23-469D-BD67-3AFF174558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72483" y="5952862"/>
              <a:ext cx="0" cy="70459"/>
            </a:xfrm>
            <a:prstGeom prst="line">
              <a:avLst/>
            </a:prstGeom>
            <a:ln>
              <a:solidFill>
                <a:srgbClr val="53535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Suorakulmio 80">
              <a:extLst>
                <a:ext uri="{FF2B5EF4-FFF2-40B4-BE49-F238E27FC236}">
                  <a16:creationId xmlns:a16="http://schemas.microsoft.com/office/drawing/2014/main" id="{97544ADC-E70F-492F-978F-B7296D853745}"/>
                </a:ext>
              </a:extLst>
            </p:cNvPr>
            <p:cNvSpPr/>
            <p:nvPr/>
          </p:nvSpPr>
          <p:spPr>
            <a:xfrm>
              <a:off x="6448218" y="5985132"/>
              <a:ext cx="60508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i-FI" sz="1000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1990</a:t>
              </a:r>
              <a:endParaRPr lang="fi-FI" sz="1000" dirty="0"/>
            </a:p>
          </p:txBody>
        </p:sp>
        <p:sp>
          <p:nvSpPr>
            <p:cNvPr id="82" name="Suorakulmio 81">
              <a:extLst>
                <a:ext uri="{FF2B5EF4-FFF2-40B4-BE49-F238E27FC236}">
                  <a16:creationId xmlns:a16="http://schemas.microsoft.com/office/drawing/2014/main" id="{A0E63C9C-09D3-4A4E-82A7-0B5C0744EDA0}"/>
                </a:ext>
              </a:extLst>
            </p:cNvPr>
            <p:cNvSpPr/>
            <p:nvPr/>
          </p:nvSpPr>
          <p:spPr>
            <a:xfrm>
              <a:off x="8164709" y="5991653"/>
              <a:ext cx="60508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i-FI" sz="1000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2000</a:t>
              </a:r>
              <a:endParaRPr lang="fi-FI" sz="1000" dirty="0"/>
            </a:p>
          </p:txBody>
        </p:sp>
        <p:sp>
          <p:nvSpPr>
            <p:cNvPr id="83" name="Suorakulmio 82">
              <a:extLst>
                <a:ext uri="{FF2B5EF4-FFF2-40B4-BE49-F238E27FC236}">
                  <a16:creationId xmlns:a16="http://schemas.microsoft.com/office/drawing/2014/main" id="{26D39CCC-8283-4F71-A8F7-DE204FF15764}"/>
                </a:ext>
              </a:extLst>
            </p:cNvPr>
            <p:cNvSpPr/>
            <p:nvPr/>
          </p:nvSpPr>
          <p:spPr>
            <a:xfrm>
              <a:off x="9860204" y="5978192"/>
              <a:ext cx="60508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i-FI" sz="1000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2010</a:t>
              </a:r>
              <a:endParaRPr lang="fi-FI" sz="1000" dirty="0"/>
            </a:p>
          </p:txBody>
        </p:sp>
      </p:grpSp>
      <p:sp>
        <p:nvSpPr>
          <p:cNvPr id="85" name="Suorakulmio 84">
            <a:extLst>
              <a:ext uri="{FF2B5EF4-FFF2-40B4-BE49-F238E27FC236}">
                <a16:creationId xmlns:a16="http://schemas.microsoft.com/office/drawing/2014/main" id="{CDAE9055-8E73-4D11-93FB-6E9E0D41EEC1}"/>
              </a:ext>
            </a:extLst>
          </p:cNvPr>
          <p:cNvSpPr/>
          <p:nvPr/>
        </p:nvSpPr>
        <p:spPr>
          <a:xfrm>
            <a:off x="8342669" y="1372228"/>
            <a:ext cx="30706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4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Vientiyritysten osuus </a:t>
            </a:r>
            <a:r>
              <a:rPr lang="fi-FI" sz="8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  <a:p>
            <a:pPr lvl="0">
              <a:defRPr/>
            </a:pPr>
            <a:endParaRPr lang="fi-FI" sz="1400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6" name="Suora yhdysviiva 85">
            <a:extLst>
              <a:ext uri="{FF2B5EF4-FFF2-40B4-BE49-F238E27FC236}">
                <a16:creationId xmlns:a16="http://schemas.microsoft.com/office/drawing/2014/main" id="{745E62AF-5665-40C7-98D3-C9F9E856244E}"/>
              </a:ext>
            </a:extLst>
          </p:cNvPr>
          <p:cNvCxnSpPr>
            <a:cxnSpLocks/>
          </p:cNvCxnSpPr>
          <p:nvPr/>
        </p:nvCxnSpPr>
        <p:spPr>
          <a:xfrm>
            <a:off x="8442110" y="1656408"/>
            <a:ext cx="3087219" cy="0"/>
          </a:xfrm>
          <a:prstGeom prst="line">
            <a:avLst/>
          </a:prstGeom>
          <a:ln w="15875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Ryhmä 30">
            <a:extLst>
              <a:ext uri="{FF2B5EF4-FFF2-40B4-BE49-F238E27FC236}">
                <a16:creationId xmlns:a16="http://schemas.microsoft.com/office/drawing/2014/main" id="{48B615C9-472C-465D-8ECE-710A6E0CD718}"/>
              </a:ext>
            </a:extLst>
          </p:cNvPr>
          <p:cNvGrpSpPr/>
          <p:nvPr/>
        </p:nvGrpSpPr>
        <p:grpSpPr>
          <a:xfrm>
            <a:off x="5035825" y="1937863"/>
            <a:ext cx="2076178" cy="533847"/>
            <a:chOff x="5609805" y="2020157"/>
            <a:chExt cx="2076178" cy="533847"/>
          </a:xfrm>
        </p:grpSpPr>
        <p:grpSp>
          <p:nvGrpSpPr>
            <p:cNvPr id="29" name="Ryhmä 28">
              <a:extLst>
                <a:ext uri="{FF2B5EF4-FFF2-40B4-BE49-F238E27FC236}">
                  <a16:creationId xmlns:a16="http://schemas.microsoft.com/office/drawing/2014/main" id="{8F3E0536-B329-4BC8-B5CD-852FF6C76F48}"/>
                </a:ext>
              </a:extLst>
            </p:cNvPr>
            <p:cNvGrpSpPr/>
            <p:nvPr/>
          </p:nvGrpSpPr>
          <p:grpSpPr>
            <a:xfrm>
              <a:off x="5609805" y="2020157"/>
              <a:ext cx="2076178" cy="469031"/>
              <a:chOff x="5609805" y="2020157"/>
              <a:chExt cx="2076178" cy="469031"/>
            </a:xfrm>
          </p:grpSpPr>
          <p:sp>
            <p:nvSpPr>
              <p:cNvPr id="66" name="Suorakulmio 65">
                <a:extLst>
                  <a:ext uri="{FF2B5EF4-FFF2-40B4-BE49-F238E27FC236}">
                    <a16:creationId xmlns:a16="http://schemas.microsoft.com/office/drawing/2014/main" id="{6D6D19BD-EC81-4914-BB15-5124189A4A39}"/>
                  </a:ext>
                </a:extLst>
              </p:cNvPr>
              <p:cNvSpPr/>
              <p:nvPr/>
            </p:nvSpPr>
            <p:spPr>
              <a:xfrm>
                <a:off x="6533855" y="2020157"/>
                <a:ext cx="1152128" cy="289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lnSpc>
                    <a:spcPct val="80000"/>
                  </a:lnSpc>
                  <a:defRPr/>
                </a:pPr>
                <a:r>
                  <a:rPr lang="fi-FI" sz="800" b="1" dirty="0">
                    <a:solidFill>
                      <a:srgbClr val="00A3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Voimakkaasti </a:t>
                </a:r>
                <a:br>
                  <a:rPr lang="fi-FI" sz="800" b="1" dirty="0">
                    <a:solidFill>
                      <a:srgbClr val="00A3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fi-FI" sz="800" b="1" dirty="0">
                    <a:solidFill>
                      <a:srgbClr val="00A3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kasvuhakuiset</a:t>
                </a:r>
              </a:p>
            </p:txBody>
          </p:sp>
          <p:sp>
            <p:nvSpPr>
              <p:cNvPr id="69" name="Suorakulmio 68">
                <a:extLst>
                  <a:ext uri="{FF2B5EF4-FFF2-40B4-BE49-F238E27FC236}">
                    <a16:creationId xmlns:a16="http://schemas.microsoft.com/office/drawing/2014/main" id="{DD0AB6CD-A958-427F-BD14-F0C656767398}"/>
                  </a:ext>
                </a:extLst>
              </p:cNvPr>
              <p:cNvSpPr/>
              <p:nvPr/>
            </p:nvSpPr>
            <p:spPr>
              <a:xfrm>
                <a:off x="5609805" y="2118602"/>
                <a:ext cx="1152128" cy="190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lnSpc>
                    <a:spcPct val="80000"/>
                  </a:lnSpc>
                  <a:defRPr/>
                </a:pPr>
                <a:r>
                  <a:rPr lang="fi-FI" sz="800" b="1" dirty="0">
                    <a:solidFill>
                      <a:srgbClr val="00A3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Kasvuhakuiset</a:t>
                </a:r>
              </a:p>
            </p:txBody>
          </p:sp>
          <p:cxnSp>
            <p:nvCxnSpPr>
              <p:cNvPr id="70" name="Suora yhdysviiva 69">
                <a:extLst>
                  <a:ext uri="{FF2B5EF4-FFF2-40B4-BE49-F238E27FC236}">
                    <a16:creationId xmlns:a16="http://schemas.microsoft.com/office/drawing/2014/main" id="{EC372A65-3185-42D0-A9DC-D39BAF1EA7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91296" y="2122479"/>
                <a:ext cx="0" cy="366709"/>
              </a:xfrm>
              <a:prstGeom prst="line">
                <a:avLst/>
              </a:prstGeom>
              <a:ln w="12700">
                <a:solidFill>
                  <a:srgbClr val="00A3D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uora yhdysviiva 78">
              <a:extLst>
                <a:ext uri="{FF2B5EF4-FFF2-40B4-BE49-F238E27FC236}">
                  <a16:creationId xmlns:a16="http://schemas.microsoft.com/office/drawing/2014/main" id="{200007B7-DF4A-4E42-99DA-3015BD40EF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0534" y="2037007"/>
              <a:ext cx="0" cy="516997"/>
            </a:xfrm>
            <a:prstGeom prst="line">
              <a:avLst/>
            </a:prstGeom>
            <a:ln w="12700">
              <a:solidFill>
                <a:srgbClr val="00A3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Ryhmä 102">
            <a:extLst>
              <a:ext uri="{FF2B5EF4-FFF2-40B4-BE49-F238E27FC236}">
                <a16:creationId xmlns:a16="http://schemas.microsoft.com/office/drawing/2014/main" id="{33CFAE72-DCEF-40B9-9E4C-665CA7834C17}"/>
              </a:ext>
            </a:extLst>
          </p:cNvPr>
          <p:cNvGrpSpPr/>
          <p:nvPr/>
        </p:nvGrpSpPr>
        <p:grpSpPr>
          <a:xfrm>
            <a:off x="5259764" y="2841550"/>
            <a:ext cx="1878131" cy="609253"/>
            <a:chOff x="5773848" y="1986100"/>
            <a:chExt cx="1878131" cy="609253"/>
          </a:xfrm>
        </p:grpSpPr>
        <p:grpSp>
          <p:nvGrpSpPr>
            <p:cNvPr id="104" name="Ryhmä 103">
              <a:extLst>
                <a:ext uri="{FF2B5EF4-FFF2-40B4-BE49-F238E27FC236}">
                  <a16:creationId xmlns:a16="http://schemas.microsoft.com/office/drawing/2014/main" id="{14819962-816B-4C77-A48B-5A29B71389FB}"/>
                </a:ext>
              </a:extLst>
            </p:cNvPr>
            <p:cNvGrpSpPr/>
            <p:nvPr/>
          </p:nvGrpSpPr>
          <p:grpSpPr>
            <a:xfrm>
              <a:off x="5773848" y="1986100"/>
              <a:ext cx="1878131" cy="609253"/>
              <a:chOff x="5773848" y="1986100"/>
              <a:chExt cx="1878131" cy="609253"/>
            </a:xfrm>
          </p:grpSpPr>
          <p:sp>
            <p:nvSpPr>
              <p:cNvPr id="106" name="Suorakulmio 105">
                <a:extLst>
                  <a:ext uri="{FF2B5EF4-FFF2-40B4-BE49-F238E27FC236}">
                    <a16:creationId xmlns:a16="http://schemas.microsoft.com/office/drawing/2014/main" id="{958B9515-CD86-4509-BC56-6D1AB14D3388}"/>
                  </a:ext>
                </a:extLst>
              </p:cNvPr>
              <p:cNvSpPr/>
              <p:nvPr/>
            </p:nvSpPr>
            <p:spPr>
              <a:xfrm>
                <a:off x="6499851" y="1986100"/>
                <a:ext cx="1152128" cy="289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lnSpc>
                    <a:spcPct val="80000"/>
                  </a:lnSpc>
                  <a:defRPr/>
                </a:pPr>
                <a:r>
                  <a:rPr lang="fi-FI" sz="800" b="1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Voimakkaasti </a:t>
                </a:r>
                <a:br>
                  <a:rPr lang="fi-FI" sz="800" b="1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fi-FI" sz="800" b="1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kasvuhakuiset</a:t>
                </a:r>
              </a:p>
            </p:txBody>
          </p:sp>
          <p:sp>
            <p:nvSpPr>
              <p:cNvPr id="107" name="Suorakulmio 106">
                <a:extLst>
                  <a:ext uri="{FF2B5EF4-FFF2-40B4-BE49-F238E27FC236}">
                    <a16:creationId xmlns:a16="http://schemas.microsoft.com/office/drawing/2014/main" id="{59606B28-0AF9-4530-89A3-BF2E70F1E9C8}"/>
                  </a:ext>
                </a:extLst>
              </p:cNvPr>
              <p:cNvSpPr/>
              <p:nvPr/>
            </p:nvSpPr>
            <p:spPr>
              <a:xfrm>
                <a:off x="5773848" y="2066603"/>
                <a:ext cx="1152128" cy="190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80000"/>
                  </a:lnSpc>
                  <a:defRPr/>
                </a:pPr>
                <a:r>
                  <a:rPr lang="fi-FI" sz="800" b="1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Kasvuhakuiset</a:t>
                </a:r>
              </a:p>
            </p:txBody>
          </p:sp>
          <p:cxnSp>
            <p:nvCxnSpPr>
              <p:cNvPr id="108" name="Suora yhdysviiva 107">
                <a:extLst>
                  <a:ext uri="{FF2B5EF4-FFF2-40B4-BE49-F238E27FC236}">
                    <a16:creationId xmlns:a16="http://schemas.microsoft.com/office/drawing/2014/main" id="{DB1EB973-6FA1-4EEB-B727-9300927F87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08680" y="2102570"/>
                <a:ext cx="0" cy="492783"/>
              </a:xfrm>
              <a:prstGeom prst="line">
                <a:avLst/>
              </a:prstGeom>
              <a:ln w="12700">
                <a:solidFill>
                  <a:srgbClr val="3F3F3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5" name="Suora yhdysviiva 104">
              <a:extLst>
                <a:ext uri="{FF2B5EF4-FFF2-40B4-BE49-F238E27FC236}">
                  <a16:creationId xmlns:a16="http://schemas.microsoft.com/office/drawing/2014/main" id="{6FB0D1BA-75AB-4E10-B6DF-99F4B17D14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13990" y="1999941"/>
              <a:ext cx="0" cy="516997"/>
            </a:xfrm>
            <a:prstGeom prst="line">
              <a:avLst/>
            </a:prstGeom>
            <a:ln w="12700">
              <a:solidFill>
                <a:srgbClr val="3F3F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Suorakulmio 108">
            <a:extLst>
              <a:ext uri="{FF2B5EF4-FFF2-40B4-BE49-F238E27FC236}">
                <a16:creationId xmlns:a16="http://schemas.microsoft.com/office/drawing/2014/main" id="{BEF94AD2-AAAA-4DF2-BE53-78BD43EF8689}"/>
              </a:ext>
            </a:extLst>
          </p:cNvPr>
          <p:cNvSpPr/>
          <p:nvPr/>
        </p:nvSpPr>
        <p:spPr>
          <a:xfrm>
            <a:off x="7074220" y="2223968"/>
            <a:ext cx="16619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Lapin Yrittäjät </a:t>
            </a:r>
            <a:endParaRPr lang="fi-FI" sz="1200" b="1" dirty="0"/>
          </a:p>
        </p:txBody>
      </p:sp>
      <p:sp>
        <p:nvSpPr>
          <p:cNvPr id="110" name="Suorakulmio 109">
            <a:extLst>
              <a:ext uri="{FF2B5EF4-FFF2-40B4-BE49-F238E27FC236}">
                <a16:creationId xmlns:a16="http://schemas.microsoft.com/office/drawing/2014/main" id="{E5BE00C2-3D8B-45E1-A766-3EEFB8E84728}"/>
              </a:ext>
            </a:extLst>
          </p:cNvPr>
          <p:cNvSpPr/>
          <p:nvPr/>
        </p:nvSpPr>
        <p:spPr>
          <a:xfrm>
            <a:off x="7074220" y="3401819"/>
            <a:ext cx="9188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  <a:endParaRPr lang="fi-FI" sz="1200" b="1" dirty="0">
              <a:solidFill>
                <a:srgbClr val="3F3F3F"/>
              </a:solidFill>
            </a:endParaRPr>
          </a:p>
        </p:txBody>
      </p:sp>
      <p:graphicFrame>
        <p:nvGraphicFramePr>
          <p:cNvPr id="3" name="Sisällön paikkamerkki 10">
            <a:extLst>
              <a:ext uri="{FF2B5EF4-FFF2-40B4-BE49-F238E27FC236}">
                <a16:creationId xmlns:a16="http://schemas.microsoft.com/office/drawing/2014/main" id="{8A675F8D-88F5-4FBF-A030-7AC7DDAF1D8B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51777552"/>
              </p:ext>
            </p:extLst>
          </p:nvPr>
        </p:nvGraphicFramePr>
        <p:xfrm>
          <a:off x="10280016" y="1681866"/>
          <a:ext cx="1467727" cy="601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745842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A22DC002-BA94-4002-A783-3B450F365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6000" y="1340768"/>
            <a:ext cx="9144000" cy="2400000"/>
          </a:xfrm>
        </p:spPr>
        <p:txBody>
          <a:bodyPr/>
          <a:lstStyle/>
          <a:p>
            <a:r>
              <a:rPr lang="fi-FI" dirty="0"/>
              <a:t>Tulokset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B840FAB-3944-4A3F-8815-15A3CC568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3839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PK-YRITYKSET JA SUHDANNENÄKYMÄT</a:t>
            </a:r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B8EA42F0-0D28-4DBE-B5DC-C764C1422887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BB362F8-7299-48E5-BFB5-3CF4B19E6F8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Suorakulmio 25">
            <a:extLst>
              <a:ext uri="{FF2B5EF4-FFF2-40B4-BE49-F238E27FC236}">
                <a16:creationId xmlns:a16="http://schemas.microsoft.com/office/drawing/2014/main" id="{ACA89D07-EF87-41AA-9182-0AA9277AC958}"/>
              </a:ext>
            </a:extLst>
          </p:cNvPr>
          <p:cNvSpPr/>
          <p:nvPr/>
        </p:nvSpPr>
        <p:spPr>
          <a:xfrm>
            <a:off x="413999" y="1238189"/>
            <a:ext cx="59303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Yleinen suhdannenäkymä </a:t>
            </a:r>
            <a:b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(Saldoluku %) </a:t>
            </a:r>
          </a:p>
        </p:txBody>
      </p:sp>
      <p:sp>
        <p:nvSpPr>
          <p:cNvPr id="51" name="Suorakulmio 50">
            <a:extLst>
              <a:ext uri="{FF2B5EF4-FFF2-40B4-BE49-F238E27FC236}">
                <a16:creationId xmlns:a16="http://schemas.microsoft.com/office/drawing/2014/main" id="{1D63B3AA-76F6-4002-8832-D905C27E592A}"/>
              </a:ext>
            </a:extLst>
          </p:cNvPr>
          <p:cNvSpPr/>
          <p:nvPr/>
        </p:nvSpPr>
        <p:spPr>
          <a:xfrm>
            <a:off x="6184095" y="4876927"/>
            <a:ext cx="5482501" cy="982454"/>
          </a:xfrm>
          <a:prstGeom prst="rect">
            <a:avLst/>
          </a:prstGeom>
          <a:solidFill>
            <a:srgbClr val="00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3" name="Suorakulmio 52">
            <a:extLst>
              <a:ext uri="{FF2B5EF4-FFF2-40B4-BE49-F238E27FC236}">
                <a16:creationId xmlns:a16="http://schemas.microsoft.com/office/drawing/2014/main" id="{DF352958-6D15-476C-AAF4-672C007D9624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Lapin Yrittäjät | </a:t>
            </a:r>
            <a:r>
              <a:rPr lang="fi-FI" sz="1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Lähialueet</a:t>
            </a: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graphicFrame>
        <p:nvGraphicFramePr>
          <p:cNvPr id="54" name="Sisällön paikkamerkki 2">
            <a:extLst>
              <a:ext uri="{FF2B5EF4-FFF2-40B4-BE49-F238E27FC236}">
                <a16:creationId xmlns:a16="http://schemas.microsoft.com/office/drawing/2014/main" id="{F4A40C75-4AAB-4FB2-BF72-56F0ECFD00B0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58334805"/>
              </p:ext>
            </p:extLst>
          </p:nvPr>
        </p:nvGraphicFramePr>
        <p:xfrm>
          <a:off x="5939488" y="1618080"/>
          <a:ext cx="5701429" cy="2986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5" name="Suorakulmio 54">
            <a:extLst>
              <a:ext uri="{FF2B5EF4-FFF2-40B4-BE49-F238E27FC236}">
                <a16:creationId xmlns:a16="http://schemas.microsoft.com/office/drawing/2014/main" id="{B55758BF-4AF5-4A3D-9837-CB269C385A11}"/>
              </a:ext>
            </a:extLst>
          </p:cNvPr>
          <p:cNvSpPr/>
          <p:nvPr/>
        </p:nvSpPr>
        <p:spPr>
          <a:xfrm>
            <a:off x="6184095" y="1461455"/>
            <a:ext cx="444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Saldoluvun kehitys </a:t>
            </a:r>
            <a:b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1/2005–2/2022</a:t>
            </a:r>
            <a:endParaRPr lang="fi-FI" sz="1000" b="1" dirty="0">
              <a:solidFill>
                <a:srgbClr val="00A3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Suorakulmio 48">
            <a:extLst>
              <a:ext uri="{FF2B5EF4-FFF2-40B4-BE49-F238E27FC236}">
                <a16:creationId xmlns:a16="http://schemas.microsoft.com/office/drawing/2014/main" id="{95F11558-5355-48A0-8AC9-B3C8655447B4}"/>
              </a:ext>
            </a:extLst>
          </p:cNvPr>
          <p:cNvSpPr/>
          <p:nvPr/>
        </p:nvSpPr>
        <p:spPr>
          <a:xfrm>
            <a:off x="11203219" y="1912270"/>
            <a:ext cx="6383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i-FI" sz="8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Saldoluku</a:t>
            </a:r>
            <a:endParaRPr lang="fi-FI" sz="800" dirty="0">
              <a:solidFill>
                <a:srgbClr val="00A3DA"/>
              </a:solidFill>
            </a:endParaRPr>
          </a:p>
        </p:txBody>
      </p:sp>
      <p:grpSp>
        <p:nvGrpSpPr>
          <p:cNvPr id="2" name="Ryhmä 1">
            <a:extLst>
              <a:ext uri="{FF2B5EF4-FFF2-40B4-BE49-F238E27FC236}">
                <a16:creationId xmlns:a16="http://schemas.microsoft.com/office/drawing/2014/main" id="{F86949BD-F366-B8F7-C1D0-E9E63E9B1693}"/>
              </a:ext>
            </a:extLst>
          </p:cNvPr>
          <p:cNvGrpSpPr/>
          <p:nvPr/>
        </p:nvGrpSpPr>
        <p:grpSpPr>
          <a:xfrm>
            <a:off x="316668" y="1560578"/>
            <a:ext cx="5455834" cy="4140870"/>
            <a:chOff x="316668" y="1560578"/>
            <a:chExt cx="5455834" cy="4140870"/>
          </a:xfrm>
        </p:grpSpPr>
        <p:grpSp>
          <p:nvGrpSpPr>
            <p:cNvPr id="4" name="Ryhmä 3">
              <a:extLst>
                <a:ext uri="{FF2B5EF4-FFF2-40B4-BE49-F238E27FC236}">
                  <a16:creationId xmlns:a16="http://schemas.microsoft.com/office/drawing/2014/main" id="{C6C05803-AFF0-67D1-5B2A-B354E8A830C4}"/>
                </a:ext>
              </a:extLst>
            </p:cNvPr>
            <p:cNvGrpSpPr/>
            <p:nvPr/>
          </p:nvGrpSpPr>
          <p:grpSpPr>
            <a:xfrm>
              <a:off x="316668" y="1560578"/>
              <a:ext cx="5455834" cy="4140870"/>
              <a:chOff x="316668" y="1560578"/>
              <a:chExt cx="5455834" cy="4140870"/>
            </a:xfrm>
          </p:grpSpPr>
          <p:grpSp>
            <p:nvGrpSpPr>
              <p:cNvPr id="8" name="Ryhmä 7">
                <a:extLst>
                  <a:ext uri="{FF2B5EF4-FFF2-40B4-BE49-F238E27FC236}">
                    <a16:creationId xmlns:a16="http://schemas.microsoft.com/office/drawing/2014/main" id="{656507D4-ACFA-865B-FCDA-F1E480B5A888}"/>
                  </a:ext>
                </a:extLst>
              </p:cNvPr>
              <p:cNvGrpSpPr/>
              <p:nvPr/>
            </p:nvGrpSpPr>
            <p:grpSpPr>
              <a:xfrm>
                <a:off x="316668" y="1850543"/>
                <a:ext cx="1207630" cy="1880885"/>
                <a:chOff x="350190" y="1953012"/>
                <a:chExt cx="1207630" cy="1880885"/>
              </a:xfrm>
            </p:grpSpPr>
            <p:pic>
              <p:nvPicPr>
                <p:cNvPr id="22" name="Kuva 21">
                  <a:extLst>
                    <a:ext uri="{FF2B5EF4-FFF2-40B4-BE49-F238E27FC236}">
                      <a16:creationId xmlns:a16="http://schemas.microsoft.com/office/drawing/2014/main" id="{CE40619E-7E5A-A4DA-983A-04482C20D2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rightnessContrast bright="2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622" r="14436" b="5167"/>
                <a:stretch/>
              </p:blipFill>
              <p:spPr>
                <a:xfrm>
                  <a:off x="626536" y="2006364"/>
                  <a:ext cx="881218" cy="1827533"/>
                </a:xfrm>
                <a:prstGeom prst="rect">
                  <a:avLst/>
                </a:prstGeom>
              </p:spPr>
            </p:pic>
            <p:pic>
              <p:nvPicPr>
                <p:cNvPr id="23" name="Kuva 22">
                  <a:extLst>
                    <a:ext uri="{FF2B5EF4-FFF2-40B4-BE49-F238E27FC236}">
                      <a16:creationId xmlns:a16="http://schemas.microsoft.com/office/drawing/2014/main" id="{12602C2D-C5AD-2A39-B072-F5382883A1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grayscl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9053"/>
                <a:stretch/>
              </p:blipFill>
              <p:spPr>
                <a:xfrm>
                  <a:off x="350190" y="1953012"/>
                  <a:ext cx="1207630" cy="1264437"/>
                </a:xfrm>
                <a:prstGeom prst="rect">
                  <a:avLst/>
                </a:prstGeom>
              </p:spPr>
            </p:pic>
          </p:grpSp>
          <p:pic>
            <p:nvPicPr>
              <p:cNvPr id="9" name="Kuva 8">
                <a:extLst>
                  <a:ext uri="{FF2B5EF4-FFF2-40B4-BE49-F238E27FC236}">
                    <a16:creationId xmlns:a16="http://schemas.microsoft.com/office/drawing/2014/main" id="{B97CDA10-383B-90BE-2389-181E36F111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830" r="7518" b="30814"/>
              <a:stretch/>
            </p:blipFill>
            <p:spPr>
              <a:xfrm>
                <a:off x="1747780" y="1560578"/>
                <a:ext cx="2862424" cy="4140870"/>
              </a:xfrm>
              <a:prstGeom prst="rect">
                <a:avLst/>
              </a:prstGeom>
            </p:spPr>
          </p:pic>
          <p:grpSp>
            <p:nvGrpSpPr>
              <p:cNvPr id="10" name="Ryhmä 9">
                <a:extLst>
                  <a:ext uri="{FF2B5EF4-FFF2-40B4-BE49-F238E27FC236}">
                    <a16:creationId xmlns:a16="http://schemas.microsoft.com/office/drawing/2014/main" id="{26054C2A-2F99-BE19-7801-D000D0537EE1}"/>
                  </a:ext>
                </a:extLst>
              </p:cNvPr>
              <p:cNvGrpSpPr/>
              <p:nvPr/>
            </p:nvGrpSpPr>
            <p:grpSpPr>
              <a:xfrm>
                <a:off x="1303757" y="3014950"/>
                <a:ext cx="4468745" cy="2325684"/>
                <a:chOff x="1732723" y="3682134"/>
                <a:chExt cx="3854952" cy="2006245"/>
              </a:xfrm>
            </p:grpSpPr>
            <p:sp>
              <p:nvSpPr>
                <p:cNvPr id="13" name="Suorakulmio 12">
                  <a:extLst>
                    <a:ext uri="{FF2B5EF4-FFF2-40B4-BE49-F238E27FC236}">
                      <a16:creationId xmlns:a16="http://schemas.microsoft.com/office/drawing/2014/main" id="{C105DDCE-B1F3-284A-D724-866101E4F7A6}"/>
                    </a:ext>
                  </a:extLst>
                </p:cNvPr>
                <p:cNvSpPr/>
                <p:nvPr/>
              </p:nvSpPr>
              <p:spPr>
                <a:xfrm>
                  <a:off x="3354400" y="3682134"/>
                  <a:ext cx="1998596" cy="4513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r">
                    <a:defRPr/>
                  </a:pPr>
                  <a:r>
                    <a:rPr lang="fi-FI" sz="1400" dirty="0">
                      <a:solidFill>
                        <a:srgbClr val="00A3D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LAPIN</a:t>
                  </a:r>
                </a:p>
                <a:p>
                  <a:pPr lvl="0" algn="r">
                    <a:defRPr/>
                  </a:pPr>
                  <a:r>
                    <a:rPr lang="fi-FI" sz="1400" dirty="0">
                      <a:solidFill>
                        <a:srgbClr val="00A3D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YRITTÄJÄT</a:t>
                  </a:r>
                </a:p>
              </p:txBody>
            </p:sp>
            <p:sp>
              <p:nvSpPr>
                <p:cNvPr id="14" name="Otsikko 4">
                  <a:extLst>
                    <a:ext uri="{FF2B5EF4-FFF2-40B4-BE49-F238E27FC236}">
                      <a16:creationId xmlns:a16="http://schemas.microsoft.com/office/drawing/2014/main" id="{AD50ED77-7805-336E-5976-D0F9DE8A9A6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479408" y="4084640"/>
                  <a:ext cx="877384" cy="49710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914391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1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r"/>
                  <a:r>
                    <a:rPr lang="fi-FI" sz="4000" dirty="0">
                      <a:solidFill>
                        <a:srgbClr val="00A3D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-11</a:t>
                  </a:r>
                </a:p>
              </p:txBody>
            </p:sp>
            <p:cxnSp>
              <p:nvCxnSpPr>
                <p:cNvPr id="15" name="Suora yhdysviiva 14">
                  <a:extLst>
                    <a:ext uri="{FF2B5EF4-FFF2-40B4-BE49-F238E27FC236}">
                      <a16:creationId xmlns:a16="http://schemas.microsoft.com/office/drawing/2014/main" id="{77141B9F-E83B-F294-14C8-C6BDBC6AB2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85460" y="4100534"/>
                  <a:ext cx="2080794" cy="0"/>
                </a:xfrm>
                <a:prstGeom prst="line">
                  <a:avLst/>
                </a:prstGeom>
                <a:ln w="12700" cmpd="sng">
                  <a:solidFill>
                    <a:srgbClr val="00A3DA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uora yhdysviiva 15">
                  <a:extLst>
                    <a:ext uri="{FF2B5EF4-FFF2-40B4-BE49-F238E27FC236}">
                      <a16:creationId xmlns:a16="http://schemas.microsoft.com/office/drawing/2014/main" id="{1FAC1604-5009-6949-DF36-5D0EA7BC20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94678" y="5014778"/>
                  <a:ext cx="1686206" cy="0"/>
                </a:xfrm>
                <a:prstGeom prst="line">
                  <a:avLst/>
                </a:prstGeom>
                <a:ln w="12700" cmpd="sng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Suorakulmio 16">
                  <a:extLst>
                    <a:ext uri="{FF2B5EF4-FFF2-40B4-BE49-F238E27FC236}">
                      <a16:creationId xmlns:a16="http://schemas.microsoft.com/office/drawing/2014/main" id="{21F73C5F-7FC7-0812-F3F6-4A177ACBFF0F}"/>
                    </a:ext>
                  </a:extLst>
                </p:cNvPr>
                <p:cNvSpPr/>
                <p:nvPr/>
              </p:nvSpPr>
              <p:spPr>
                <a:xfrm>
                  <a:off x="1732723" y="4643649"/>
                  <a:ext cx="1452952" cy="3982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>
                    <a:defRPr/>
                  </a:pPr>
                  <a:r>
                    <a:rPr lang="fi-FI" sz="12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Pohjois-Pohjanmaan Yrittäjät</a:t>
                  </a:r>
                </a:p>
              </p:txBody>
            </p:sp>
            <p:sp>
              <p:nvSpPr>
                <p:cNvPr id="18" name="Otsikko 4">
                  <a:extLst>
                    <a:ext uri="{FF2B5EF4-FFF2-40B4-BE49-F238E27FC236}">
                      <a16:creationId xmlns:a16="http://schemas.microsoft.com/office/drawing/2014/main" id="{9CED2DE9-2AA2-882C-9F78-A76E9421677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732723" y="5004330"/>
                  <a:ext cx="681573" cy="48801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914391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1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fi-FI" sz="28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-5</a:t>
                  </a:r>
                </a:p>
              </p:txBody>
            </p:sp>
            <p:cxnSp>
              <p:nvCxnSpPr>
                <p:cNvPr id="19" name="Suora yhdysviiva 18">
                  <a:extLst>
                    <a:ext uri="{FF2B5EF4-FFF2-40B4-BE49-F238E27FC236}">
                      <a16:creationId xmlns:a16="http://schemas.microsoft.com/office/drawing/2014/main" id="{7352F32F-C856-1AE6-E2AD-7094D8924B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23488" y="5221804"/>
                  <a:ext cx="1371350" cy="0"/>
                </a:xfrm>
                <a:prstGeom prst="line">
                  <a:avLst/>
                </a:prstGeom>
                <a:ln w="12700" cmpd="sng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Suorakulmio 19">
                  <a:extLst>
                    <a:ext uri="{FF2B5EF4-FFF2-40B4-BE49-F238E27FC236}">
                      <a16:creationId xmlns:a16="http://schemas.microsoft.com/office/drawing/2014/main" id="{37E615E0-F7EA-CAD1-26E8-26CB55135827}"/>
                    </a:ext>
                  </a:extLst>
                </p:cNvPr>
                <p:cNvSpPr/>
                <p:nvPr/>
              </p:nvSpPr>
              <p:spPr>
                <a:xfrm>
                  <a:off x="4004592" y="4984248"/>
                  <a:ext cx="1352201" cy="23895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r">
                    <a:defRPr/>
                  </a:pPr>
                  <a:r>
                    <a:rPr lang="fi-FI" sz="12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Kainuun Yrittäjät</a:t>
                  </a:r>
                </a:p>
              </p:txBody>
            </p:sp>
            <p:sp>
              <p:nvSpPr>
                <p:cNvPr id="21" name="Otsikko 4">
                  <a:extLst>
                    <a:ext uri="{FF2B5EF4-FFF2-40B4-BE49-F238E27FC236}">
                      <a16:creationId xmlns:a16="http://schemas.microsoft.com/office/drawing/2014/main" id="{83E07B13-3710-8492-9C93-659DC2B762D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906102" y="5200366"/>
                  <a:ext cx="681573" cy="48801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914391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1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fi-FI" sz="28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-26</a:t>
                  </a:r>
                </a:p>
              </p:txBody>
            </p:sp>
          </p:grpSp>
          <p:sp>
            <p:nvSpPr>
              <p:cNvPr id="11" name="Otsikko 4">
                <a:extLst>
                  <a:ext uri="{FF2B5EF4-FFF2-40B4-BE49-F238E27FC236}">
                    <a16:creationId xmlns:a16="http://schemas.microsoft.com/office/drawing/2014/main" id="{B9D77D5F-062A-FDB8-4F02-E8EF144E07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1208" y="3270801"/>
                <a:ext cx="1325736" cy="73338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/>
                <a:r>
                  <a:rPr lang="fi-FI" sz="4000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-5</a:t>
                </a:r>
              </a:p>
            </p:txBody>
          </p:sp>
          <p:sp>
            <p:nvSpPr>
              <p:cNvPr id="12" name="Suorakulmio 11">
                <a:extLst>
                  <a:ext uri="{FF2B5EF4-FFF2-40B4-BE49-F238E27FC236}">
                    <a16:creationId xmlns:a16="http://schemas.microsoft.com/office/drawing/2014/main" id="{23D607F7-F2B1-E0F4-244E-88492CF9A7ED}"/>
                  </a:ext>
                </a:extLst>
              </p:cNvPr>
              <p:cNvSpPr/>
              <p:nvPr/>
            </p:nvSpPr>
            <p:spPr>
              <a:xfrm>
                <a:off x="871787" y="3087167"/>
                <a:ext cx="179782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fi-FI" sz="1400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KOKO MAA</a:t>
                </a:r>
              </a:p>
            </p:txBody>
          </p:sp>
        </p:grpSp>
        <p:cxnSp>
          <p:nvCxnSpPr>
            <p:cNvPr id="5" name="Suora yhdysviiva 4">
              <a:extLst>
                <a:ext uri="{FF2B5EF4-FFF2-40B4-BE49-F238E27FC236}">
                  <a16:creationId xmlns:a16="http://schemas.microsoft.com/office/drawing/2014/main" id="{9B6DC05C-1BAD-C071-98A9-D7442E72D4C3}"/>
                </a:ext>
              </a:extLst>
            </p:cNvPr>
            <p:cNvCxnSpPr>
              <a:cxnSpLocks/>
            </p:cNvCxnSpPr>
            <p:nvPr/>
          </p:nvCxnSpPr>
          <p:spPr>
            <a:xfrm>
              <a:off x="959949" y="3372629"/>
              <a:ext cx="1128698" cy="0"/>
            </a:xfrm>
            <a:prstGeom prst="line">
              <a:avLst/>
            </a:prstGeom>
            <a:ln w="12700" cmpd="sng">
              <a:solidFill>
                <a:srgbClr val="3F3F3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Suorakulmio 23">
            <a:extLst>
              <a:ext uri="{FF2B5EF4-FFF2-40B4-BE49-F238E27FC236}">
                <a16:creationId xmlns:a16="http://schemas.microsoft.com/office/drawing/2014/main" id="{7302A6E6-9701-31B5-2CB5-D167E07D3525}"/>
              </a:ext>
            </a:extLst>
          </p:cNvPr>
          <p:cNvSpPr/>
          <p:nvPr/>
        </p:nvSpPr>
        <p:spPr>
          <a:xfrm>
            <a:off x="6216914" y="4913823"/>
            <a:ext cx="5341476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Huomioita tuloksista</a:t>
            </a:r>
          </a:p>
          <a:p>
            <a:pPr lvl="0">
              <a:defRPr/>
            </a:pPr>
            <a:r>
              <a:rPr lang="fi-FI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Lapin pk-yrittäjien yleinen suhdannenäkymä on valtakunnallista keskitasoa heikompi. Myös odotukset investointien arvon ja innovaatioiden kehityksestä jäävät alle keskimääräisen tason.</a:t>
            </a:r>
          </a:p>
        </p:txBody>
      </p:sp>
    </p:spTree>
    <p:extLst>
      <p:ext uri="{BB962C8B-B14F-4D97-AF65-F5344CB8AC3E}">
        <p14:creationId xmlns:p14="http://schemas.microsoft.com/office/powerpoint/2010/main" val="1589494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PK-YRITYKSET JA TYÖLLISYYS</a:t>
            </a:r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B8EA42F0-0D28-4DBE-B5DC-C764C1422887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BB362F8-7299-48E5-BFB5-3CF4B19E6F8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Sisällön paikkamerkki 2">
            <a:extLst>
              <a:ext uri="{FF2B5EF4-FFF2-40B4-BE49-F238E27FC236}">
                <a16:creationId xmlns:a16="http://schemas.microsoft.com/office/drawing/2014/main" id="{45C80558-F0D6-4B9C-A0CC-5BD57EA34CE5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70999479"/>
              </p:ext>
            </p:extLst>
          </p:nvPr>
        </p:nvGraphicFramePr>
        <p:xfrm>
          <a:off x="6089771" y="1879260"/>
          <a:ext cx="5703942" cy="4303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" name="Suorakulmio 49">
            <a:extLst>
              <a:ext uri="{FF2B5EF4-FFF2-40B4-BE49-F238E27FC236}">
                <a16:creationId xmlns:a16="http://schemas.microsoft.com/office/drawing/2014/main" id="{9CC12364-FAD2-4803-8324-8A7EB0B6087B}"/>
              </a:ext>
            </a:extLst>
          </p:cNvPr>
          <p:cNvSpPr/>
          <p:nvPr/>
        </p:nvSpPr>
        <p:spPr>
          <a:xfrm>
            <a:off x="6268992" y="1691047"/>
            <a:ext cx="444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Saldoluvun kehitys </a:t>
            </a:r>
            <a:b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1/2005–2/2022</a:t>
            </a:r>
            <a:endParaRPr lang="fi-FI" sz="1000" b="1" dirty="0">
              <a:solidFill>
                <a:srgbClr val="00A3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Suorakulmio 52">
            <a:extLst>
              <a:ext uri="{FF2B5EF4-FFF2-40B4-BE49-F238E27FC236}">
                <a16:creationId xmlns:a16="http://schemas.microsoft.com/office/drawing/2014/main" id="{DF352958-6D15-476C-AAF4-672C007D9624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Lapin Yrittäjät | </a:t>
            </a:r>
            <a:r>
              <a:rPr lang="fi-FI" sz="1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Lähialueet</a:t>
            </a: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B17F5C60-27AF-42E5-80D6-D9D77EA9782E}"/>
              </a:ext>
            </a:extLst>
          </p:cNvPr>
          <p:cNvSpPr/>
          <p:nvPr/>
        </p:nvSpPr>
        <p:spPr>
          <a:xfrm>
            <a:off x="11091846" y="2153157"/>
            <a:ext cx="6383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i-FI" sz="8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Saldoluku</a:t>
            </a:r>
            <a:endParaRPr lang="fi-FI" sz="800" dirty="0">
              <a:solidFill>
                <a:srgbClr val="00A3DA"/>
              </a:solidFill>
            </a:endParaRPr>
          </a:p>
        </p:txBody>
      </p:sp>
      <p:sp>
        <p:nvSpPr>
          <p:cNvPr id="73" name="Suorakulmio 72">
            <a:extLst>
              <a:ext uri="{FF2B5EF4-FFF2-40B4-BE49-F238E27FC236}">
                <a16:creationId xmlns:a16="http://schemas.microsoft.com/office/drawing/2014/main" id="{C584167E-A9D7-4E6A-94A5-C19662D457AC}"/>
              </a:ext>
            </a:extLst>
          </p:cNvPr>
          <p:cNvSpPr/>
          <p:nvPr/>
        </p:nvSpPr>
        <p:spPr>
          <a:xfrm>
            <a:off x="413999" y="1238189"/>
            <a:ext cx="59303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Arvio henkilökunnan määrästä vuoden päästä</a:t>
            </a:r>
            <a:b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(Saldoluku %) 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13F3D51D-35BF-9925-5C11-9479C0E4EED0}"/>
              </a:ext>
            </a:extLst>
          </p:cNvPr>
          <p:cNvGrpSpPr/>
          <p:nvPr/>
        </p:nvGrpSpPr>
        <p:grpSpPr>
          <a:xfrm>
            <a:off x="316668" y="1560578"/>
            <a:ext cx="5455834" cy="4140870"/>
            <a:chOff x="316668" y="1560578"/>
            <a:chExt cx="5455834" cy="4140870"/>
          </a:xfrm>
        </p:grpSpPr>
        <p:grpSp>
          <p:nvGrpSpPr>
            <p:cNvPr id="4" name="Ryhmä 3">
              <a:extLst>
                <a:ext uri="{FF2B5EF4-FFF2-40B4-BE49-F238E27FC236}">
                  <a16:creationId xmlns:a16="http://schemas.microsoft.com/office/drawing/2014/main" id="{1D46EFF8-813E-585B-3FAF-DBE6362580B5}"/>
                </a:ext>
              </a:extLst>
            </p:cNvPr>
            <p:cNvGrpSpPr/>
            <p:nvPr/>
          </p:nvGrpSpPr>
          <p:grpSpPr>
            <a:xfrm>
              <a:off x="316668" y="1560578"/>
              <a:ext cx="5455834" cy="4140870"/>
              <a:chOff x="316668" y="1560578"/>
              <a:chExt cx="5455834" cy="4140870"/>
            </a:xfrm>
          </p:grpSpPr>
          <p:grpSp>
            <p:nvGrpSpPr>
              <p:cNvPr id="8" name="Ryhmä 7">
                <a:extLst>
                  <a:ext uri="{FF2B5EF4-FFF2-40B4-BE49-F238E27FC236}">
                    <a16:creationId xmlns:a16="http://schemas.microsoft.com/office/drawing/2014/main" id="{44E9D132-F7B4-BA78-AED1-802CF6C82094}"/>
                  </a:ext>
                </a:extLst>
              </p:cNvPr>
              <p:cNvGrpSpPr/>
              <p:nvPr/>
            </p:nvGrpSpPr>
            <p:grpSpPr>
              <a:xfrm>
                <a:off x="316668" y="1850543"/>
                <a:ext cx="1207630" cy="1880885"/>
                <a:chOff x="350190" y="1953012"/>
                <a:chExt cx="1207630" cy="1880885"/>
              </a:xfrm>
            </p:grpSpPr>
            <p:pic>
              <p:nvPicPr>
                <p:cNvPr id="22" name="Kuva 21">
                  <a:extLst>
                    <a:ext uri="{FF2B5EF4-FFF2-40B4-BE49-F238E27FC236}">
                      <a16:creationId xmlns:a16="http://schemas.microsoft.com/office/drawing/2014/main" id="{67D35884-E630-84C1-86EF-7A8B15D27F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rightnessContrast bright="2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622" r="14436" b="5167"/>
                <a:stretch/>
              </p:blipFill>
              <p:spPr>
                <a:xfrm>
                  <a:off x="626536" y="2006364"/>
                  <a:ext cx="881218" cy="1827533"/>
                </a:xfrm>
                <a:prstGeom prst="rect">
                  <a:avLst/>
                </a:prstGeom>
              </p:spPr>
            </p:pic>
            <p:pic>
              <p:nvPicPr>
                <p:cNvPr id="23" name="Kuva 22">
                  <a:extLst>
                    <a:ext uri="{FF2B5EF4-FFF2-40B4-BE49-F238E27FC236}">
                      <a16:creationId xmlns:a16="http://schemas.microsoft.com/office/drawing/2014/main" id="{457DF2DF-DD67-2716-FA24-B0229C7CFC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grayscl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9053"/>
                <a:stretch/>
              </p:blipFill>
              <p:spPr>
                <a:xfrm>
                  <a:off x="350190" y="1953012"/>
                  <a:ext cx="1207630" cy="1264437"/>
                </a:xfrm>
                <a:prstGeom prst="rect">
                  <a:avLst/>
                </a:prstGeom>
              </p:spPr>
            </p:pic>
          </p:grpSp>
          <p:pic>
            <p:nvPicPr>
              <p:cNvPr id="9" name="Kuva 8">
                <a:extLst>
                  <a:ext uri="{FF2B5EF4-FFF2-40B4-BE49-F238E27FC236}">
                    <a16:creationId xmlns:a16="http://schemas.microsoft.com/office/drawing/2014/main" id="{F1964973-DA70-BA86-F066-E71909093A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830" r="7518" b="30814"/>
              <a:stretch/>
            </p:blipFill>
            <p:spPr>
              <a:xfrm>
                <a:off x="1747780" y="1560578"/>
                <a:ext cx="2862424" cy="4140870"/>
              </a:xfrm>
              <a:prstGeom prst="rect">
                <a:avLst/>
              </a:prstGeom>
            </p:spPr>
          </p:pic>
          <p:grpSp>
            <p:nvGrpSpPr>
              <p:cNvPr id="10" name="Ryhmä 9">
                <a:extLst>
                  <a:ext uri="{FF2B5EF4-FFF2-40B4-BE49-F238E27FC236}">
                    <a16:creationId xmlns:a16="http://schemas.microsoft.com/office/drawing/2014/main" id="{CF89DD8D-6A4E-22FE-1209-20C8E3B303F6}"/>
                  </a:ext>
                </a:extLst>
              </p:cNvPr>
              <p:cNvGrpSpPr/>
              <p:nvPr/>
            </p:nvGrpSpPr>
            <p:grpSpPr>
              <a:xfrm>
                <a:off x="1303757" y="3014950"/>
                <a:ext cx="4468745" cy="2325684"/>
                <a:chOff x="1732723" y="3682134"/>
                <a:chExt cx="3854952" cy="2006245"/>
              </a:xfrm>
            </p:grpSpPr>
            <p:sp>
              <p:nvSpPr>
                <p:cNvPr id="13" name="Suorakulmio 12">
                  <a:extLst>
                    <a:ext uri="{FF2B5EF4-FFF2-40B4-BE49-F238E27FC236}">
                      <a16:creationId xmlns:a16="http://schemas.microsoft.com/office/drawing/2014/main" id="{8EFA6C33-4A8C-9119-711F-E9CE697639AD}"/>
                    </a:ext>
                  </a:extLst>
                </p:cNvPr>
                <p:cNvSpPr/>
                <p:nvPr/>
              </p:nvSpPr>
              <p:spPr>
                <a:xfrm>
                  <a:off x="3354400" y="3682134"/>
                  <a:ext cx="1998596" cy="4513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r">
                    <a:defRPr/>
                  </a:pPr>
                  <a:r>
                    <a:rPr lang="fi-FI" sz="1400" dirty="0">
                      <a:solidFill>
                        <a:srgbClr val="00A3D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LAPIN</a:t>
                  </a:r>
                </a:p>
                <a:p>
                  <a:pPr lvl="0" algn="r">
                    <a:defRPr/>
                  </a:pPr>
                  <a:r>
                    <a:rPr lang="fi-FI" sz="1400" dirty="0">
                      <a:solidFill>
                        <a:srgbClr val="00A3D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YRITTÄJÄT</a:t>
                  </a:r>
                </a:p>
              </p:txBody>
            </p:sp>
            <p:sp>
              <p:nvSpPr>
                <p:cNvPr id="14" name="Otsikko 4">
                  <a:extLst>
                    <a:ext uri="{FF2B5EF4-FFF2-40B4-BE49-F238E27FC236}">
                      <a16:creationId xmlns:a16="http://schemas.microsoft.com/office/drawing/2014/main" id="{CA328745-31FA-E564-C6B6-8904FAFF960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479408" y="4084640"/>
                  <a:ext cx="877384" cy="49710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914391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1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r"/>
                  <a:r>
                    <a:rPr lang="fi-FI" sz="4000" dirty="0">
                      <a:solidFill>
                        <a:srgbClr val="00A3D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7</a:t>
                  </a:r>
                </a:p>
              </p:txBody>
            </p:sp>
            <p:cxnSp>
              <p:nvCxnSpPr>
                <p:cNvPr id="15" name="Suora yhdysviiva 14">
                  <a:extLst>
                    <a:ext uri="{FF2B5EF4-FFF2-40B4-BE49-F238E27FC236}">
                      <a16:creationId xmlns:a16="http://schemas.microsoft.com/office/drawing/2014/main" id="{BA6497AA-734C-BA95-1B19-1C2FDA0A54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85460" y="4100534"/>
                  <a:ext cx="2080794" cy="0"/>
                </a:xfrm>
                <a:prstGeom prst="line">
                  <a:avLst/>
                </a:prstGeom>
                <a:ln w="12700" cmpd="sng">
                  <a:solidFill>
                    <a:srgbClr val="00A3DA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uora yhdysviiva 15">
                  <a:extLst>
                    <a:ext uri="{FF2B5EF4-FFF2-40B4-BE49-F238E27FC236}">
                      <a16:creationId xmlns:a16="http://schemas.microsoft.com/office/drawing/2014/main" id="{7035D26E-3F3D-3F0B-364E-63531C2B7D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94678" y="5014778"/>
                  <a:ext cx="1686206" cy="0"/>
                </a:xfrm>
                <a:prstGeom prst="line">
                  <a:avLst/>
                </a:prstGeom>
                <a:ln w="12700" cmpd="sng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Suorakulmio 16">
                  <a:extLst>
                    <a:ext uri="{FF2B5EF4-FFF2-40B4-BE49-F238E27FC236}">
                      <a16:creationId xmlns:a16="http://schemas.microsoft.com/office/drawing/2014/main" id="{0D30284C-EB0F-4564-D106-991F906DC943}"/>
                    </a:ext>
                  </a:extLst>
                </p:cNvPr>
                <p:cNvSpPr/>
                <p:nvPr/>
              </p:nvSpPr>
              <p:spPr>
                <a:xfrm>
                  <a:off x="1732723" y="4643649"/>
                  <a:ext cx="1452952" cy="3982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>
                    <a:defRPr/>
                  </a:pPr>
                  <a:r>
                    <a:rPr lang="fi-FI" sz="12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Pohjois-Pohjanmaan Yrittäjät</a:t>
                  </a:r>
                </a:p>
              </p:txBody>
            </p:sp>
            <p:sp>
              <p:nvSpPr>
                <p:cNvPr id="18" name="Otsikko 4">
                  <a:extLst>
                    <a:ext uri="{FF2B5EF4-FFF2-40B4-BE49-F238E27FC236}">
                      <a16:creationId xmlns:a16="http://schemas.microsoft.com/office/drawing/2014/main" id="{D390F3BC-A0E0-B729-6DD1-71CA826E342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732723" y="5004330"/>
                  <a:ext cx="681573" cy="48801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914391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1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fi-FI" sz="28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8</a:t>
                  </a:r>
                </a:p>
              </p:txBody>
            </p:sp>
            <p:cxnSp>
              <p:nvCxnSpPr>
                <p:cNvPr id="19" name="Suora yhdysviiva 18">
                  <a:extLst>
                    <a:ext uri="{FF2B5EF4-FFF2-40B4-BE49-F238E27FC236}">
                      <a16:creationId xmlns:a16="http://schemas.microsoft.com/office/drawing/2014/main" id="{6E8E40A8-59E8-36EE-8C41-A1E93A8BEE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23488" y="5221804"/>
                  <a:ext cx="1371350" cy="0"/>
                </a:xfrm>
                <a:prstGeom prst="line">
                  <a:avLst/>
                </a:prstGeom>
                <a:ln w="12700" cmpd="sng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Suorakulmio 19">
                  <a:extLst>
                    <a:ext uri="{FF2B5EF4-FFF2-40B4-BE49-F238E27FC236}">
                      <a16:creationId xmlns:a16="http://schemas.microsoft.com/office/drawing/2014/main" id="{48D0AD53-804B-355A-30F7-52C4337EC8B9}"/>
                    </a:ext>
                  </a:extLst>
                </p:cNvPr>
                <p:cNvSpPr/>
                <p:nvPr/>
              </p:nvSpPr>
              <p:spPr>
                <a:xfrm>
                  <a:off x="4004592" y="4984248"/>
                  <a:ext cx="1352201" cy="23895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r">
                    <a:defRPr/>
                  </a:pPr>
                  <a:r>
                    <a:rPr lang="fi-FI" sz="12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Kainuun Yrittäjät</a:t>
                  </a:r>
                </a:p>
              </p:txBody>
            </p:sp>
            <p:sp>
              <p:nvSpPr>
                <p:cNvPr id="21" name="Otsikko 4">
                  <a:extLst>
                    <a:ext uri="{FF2B5EF4-FFF2-40B4-BE49-F238E27FC236}">
                      <a16:creationId xmlns:a16="http://schemas.microsoft.com/office/drawing/2014/main" id="{6D113631-DAE2-BAFB-8305-7BF8D78B6C5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906102" y="5200366"/>
                  <a:ext cx="681573" cy="48801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914391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1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fi-FI" sz="28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-6</a:t>
                  </a:r>
                </a:p>
              </p:txBody>
            </p:sp>
          </p:grpSp>
          <p:sp>
            <p:nvSpPr>
              <p:cNvPr id="11" name="Otsikko 4">
                <a:extLst>
                  <a:ext uri="{FF2B5EF4-FFF2-40B4-BE49-F238E27FC236}">
                    <a16:creationId xmlns:a16="http://schemas.microsoft.com/office/drawing/2014/main" id="{BCA7C81C-321D-7470-F07A-D948ABCB17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1208" y="3270801"/>
                <a:ext cx="1325736" cy="73338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/>
                <a:r>
                  <a:rPr lang="fi-FI" sz="4000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12" name="Suorakulmio 11">
                <a:extLst>
                  <a:ext uri="{FF2B5EF4-FFF2-40B4-BE49-F238E27FC236}">
                    <a16:creationId xmlns:a16="http://schemas.microsoft.com/office/drawing/2014/main" id="{CB6A0D78-05DC-2ABA-D54F-4109F0FA06A1}"/>
                  </a:ext>
                </a:extLst>
              </p:cNvPr>
              <p:cNvSpPr/>
              <p:nvPr/>
            </p:nvSpPr>
            <p:spPr>
              <a:xfrm>
                <a:off x="871787" y="3087167"/>
                <a:ext cx="179782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fi-FI" sz="1400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KOKO MAA</a:t>
                </a:r>
              </a:p>
            </p:txBody>
          </p:sp>
        </p:grpSp>
        <p:cxnSp>
          <p:nvCxnSpPr>
            <p:cNvPr id="5" name="Suora yhdysviiva 4">
              <a:extLst>
                <a:ext uri="{FF2B5EF4-FFF2-40B4-BE49-F238E27FC236}">
                  <a16:creationId xmlns:a16="http://schemas.microsoft.com/office/drawing/2014/main" id="{CC7EA6B1-EFA6-1801-0461-EB361E8E3A84}"/>
                </a:ext>
              </a:extLst>
            </p:cNvPr>
            <p:cNvCxnSpPr>
              <a:cxnSpLocks/>
            </p:cNvCxnSpPr>
            <p:nvPr/>
          </p:nvCxnSpPr>
          <p:spPr>
            <a:xfrm>
              <a:off x="959949" y="3372629"/>
              <a:ext cx="1128698" cy="0"/>
            </a:xfrm>
            <a:prstGeom prst="line">
              <a:avLst/>
            </a:prstGeom>
            <a:ln w="12700" cmpd="sng">
              <a:solidFill>
                <a:srgbClr val="3F3F3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221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" name="Sisällön paikkamerkki 2">
            <a:extLst>
              <a:ext uri="{FF2B5EF4-FFF2-40B4-BE49-F238E27FC236}">
                <a16:creationId xmlns:a16="http://schemas.microsoft.com/office/drawing/2014/main" id="{60A99092-46A6-4109-8E9D-FF79A4F96B1F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66479498"/>
              </p:ext>
            </p:extLst>
          </p:nvPr>
        </p:nvGraphicFramePr>
        <p:xfrm>
          <a:off x="6304020" y="1303487"/>
          <a:ext cx="5616827" cy="256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PK-YRITYSTEN LIIKEVAIHTO JA KANNATTAVUUS</a:t>
            </a:r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B8EA42F0-0D28-4DBE-B5DC-C764C1422887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BB362F8-7299-48E5-BFB5-3CF4B19E6F8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Suorakulmio 25">
            <a:extLst>
              <a:ext uri="{FF2B5EF4-FFF2-40B4-BE49-F238E27FC236}">
                <a16:creationId xmlns:a16="http://schemas.microsoft.com/office/drawing/2014/main" id="{ACA89D07-EF87-41AA-9182-0AA9277AC958}"/>
              </a:ext>
            </a:extLst>
          </p:cNvPr>
          <p:cNvSpPr/>
          <p:nvPr/>
        </p:nvSpPr>
        <p:spPr>
          <a:xfrm>
            <a:off x="373688" y="1233606"/>
            <a:ext cx="5930333" cy="68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Arvio liikevaihdosta ja kannattavuudesta </a:t>
            </a:r>
            <a:b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ensi vuonna </a:t>
            </a:r>
          </a:p>
          <a:p>
            <a:pPr lvl="0">
              <a:defRPr/>
            </a:pP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(Saldoluku %) </a:t>
            </a:r>
          </a:p>
        </p:txBody>
      </p:sp>
      <p:sp>
        <p:nvSpPr>
          <p:cNvPr id="53" name="Suorakulmio 52">
            <a:extLst>
              <a:ext uri="{FF2B5EF4-FFF2-40B4-BE49-F238E27FC236}">
                <a16:creationId xmlns:a16="http://schemas.microsoft.com/office/drawing/2014/main" id="{DF352958-6D15-476C-AAF4-672C007D9624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Lapin Yrittäjät | </a:t>
            </a:r>
            <a:r>
              <a:rPr lang="fi-FI" sz="1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Lähialueet</a:t>
            </a: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sp>
        <p:nvSpPr>
          <p:cNvPr id="60" name="Suorakulmio 59">
            <a:extLst>
              <a:ext uri="{FF2B5EF4-FFF2-40B4-BE49-F238E27FC236}">
                <a16:creationId xmlns:a16="http://schemas.microsoft.com/office/drawing/2014/main" id="{0B0AB854-0E0F-4977-9C7C-A9898C204ACB}"/>
              </a:ext>
            </a:extLst>
          </p:cNvPr>
          <p:cNvSpPr/>
          <p:nvPr/>
        </p:nvSpPr>
        <p:spPr>
          <a:xfrm>
            <a:off x="6400520" y="1371288"/>
            <a:ext cx="444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Saldoluvun kehitys: liikevaihto</a:t>
            </a:r>
            <a:b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1/2005–2/2022</a:t>
            </a:r>
            <a:endParaRPr lang="fi-FI" sz="1000" b="1" dirty="0">
              <a:solidFill>
                <a:srgbClr val="00A3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Suorakulmio 50">
            <a:extLst>
              <a:ext uri="{FF2B5EF4-FFF2-40B4-BE49-F238E27FC236}">
                <a16:creationId xmlns:a16="http://schemas.microsoft.com/office/drawing/2014/main" id="{8D2FDE10-E463-421D-BFF3-3F26E2042ADC}"/>
              </a:ext>
            </a:extLst>
          </p:cNvPr>
          <p:cNvSpPr/>
          <p:nvPr/>
        </p:nvSpPr>
        <p:spPr>
          <a:xfrm>
            <a:off x="11282532" y="1658648"/>
            <a:ext cx="6383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i-FI" sz="8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Saldoluku</a:t>
            </a:r>
            <a:endParaRPr lang="fi-FI" sz="800" dirty="0">
              <a:solidFill>
                <a:srgbClr val="00A3DA"/>
              </a:solidFill>
            </a:endParaRPr>
          </a:p>
        </p:txBody>
      </p:sp>
      <p:graphicFrame>
        <p:nvGraphicFramePr>
          <p:cNvPr id="109" name="Sisällön paikkamerkki 2">
            <a:extLst>
              <a:ext uri="{FF2B5EF4-FFF2-40B4-BE49-F238E27FC236}">
                <a16:creationId xmlns:a16="http://schemas.microsoft.com/office/drawing/2014/main" id="{49618280-5539-4A78-9E88-12E1D9EE7183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6375148"/>
              </p:ext>
            </p:extLst>
          </p:nvPr>
        </p:nvGraphicFramePr>
        <p:xfrm>
          <a:off x="6304021" y="4193687"/>
          <a:ext cx="5700245" cy="2273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2" name="Suorakulmio 51">
            <a:extLst>
              <a:ext uri="{FF2B5EF4-FFF2-40B4-BE49-F238E27FC236}">
                <a16:creationId xmlns:a16="http://schemas.microsoft.com/office/drawing/2014/main" id="{EFAA186B-0A50-451F-B257-F0205DE0E2E0}"/>
              </a:ext>
            </a:extLst>
          </p:cNvPr>
          <p:cNvSpPr/>
          <p:nvPr/>
        </p:nvSpPr>
        <p:spPr>
          <a:xfrm>
            <a:off x="6424492" y="3674338"/>
            <a:ext cx="444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Saldoluvun kehitys: kannattavuus</a:t>
            </a:r>
            <a:b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1/2005–2/2022</a:t>
            </a:r>
            <a:endParaRPr lang="fi-FI" sz="1000" b="1" dirty="0">
              <a:solidFill>
                <a:srgbClr val="00A3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Suorakulmio 53">
            <a:extLst>
              <a:ext uri="{FF2B5EF4-FFF2-40B4-BE49-F238E27FC236}">
                <a16:creationId xmlns:a16="http://schemas.microsoft.com/office/drawing/2014/main" id="{FC46AE68-568D-4610-A69F-019BDAAF6218}"/>
              </a:ext>
            </a:extLst>
          </p:cNvPr>
          <p:cNvSpPr/>
          <p:nvPr/>
        </p:nvSpPr>
        <p:spPr>
          <a:xfrm>
            <a:off x="11343194" y="3983102"/>
            <a:ext cx="6383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i-FI" sz="8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Saldoluku</a:t>
            </a:r>
            <a:endParaRPr lang="fi-FI" sz="800" dirty="0">
              <a:solidFill>
                <a:srgbClr val="00A3DA"/>
              </a:solidFill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211B7410-A902-4052-D754-8240143F7FB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0" r="7518" b="30814"/>
          <a:stretch/>
        </p:blipFill>
        <p:spPr>
          <a:xfrm>
            <a:off x="2101049" y="2074384"/>
            <a:ext cx="2430957" cy="3516697"/>
          </a:xfrm>
          <a:prstGeom prst="rect">
            <a:avLst/>
          </a:prstGeom>
        </p:spPr>
      </p:pic>
      <p:grpSp>
        <p:nvGrpSpPr>
          <p:cNvPr id="3" name="Ryhmä 2">
            <a:extLst>
              <a:ext uri="{FF2B5EF4-FFF2-40B4-BE49-F238E27FC236}">
                <a16:creationId xmlns:a16="http://schemas.microsoft.com/office/drawing/2014/main" id="{53008CAD-9B5C-73E3-703F-EB8181E9DC3D}"/>
              </a:ext>
            </a:extLst>
          </p:cNvPr>
          <p:cNvGrpSpPr/>
          <p:nvPr/>
        </p:nvGrpSpPr>
        <p:grpSpPr>
          <a:xfrm>
            <a:off x="278848" y="2093982"/>
            <a:ext cx="969784" cy="1510439"/>
            <a:chOff x="5176743" y="1329381"/>
            <a:chExt cx="1207630" cy="1880885"/>
          </a:xfrm>
        </p:grpSpPr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E7254D83-211C-A190-0DE9-6C491C7F08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22" r="14436" b="5167"/>
            <a:stretch/>
          </p:blipFill>
          <p:spPr>
            <a:xfrm>
              <a:off x="5453089" y="1382733"/>
              <a:ext cx="881218" cy="1827533"/>
            </a:xfrm>
            <a:prstGeom prst="rect">
              <a:avLst/>
            </a:prstGeom>
          </p:spPr>
        </p:pic>
        <p:pic>
          <p:nvPicPr>
            <p:cNvPr id="5" name="Kuva 4">
              <a:extLst>
                <a:ext uri="{FF2B5EF4-FFF2-40B4-BE49-F238E27FC236}">
                  <a16:creationId xmlns:a16="http://schemas.microsoft.com/office/drawing/2014/main" id="{8717F0E5-E023-D4F5-2336-B31AFB3ECA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053"/>
            <a:stretch/>
          </p:blipFill>
          <p:spPr>
            <a:xfrm>
              <a:off x="5176743" y="1329381"/>
              <a:ext cx="1207630" cy="1264437"/>
            </a:xfrm>
            <a:prstGeom prst="rect">
              <a:avLst/>
            </a:prstGeom>
          </p:spPr>
        </p:pic>
      </p:grpSp>
      <p:sp>
        <p:nvSpPr>
          <p:cNvPr id="8" name="Suorakulmio 7">
            <a:extLst>
              <a:ext uri="{FF2B5EF4-FFF2-40B4-BE49-F238E27FC236}">
                <a16:creationId xmlns:a16="http://schemas.microsoft.com/office/drawing/2014/main" id="{FCD83249-630A-B755-65D3-3E93CD13C365}"/>
              </a:ext>
            </a:extLst>
          </p:cNvPr>
          <p:cNvSpPr/>
          <p:nvPr/>
        </p:nvSpPr>
        <p:spPr>
          <a:xfrm>
            <a:off x="3605079" y="2812654"/>
            <a:ext cx="23168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4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LAPIN YRITTÄJÄT</a:t>
            </a:r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0B9EC552-7D72-247A-8D79-8239FF7777EA}"/>
              </a:ext>
            </a:extLst>
          </p:cNvPr>
          <p:cNvCxnSpPr>
            <a:cxnSpLocks/>
          </p:cNvCxnSpPr>
          <p:nvPr/>
        </p:nvCxnSpPr>
        <p:spPr>
          <a:xfrm>
            <a:off x="3605079" y="3091107"/>
            <a:ext cx="2219246" cy="0"/>
          </a:xfrm>
          <a:prstGeom prst="line">
            <a:avLst/>
          </a:prstGeom>
          <a:ln w="12700" cmpd="sng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Ryhmä 9">
            <a:extLst>
              <a:ext uri="{FF2B5EF4-FFF2-40B4-BE49-F238E27FC236}">
                <a16:creationId xmlns:a16="http://schemas.microsoft.com/office/drawing/2014/main" id="{90A0B97B-61E6-80E0-8F5F-8666713F783F}"/>
              </a:ext>
            </a:extLst>
          </p:cNvPr>
          <p:cNvGrpSpPr/>
          <p:nvPr/>
        </p:nvGrpSpPr>
        <p:grpSpPr>
          <a:xfrm>
            <a:off x="3908010" y="4535244"/>
            <a:ext cx="1946889" cy="804286"/>
            <a:chOff x="-164802" y="3985994"/>
            <a:chExt cx="1946889" cy="804286"/>
          </a:xfrm>
        </p:grpSpPr>
        <p:sp>
          <p:nvSpPr>
            <p:cNvPr id="11" name="Otsikko 4">
              <a:extLst>
                <a:ext uri="{FF2B5EF4-FFF2-40B4-BE49-F238E27FC236}">
                  <a16:creationId xmlns:a16="http://schemas.microsoft.com/office/drawing/2014/main" id="{697C3520-6AE2-97D0-619F-19FEA6B2D9AB}"/>
                </a:ext>
              </a:extLst>
            </p:cNvPr>
            <p:cNvSpPr txBox="1">
              <a:spLocks/>
            </p:cNvSpPr>
            <p:nvPr/>
          </p:nvSpPr>
          <p:spPr>
            <a:xfrm>
              <a:off x="938675" y="4224565"/>
              <a:ext cx="790094" cy="56571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391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fi-FI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-28</a:t>
              </a:r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BBF0E4E6-B82D-5CD2-6E8F-A8590C8D9971}"/>
                </a:ext>
              </a:extLst>
            </p:cNvPr>
            <p:cNvSpPr/>
            <p:nvPr/>
          </p:nvSpPr>
          <p:spPr>
            <a:xfrm>
              <a:off x="953014" y="4585474"/>
              <a:ext cx="829073" cy="1661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i-FI" sz="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KANNATTAVUUS</a:t>
              </a:r>
              <a:endParaRPr lang="fi-FI" sz="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13" name="Suora yhdysviiva 12">
              <a:extLst>
                <a:ext uri="{FF2B5EF4-FFF2-40B4-BE49-F238E27FC236}">
                  <a16:creationId xmlns:a16="http://schemas.microsoft.com/office/drawing/2014/main" id="{D715C821-5655-BAB4-901A-C9783FF20C9D}"/>
                </a:ext>
              </a:extLst>
            </p:cNvPr>
            <p:cNvCxnSpPr>
              <a:cxnSpLocks/>
            </p:cNvCxnSpPr>
            <p:nvPr/>
          </p:nvCxnSpPr>
          <p:spPr>
            <a:xfrm>
              <a:off x="-164802" y="4239695"/>
              <a:ext cx="1806605" cy="0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530523FC-592A-B623-7D00-34A5CB598B48}"/>
                </a:ext>
              </a:extLst>
            </p:cNvPr>
            <p:cNvSpPr/>
            <p:nvPr/>
          </p:nvSpPr>
          <p:spPr>
            <a:xfrm>
              <a:off x="159081" y="3985994"/>
              <a:ext cx="1567501" cy="277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defRPr/>
              </a:pPr>
              <a:r>
                <a:rPr lang="fi-FI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Kainuun Yrittäjät</a:t>
              </a:r>
            </a:p>
          </p:txBody>
        </p:sp>
        <p:sp>
          <p:nvSpPr>
            <p:cNvPr id="15" name="Otsikko 4">
              <a:extLst>
                <a:ext uri="{FF2B5EF4-FFF2-40B4-BE49-F238E27FC236}">
                  <a16:creationId xmlns:a16="http://schemas.microsoft.com/office/drawing/2014/main" id="{717A2055-34CC-6276-BAC0-357993200775}"/>
                </a:ext>
              </a:extLst>
            </p:cNvPr>
            <p:cNvSpPr txBox="1">
              <a:spLocks/>
            </p:cNvSpPr>
            <p:nvPr/>
          </p:nvSpPr>
          <p:spPr>
            <a:xfrm>
              <a:off x="169947" y="4218688"/>
              <a:ext cx="790094" cy="56571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391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fi-FI" sz="2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8F34F98A-3C13-1F2A-4303-962C62ED8895}"/>
                </a:ext>
              </a:extLst>
            </p:cNvPr>
            <p:cNvSpPr/>
            <p:nvPr/>
          </p:nvSpPr>
          <p:spPr>
            <a:xfrm>
              <a:off x="316228" y="4597666"/>
              <a:ext cx="670376" cy="1661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i-FI" sz="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LIIKEVAIHTO</a:t>
              </a:r>
              <a:endParaRPr lang="fi-FI" sz="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7" name="Suorakulmio 16">
            <a:extLst>
              <a:ext uri="{FF2B5EF4-FFF2-40B4-BE49-F238E27FC236}">
                <a16:creationId xmlns:a16="http://schemas.microsoft.com/office/drawing/2014/main" id="{D01D5840-5C93-AAF1-3587-4D572388DCA3}"/>
              </a:ext>
            </a:extLst>
          </p:cNvPr>
          <p:cNvSpPr/>
          <p:nvPr/>
        </p:nvSpPr>
        <p:spPr>
          <a:xfrm>
            <a:off x="662037" y="3153102"/>
            <a:ext cx="17978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4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cxnSp>
        <p:nvCxnSpPr>
          <p:cNvPr id="18" name="Suora yhdysviiva 17">
            <a:extLst>
              <a:ext uri="{FF2B5EF4-FFF2-40B4-BE49-F238E27FC236}">
                <a16:creationId xmlns:a16="http://schemas.microsoft.com/office/drawing/2014/main" id="{19DC3255-CF17-DBF4-9BC2-A625C6760526}"/>
              </a:ext>
            </a:extLst>
          </p:cNvPr>
          <p:cNvCxnSpPr>
            <a:cxnSpLocks/>
          </p:cNvCxnSpPr>
          <p:nvPr/>
        </p:nvCxnSpPr>
        <p:spPr>
          <a:xfrm>
            <a:off x="783017" y="3429000"/>
            <a:ext cx="1596845" cy="0"/>
          </a:xfrm>
          <a:prstGeom prst="line">
            <a:avLst/>
          </a:prstGeom>
          <a:ln w="12700" cmpd="sng">
            <a:solidFill>
              <a:srgbClr val="3F3F3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Ryhmä 18">
            <a:extLst>
              <a:ext uri="{FF2B5EF4-FFF2-40B4-BE49-F238E27FC236}">
                <a16:creationId xmlns:a16="http://schemas.microsoft.com/office/drawing/2014/main" id="{94B81C16-8D69-2221-5049-EF6F3B3BDBE1}"/>
              </a:ext>
            </a:extLst>
          </p:cNvPr>
          <p:cNvGrpSpPr/>
          <p:nvPr/>
        </p:nvGrpSpPr>
        <p:grpSpPr>
          <a:xfrm>
            <a:off x="1177264" y="4511840"/>
            <a:ext cx="2139263" cy="989829"/>
            <a:chOff x="516925" y="4986509"/>
            <a:chExt cx="2139263" cy="989829"/>
          </a:xfrm>
        </p:grpSpPr>
        <p:cxnSp>
          <p:nvCxnSpPr>
            <p:cNvPr id="20" name="Suora yhdysviiva 19">
              <a:extLst>
                <a:ext uri="{FF2B5EF4-FFF2-40B4-BE49-F238E27FC236}">
                  <a16:creationId xmlns:a16="http://schemas.microsoft.com/office/drawing/2014/main" id="{359EC77D-E798-7892-87C9-C897D75817B7}"/>
                </a:ext>
              </a:extLst>
            </p:cNvPr>
            <p:cNvCxnSpPr>
              <a:cxnSpLocks/>
            </p:cNvCxnSpPr>
            <p:nvPr/>
          </p:nvCxnSpPr>
          <p:spPr>
            <a:xfrm>
              <a:off x="595772" y="5431162"/>
              <a:ext cx="2060416" cy="0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E380EA32-8739-A9E6-6E5F-C4F93B130029}"/>
                </a:ext>
              </a:extLst>
            </p:cNvPr>
            <p:cNvSpPr/>
            <p:nvPr/>
          </p:nvSpPr>
          <p:spPr>
            <a:xfrm>
              <a:off x="520153" y="4986509"/>
              <a:ext cx="17699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fi-FI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Pohjois-Pohjanmaan Yrittäjät</a:t>
              </a:r>
            </a:p>
          </p:txBody>
        </p:sp>
        <p:sp>
          <p:nvSpPr>
            <p:cNvPr id="22" name="Otsikko 4">
              <a:extLst>
                <a:ext uri="{FF2B5EF4-FFF2-40B4-BE49-F238E27FC236}">
                  <a16:creationId xmlns:a16="http://schemas.microsoft.com/office/drawing/2014/main" id="{FA2A1FFB-C325-9481-55FE-AE5D8027CCB8}"/>
                </a:ext>
              </a:extLst>
            </p:cNvPr>
            <p:cNvSpPr txBox="1">
              <a:spLocks/>
            </p:cNvSpPr>
            <p:nvPr/>
          </p:nvSpPr>
          <p:spPr>
            <a:xfrm>
              <a:off x="1135794" y="5410623"/>
              <a:ext cx="790094" cy="56571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391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i-FI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-15</a:t>
              </a:r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90C45533-4597-8F5B-4B92-8F4D38F2105D}"/>
                </a:ext>
              </a:extLst>
            </p:cNvPr>
            <p:cNvSpPr/>
            <p:nvPr/>
          </p:nvSpPr>
          <p:spPr>
            <a:xfrm>
              <a:off x="1178883" y="5785360"/>
              <a:ext cx="829073" cy="1661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i-FI" sz="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KANNATTAVUUS</a:t>
              </a:r>
              <a:endParaRPr lang="fi-FI" sz="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4" name="Otsikko 4">
              <a:extLst>
                <a:ext uri="{FF2B5EF4-FFF2-40B4-BE49-F238E27FC236}">
                  <a16:creationId xmlns:a16="http://schemas.microsoft.com/office/drawing/2014/main" id="{504768E6-1492-DE54-862E-7CBAF87C1DDE}"/>
                </a:ext>
              </a:extLst>
            </p:cNvPr>
            <p:cNvSpPr txBox="1">
              <a:spLocks/>
            </p:cNvSpPr>
            <p:nvPr/>
          </p:nvSpPr>
          <p:spPr>
            <a:xfrm>
              <a:off x="516925" y="5407740"/>
              <a:ext cx="790094" cy="56571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391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i-FI" sz="2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28" name="Suorakulmio 27">
              <a:extLst>
                <a:ext uri="{FF2B5EF4-FFF2-40B4-BE49-F238E27FC236}">
                  <a16:creationId xmlns:a16="http://schemas.microsoft.com/office/drawing/2014/main" id="{DBED2C19-2197-6BE5-AEAC-9CDB94449570}"/>
                </a:ext>
              </a:extLst>
            </p:cNvPr>
            <p:cNvSpPr/>
            <p:nvPr/>
          </p:nvSpPr>
          <p:spPr>
            <a:xfrm>
              <a:off x="521866" y="5785360"/>
              <a:ext cx="670376" cy="1661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i-FI" sz="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LIIKEVAIHTO</a:t>
              </a:r>
              <a:endParaRPr lang="fi-FI" sz="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9" name="Ryhmä 28">
            <a:extLst>
              <a:ext uri="{FF2B5EF4-FFF2-40B4-BE49-F238E27FC236}">
                <a16:creationId xmlns:a16="http://schemas.microsoft.com/office/drawing/2014/main" id="{36B483A9-C9A4-00AC-EA6B-82A1E4B9B7C5}"/>
              </a:ext>
            </a:extLst>
          </p:cNvPr>
          <p:cNvGrpSpPr/>
          <p:nvPr/>
        </p:nvGrpSpPr>
        <p:grpSpPr>
          <a:xfrm>
            <a:off x="311202" y="3476840"/>
            <a:ext cx="2294842" cy="603048"/>
            <a:chOff x="3898241" y="2048401"/>
            <a:chExt cx="2294842" cy="603048"/>
          </a:xfrm>
        </p:grpSpPr>
        <p:sp>
          <p:nvSpPr>
            <p:cNvPr id="30" name="Suorakulmio 29">
              <a:extLst>
                <a:ext uri="{FF2B5EF4-FFF2-40B4-BE49-F238E27FC236}">
                  <a16:creationId xmlns:a16="http://schemas.microsoft.com/office/drawing/2014/main" id="{868AE6A2-95E3-9CF6-570A-62DD8742994F}"/>
                </a:ext>
              </a:extLst>
            </p:cNvPr>
            <p:cNvSpPr/>
            <p:nvPr/>
          </p:nvSpPr>
          <p:spPr>
            <a:xfrm>
              <a:off x="3898241" y="2457745"/>
              <a:ext cx="1156196" cy="1908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fi-FI" sz="8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LIIKEVAIHTO</a:t>
              </a:r>
              <a:endParaRPr lang="fi-FI" sz="800" dirty="0">
                <a:solidFill>
                  <a:srgbClr val="3F3F3F"/>
                </a:solidFill>
              </a:endParaRPr>
            </a:p>
          </p:txBody>
        </p:sp>
        <p:sp>
          <p:nvSpPr>
            <p:cNvPr id="31" name="Otsikko 4">
              <a:extLst>
                <a:ext uri="{FF2B5EF4-FFF2-40B4-BE49-F238E27FC236}">
                  <a16:creationId xmlns:a16="http://schemas.microsoft.com/office/drawing/2014/main" id="{304AC83B-CB92-2681-B11D-4B6E72B79EAC}"/>
                </a:ext>
              </a:extLst>
            </p:cNvPr>
            <p:cNvSpPr txBox="1">
              <a:spLocks/>
            </p:cNvSpPr>
            <p:nvPr/>
          </p:nvSpPr>
          <p:spPr>
            <a:xfrm>
              <a:off x="4265529" y="2053909"/>
              <a:ext cx="804610" cy="445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391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i-FI" sz="4000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32" name="Suorakulmio 31">
              <a:extLst>
                <a:ext uri="{FF2B5EF4-FFF2-40B4-BE49-F238E27FC236}">
                  <a16:creationId xmlns:a16="http://schemas.microsoft.com/office/drawing/2014/main" id="{383EA3FD-CC86-3569-E4D2-DB22D35D904A}"/>
                </a:ext>
              </a:extLst>
            </p:cNvPr>
            <p:cNvSpPr/>
            <p:nvPr/>
          </p:nvSpPr>
          <p:spPr>
            <a:xfrm>
              <a:off x="5036887" y="2460628"/>
              <a:ext cx="1039173" cy="1908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fi-FI" sz="8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KANNATTAVUUS</a:t>
              </a:r>
              <a:endParaRPr lang="fi-FI" sz="800" dirty="0">
                <a:solidFill>
                  <a:srgbClr val="3F3F3F"/>
                </a:solidFill>
              </a:endParaRPr>
            </a:p>
          </p:txBody>
        </p:sp>
        <p:sp>
          <p:nvSpPr>
            <p:cNvPr id="33" name="Otsikko 4">
              <a:extLst>
                <a:ext uri="{FF2B5EF4-FFF2-40B4-BE49-F238E27FC236}">
                  <a16:creationId xmlns:a16="http://schemas.microsoft.com/office/drawing/2014/main" id="{98F83343-95DF-E3FB-E5B9-80B29A50D57E}"/>
                </a:ext>
              </a:extLst>
            </p:cNvPr>
            <p:cNvSpPr txBox="1">
              <a:spLocks/>
            </p:cNvSpPr>
            <p:nvPr/>
          </p:nvSpPr>
          <p:spPr>
            <a:xfrm>
              <a:off x="5257297" y="2048401"/>
              <a:ext cx="935786" cy="445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391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fi-FI" sz="4000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-14</a:t>
              </a:r>
            </a:p>
          </p:txBody>
        </p:sp>
      </p:grpSp>
      <p:sp>
        <p:nvSpPr>
          <p:cNvPr id="34" name="Suorakulmio 33">
            <a:extLst>
              <a:ext uri="{FF2B5EF4-FFF2-40B4-BE49-F238E27FC236}">
                <a16:creationId xmlns:a16="http://schemas.microsoft.com/office/drawing/2014/main" id="{BF3CBEF1-8543-F178-5ABA-3C53F14BB8FB}"/>
              </a:ext>
            </a:extLst>
          </p:cNvPr>
          <p:cNvSpPr/>
          <p:nvPr/>
        </p:nvSpPr>
        <p:spPr>
          <a:xfrm>
            <a:off x="3949017" y="3524077"/>
            <a:ext cx="1156196" cy="16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fi-FI" sz="6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LIIKEVAIHTO</a:t>
            </a:r>
            <a:endParaRPr lang="fi-FI" sz="600" dirty="0">
              <a:solidFill>
                <a:srgbClr val="00A3DA"/>
              </a:solidFill>
            </a:endParaRPr>
          </a:p>
        </p:txBody>
      </p:sp>
      <p:sp>
        <p:nvSpPr>
          <p:cNvPr id="35" name="Otsikko 4">
            <a:extLst>
              <a:ext uri="{FF2B5EF4-FFF2-40B4-BE49-F238E27FC236}">
                <a16:creationId xmlns:a16="http://schemas.microsoft.com/office/drawing/2014/main" id="{1861BA63-F213-44E8-492E-FCBD9BB3F77B}"/>
              </a:ext>
            </a:extLst>
          </p:cNvPr>
          <p:cNvSpPr txBox="1">
            <a:spLocks/>
          </p:cNvSpPr>
          <p:nvPr/>
        </p:nvSpPr>
        <p:spPr>
          <a:xfrm>
            <a:off x="4278094" y="3120053"/>
            <a:ext cx="804610" cy="445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4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36" name="Suorakulmio 35">
            <a:extLst>
              <a:ext uri="{FF2B5EF4-FFF2-40B4-BE49-F238E27FC236}">
                <a16:creationId xmlns:a16="http://schemas.microsoft.com/office/drawing/2014/main" id="{50711F47-E1F3-384C-997F-D1DCAFE43BD7}"/>
              </a:ext>
            </a:extLst>
          </p:cNvPr>
          <p:cNvSpPr/>
          <p:nvPr/>
        </p:nvSpPr>
        <p:spPr>
          <a:xfrm>
            <a:off x="4889958" y="3516815"/>
            <a:ext cx="1039173" cy="16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fi-FI" sz="6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KANNATTAVUUS</a:t>
            </a:r>
            <a:endParaRPr lang="fi-FI" sz="600" dirty="0">
              <a:solidFill>
                <a:srgbClr val="00A3DA"/>
              </a:solidFill>
            </a:endParaRPr>
          </a:p>
        </p:txBody>
      </p:sp>
      <p:sp>
        <p:nvSpPr>
          <p:cNvPr id="37" name="Otsikko 4">
            <a:extLst>
              <a:ext uri="{FF2B5EF4-FFF2-40B4-BE49-F238E27FC236}">
                <a16:creationId xmlns:a16="http://schemas.microsoft.com/office/drawing/2014/main" id="{902F06FE-545D-456D-9811-982C5224EAD4}"/>
              </a:ext>
            </a:extLst>
          </p:cNvPr>
          <p:cNvSpPr txBox="1">
            <a:spLocks/>
          </p:cNvSpPr>
          <p:nvPr/>
        </p:nvSpPr>
        <p:spPr>
          <a:xfrm>
            <a:off x="5089472" y="3136052"/>
            <a:ext cx="928980" cy="445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4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-14</a:t>
            </a:r>
          </a:p>
        </p:txBody>
      </p:sp>
    </p:spTree>
    <p:extLst>
      <p:ext uri="{BB962C8B-B14F-4D97-AF65-F5344CB8AC3E}">
        <p14:creationId xmlns:p14="http://schemas.microsoft.com/office/powerpoint/2010/main" val="1808627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uorakulmio 45">
            <a:extLst>
              <a:ext uri="{FF2B5EF4-FFF2-40B4-BE49-F238E27FC236}">
                <a16:creationId xmlns:a16="http://schemas.microsoft.com/office/drawing/2014/main" id="{5A474671-E43F-48A2-B790-C578EBD064B5}"/>
              </a:ext>
            </a:extLst>
          </p:cNvPr>
          <p:cNvSpPr/>
          <p:nvPr/>
        </p:nvSpPr>
        <p:spPr>
          <a:xfrm>
            <a:off x="372088" y="1225369"/>
            <a:ext cx="5930333" cy="65864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80000"/>
              </a:lnSpc>
              <a:defRPr/>
            </a:pP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Arvio investointien arvon sekä tuotannon ja tuotteiden kehityksestä ensi vuonna</a:t>
            </a:r>
            <a:b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(Saldoluku %) 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PK-YRITYSTEN INVESTOINTIEN ARVO JA INNOVAATIOT</a:t>
            </a:r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2022 alueraportti, 7.9.2022</a:t>
            </a:r>
            <a:endParaRPr lang="fi-FI" dirty="0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B8EA42F0-0D28-4DBE-B5DC-C764C1422887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BB362F8-7299-48E5-BFB5-3CF4B19E6F8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Suorakulmio 52">
            <a:extLst>
              <a:ext uri="{FF2B5EF4-FFF2-40B4-BE49-F238E27FC236}">
                <a16:creationId xmlns:a16="http://schemas.microsoft.com/office/drawing/2014/main" id="{DF352958-6D15-476C-AAF4-672C007D9624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Lapin Yrittäjät | </a:t>
            </a:r>
            <a:r>
              <a:rPr lang="fi-FI" sz="1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Lähialueet</a:t>
            </a: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cxnSp>
        <p:nvCxnSpPr>
          <p:cNvPr id="75" name="Suora yhdysviiva 74">
            <a:extLst>
              <a:ext uri="{FF2B5EF4-FFF2-40B4-BE49-F238E27FC236}">
                <a16:creationId xmlns:a16="http://schemas.microsoft.com/office/drawing/2014/main" id="{93297663-5F59-43F4-870E-40EE7D15FF25}"/>
              </a:ext>
            </a:extLst>
          </p:cNvPr>
          <p:cNvCxnSpPr>
            <a:cxnSpLocks/>
          </p:cNvCxnSpPr>
          <p:nvPr/>
        </p:nvCxnSpPr>
        <p:spPr>
          <a:xfrm>
            <a:off x="509815" y="1098267"/>
            <a:ext cx="11172370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Kuva 1">
            <a:extLst>
              <a:ext uri="{FF2B5EF4-FFF2-40B4-BE49-F238E27FC236}">
                <a16:creationId xmlns:a16="http://schemas.microsoft.com/office/drawing/2014/main" id="{0FFCBCC8-8CAD-7450-719A-14DA5307DE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0" r="7518" b="30814"/>
          <a:stretch/>
        </p:blipFill>
        <p:spPr>
          <a:xfrm>
            <a:off x="3406813" y="1725639"/>
            <a:ext cx="2936570" cy="4248132"/>
          </a:xfrm>
          <a:prstGeom prst="rect">
            <a:avLst/>
          </a:prstGeom>
        </p:spPr>
      </p:pic>
      <p:grpSp>
        <p:nvGrpSpPr>
          <p:cNvPr id="3" name="Ryhmä 2">
            <a:extLst>
              <a:ext uri="{FF2B5EF4-FFF2-40B4-BE49-F238E27FC236}">
                <a16:creationId xmlns:a16="http://schemas.microsoft.com/office/drawing/2014/main" id="{D6D01DC3-1AF3-6779-164A-A0E7FEB4BD3E}"/>
              </a:ext>
            </a:extLst>
          </p:cNvPr>
          <p:cNvGrpSpPr/>
          <p:nvPr/>
        </p:nvGrpSpPr>
        <p:grpSpPr>
          <a:xfrm>
            <a:off x="9626033" y="1470913"/>
            <a:ext cx="1521878" cy="2370325"/>
            <a:chOff x="5176743" y="1329381"/>
            <a:chExt cx="1207630" cy="1880885"/>
          </a:xfrm>
        </p:grpSpPr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4DE8D158-AF4C-54D1-E08E-D25E22F1A6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22" r="14436" b="5167"/>
            <a:stretch/>
          </p:blipFill>
          <p:spPr>
            <a:xfrm>
              <a:off x="5453089" y="1382733"/>
              <a:ext cx="881218" cy="1827533"/>
            </a:xfrm>
            <a:prstGeom prst="rect">
              <a:avLst/>
            </a:prstGeom>
          </p:spPr>
        </p:pic>
        <p:pic>
          <p:nvPicPr>
            <p:cNvPr id="5" name="Kuva 4">
              <a:extLst>
                <a:ext uri="{FF2B5EF4-FFF2-40B4-BE49-F238E27FC236}">
                  <a16:creationId xmlns:a16="http://schemas.microsoft.com/office/drawing/2014/main" id="{B7FF2FE5-61EA-B658-D6CF-C20A5A3717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053"/>
            <a:stretch/>
          </p:blipFill>
          <p:spPr>
            <a:xfrm>
              <a:off x="5176743" y="1329381"/>
              <a:ext cx="1207630" cy="1264437"/>
            </a:xfrm>
            <a:prstGeom prst="rect">
              <a:avLst/>
            </a:prstGeom>
          </p:spPr>
        </p:pic>
      </p:grpSp>
      <p:sp>
        <p:nvSpPr>
          <p:cNvPr id="8" name="Suorakulmio 7">
            <a:extLst>
              <a:ext uri="{FF2B5EF4-FFF2-40B4-BE49-F238E27FC236}">
                <a16:creationId xmlns:a16="http://schemas.microsoft.com/office/drawing/2014/main" id="{AD34E22F-D0EC-38F7-7DEA-F3DBCA08E1A9}"/>
              </a:ext>
            </a:extLst>
          </p:cNvPr>
          <p:cNvSpPr/>
          <p:nvPr/>
        </p:nvSpPr>
        <p:spPr>
          <a:xfrm>
            <a:off x="950289" y="2659483"/>
            <a:ext cx="23168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4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LAPIN YRITTÄJÄT</a:t>
            </a:r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C2C7D74D-A01E-0319-D526-AE21F06E7C49}"/>
              </a:ext>
            </a:extLst>
          </p:cNvPr>
          <p:cNvCxnSpPr>
            <a:cxnSpLocks/>
          </p:cNvCxnSpPr>
          <p:nvPr/>
        </p:nvCxnSpPr>
        <p:spPr>
          <a:xfrm>
            <a:off x="992285" y="2974473"/>
            <a:ext cx="3756431" cy="0"/>
          </a:xfrm>
          <a:prstGeom prst="line">
            <a:avLst/>
          </a:prstGeom>
          <a:ln w="12700" cmpd="sng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Ryhmä 9">
            <a:extLst>
              <a:ext uri="{FF2B5EF4-FFF2-40B4-BE49-F238E27FC236}">
                <a16:creationId xmlns:a16="http://schemas.microsoft.com/office/drawing/2014/main" id="{D30040FF-2678-7172-C442-1695903D9695}"/>
              </a:ext>
            </a:extLst>
          </p:cNvPr>
          <p:cNvGrpSpPr/>
          <p:nvPr/>
        </p:nvGrpSpPr>
        <p:grpSpPr>
          <a:xfrm>
            <a:off x="1327385" y="4731483"/>
            <a:ext cx="3458150" cy="319420"/>
            <a:chOff x="780699" y="5015131"/>
            <a:chExt cx="3458150" cy="319420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C3F03A98-40DB-9715-CCD8-8B36BCEEFBC0}"/>
                </a:ext>
              </a:extLst>
            </p:cNvPr>
            <p:cNvSpPr/>
            <p:nvPr/>
          </p:nvSpPr>
          <p:spPr>
            <a:xfrm>
              <a:off x="780699" y="5015131"/>
              <a:ext cx="223627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fi-FI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Pohjois-Pohjanmaan Yrittäjät</a:t>
              </a:r>
            </a:p>
          </p:txBody>
        </p:sp>
        <p:cxnSp>
          <p:nvCxnSpPr>
            <p:cNvPr id="12" name="Suora yhdysviiva 11">
              <a:extLst>
                <a:ext uri="{FF2B5EF4-FFF2-40B4-BE49-F238E27FC236}">
                  <a16:creationId xmlns:a16="http://schemas.microsoft.com/office/drawing/2014/main" id="{E05FEF2C-8E8D-017E-4329-497BFDDD18AD}"/>
                </a:ext>
              </a:extLst>
            </p:cNvPr>
            <p:cNvCxnSpPr>
              <a:cxnSpLocks/>
            </p:cNvCxnSpPr>
            <p:nvPr/>
          </p:nvCxnSpPr>
          <p:spPr>
            <a:xfrm>
              <a:off x="867557" y="5334551"/>
              <a:ext cx="3371292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5E02D30-98D3-5147-3CD0-6DC8A02CCFA1}"/>
              </a:ext>
            </a:extLst>
          </p:cNvPr>
          <p:cNvGrpSpPr/>
          <p:nvPr/>
        </p:nvGrpSpPr>
        <p:grpSpPr>
          <a:xfrm>
            <a:off x="5632757" y="4838707"/>
            <a:ext cx="2862294" cy="1173323"/>
            <a:chOff x="1244763" y="2165489"/>
            <a:chExt cx="2862294" cy="1173323"/>
          </a:xfrm>
        </p:grpSpPr>
        <p:cxnSp>
          <p:nvCxnSpPr>
            <p:cNvPr id="14" name="Suora yhdysviiva 13">
              <a:extLst>
                <a:ext uri="{FF2B5EF4-FFF2-40B4-BE49-F238E27FC236}">
                  <a16:creationId xmlns:a16="http://schemas.microsoft.com/office/drawing/2014/main" id="{79BDDAB3-8662-1ABC-255D-AC88B168DBDE}"/>
                </a:ext>
              </a:extLst>
            </p:cNvPr>
            <p:cNvCxnSpPr>
              <a:cxnSpLocks/>
            </p:cNvCxnSpPr>
            <p:nvPr/>
          </p:nvCxnSpPr>
          <p:spPr>
            <a:xfrm>
              <a:off x="1244763" y="2453161"/>
              <a:ext cx="2779723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B24255-8047-32F1-8095-61BFD9E15EAE}"/>
                </a:ext>
              </a:extLst>
            </p:cNvPr>
            <p:cNvSpPr/>
            <p:nvPr/>
          </p:nvSpPr>
          <p:spPr>
            <a:xfrm>
              <a:off x="1955389" y="2165489"/>
              <a:ext cx="214298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defRPr/>
              </a:pPr>
              <a:r>
                <a:rPr lang="fi-FI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Kainuun Yrittäjät</a:t>
              </a:r>
            </a:p>
          </p:txBody>
        </p:sp>
        <p:sp>
          <p:nvSpPr>
            <p:cNvPr id="16" name="Otsikko 4">
              <a:extLst>
                <a:ext uri="{FF2B5EF4-FFF2-40B4-BE49-F238E27FC236}">
                  <a16:creationId xmlns:a16="http://schemas.microsoft.com/office/drawing/2014/main" id="{8F814330-2541-18FF-97A3-512BE2B0986D}"/>
                </a:ext>
              </a:extLst>
            </p:cNvPr>
            <p:cNvSpPr txBox="1">
              <a:spLocks/>
            </p:cNvSpPr>
            <p:nvPr/>
          </p:nvSpPr>
          <p:spPr>
            <a:xfrm>
              <a:off x="2078812" y="2480536"/>
              <a:ext cx="790094" cy="56571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391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fi-FI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-28</a:t>
              </a:r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855B17A8-F2A1-0677-7A99-9E1FBF7625CF}"/>
                </a:ext>
              </a:extLst>
            </p:cNvPr>
            <p:cNvSpPr/>
            <p:nvPr/>
          </p:nvSpPr>
          <p:spPr>
            <a:xfrm>
              <a:off x="1868402" y="2862792"/>
              <a:ext cx="973343" cy="2893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fi-FI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INVESTOINTIEN</a:t>
              </a:r>
            </a:p>
            <a:p>
              <a:pPr algn="r">
                <a:lnSpc>
                  <a:spcPct val="80000"/>
                </a:lnSpc>
              </a:pPr>
              <a:r>
                <a:rPr lang="fi-FI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ARVO</a:t>
              </a:r>
              <a:endParaRPr lang="fi-FI" sz="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8" name="Otsikko 4">
              <a:extLst>
                <a:ext uri="{FF2B5EF4-FFF2-40B4-BE49-F238E27FC236}">
                  <a16:creationId xmlns:a16="http://schemas.microsoft.com/office/drawing/2014/main" id="{2A3C4B73-72D8-0DD7-0608-6E45C164FAD6}"/>
                </a:ext>
              </a:extLst>
            </p:cNvPr>
            <p:cNvSpPr txBox="1">
              <a:spLocks/>
            </p:cNvSpPr>
            <p:nvPr/>
          </p:nvSpPr>
          <p:spPr>
            <a:xfrm>
              <a:off x="3313462" y="2453161"/>
              <a:ext cx="790094" cy="56571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391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fi-FI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-11</a:t>
              </a:r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FC4A333-58F5-A0C6-1FF1-31A1AC424D2F}"/>
                </a:ext>
              </a:extLst>
            </p:cNvPr>
            <p:cNvSpPr/>
            <p:nvPr/>
          </p:nvSpPr>
          <p:spPr>
            <a:xfrm>
              <a:off x="3108066" y="2852525"/>
              <a:ext cx="998991" cy="4862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fi-FI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INNOVAATIOT,</a:t>
              </a:r>
              <a:br>
                <a:rPr lang="fi-FI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TUOTANNON JA</a:t>
              </a:r>
            </a:p>
            <a:p>
              <a:pPr algn="r">
                <a:lnSpc>
                  <a:spcPct val="80000"/>
                </a:lnSpc>
              </a:pPr>
              <a:r>
                <a:rPr lang="fi-FI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TUOTTEIDEN </a:t>
              </a:r>
            </a:p>
            <a:p>
              <a:pPr algn="r">
                <a:lnSpc>
                  <a:spcPct val="80000"/>
                </a:lnSpc>
              </a:pPr>
              <a:r>
                <a:rPr lang="fi-FI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KEHITYS</a:t>
              </a:r>
              <a:endParaRPr lang="fi-FI" sz="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20" name="Otsikko 4">
            <a:extLst>
              <a:ext uri="{FF2B5EF4-FFF2-40B4-BE49-F238E27FC236}">
                <a16:creationId xmlns:a16="http://schemas.microsoft.com/office/drawing/2014/main" id="{5F35A00C-D875-FC61-6717-ED40F8A99CA5}"/>
              </a:ext>
            </a:extLst>
          </p:cNvPr>
          <p:cNvSpPr txBox="1">
            <a:spLocks/>
          </p:cNvSpPr>
          <p:nvPr/>
        </p:nvSpPr>
        <p:spPr>
          <a:xfrm>
            <a:off x="1300671" y="5050402"/>
            <a:ext cx="790094" cy="5657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-9</a:t>
            </a: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5CE85A7E-92E4-F256-71AC-190FB14324A9}"/>
              </a:ext>
            </a:extLst>
          </p:cNvPr>
          <p:cNvSpPr/>
          <p:nvPr/>
        </p:nvSpPr>
        <p:spPr>
          <a:xfrm>
            <a:off x="1300671" y="5443198"/>
            <a:ext cx="973343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fi-FI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INVESTOINTIEN</a:t>
            </a:r>
          </a:p>
          <a:p>
            <a:pPr>
              <a:lnSpc>
                <a:spcPct val="80000"/>
              </a:lnSpc>
            </a:pPr>
            <a:r>
              <a:rPr lang="fi-FI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ARVO</a:t>
            </a:r>
            <a:endParaRPr lang="fi-FI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Otsikko 4">
            <a:extLst>
              <a:ext uri="{FF2B5EF4-FFF2-40B4-BE49-F238E27FC236}">
                <a16:creationId xmlns:a16="http://schemas.microsoft.com/office/drawing/2014/main" id="{211B8145-0D10-944C-CA46-7FEB02E43F3B}"/>
              </a:ext>
            </a:extLst>
          </p:cNvPr>
          <p:cNvSpPr txBox="1">
            <a:spLocks/>
          </p:cNvSpPr>
          <p:nvPr/>
        </p:nvSpPr>
        <p:spPr>
          <a:xfrm>
            <a:off x="2319785" y="5047724"/>
            <a:ext cx="790094" cy="5657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64189923-FFEB-16F0-161C-0863D1C048FB}"/>
              </a:ext>
            </a:extLst>
          </p:cNvPr>
          <p:cNvSpPr/>
          <p:nvPr/>
        </p:nvSpPr>
        <p:spPr>
          <a:xfrm>
            <a:off x="2319785" y="5437689"/>
            <a:ext cx="998991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fi-FI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INNOVAATIOT,</a:t>
            </a:r>
            <a:br>
              <a:rPr lang="fi-FI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TUOTANNON JA</a:t>
            </a:r>
          </a:p>
          <a:p>
            <a:pPr>
              <a:lnSpc>
                <a:spcPct val="80000"/>
              </a:lnSpc>
            </a:pPr>
            <a:r>
              <a:rPr lang="fi-FI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TUOTTEIDEN </a:t>
            </a:r>
          </a:p>
          <a:p>
            <a:pPr>
              <a:lnSpc>
                <a:spcPct val="80000"/>
              </a:lnSpc>
            </a:pPr>
            <a:r>
              <a:rPr lang="fi-FI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KEHITYS</a:t>
            </a:r>
            <a:endParaRPr lang="fi-FI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4" name="Ryhmä 23">
            <a:extLst>
              <a:ext uri="{FF2B5EF4-FFF2-40B4-BE49-F238E27FC236}">
                <a16:creationId xmlns:a16="http://schemas.microsoft.com/office/drawing/2014/main" id="{20F552A5-9D5C-F05D-DB2E-FF9501670F4B}"/>
              </a:ext>
            </a:extLst>
          </p:cNvPr>
          <p:cNvGrpSpPr/>
          <p:nvPr/>
        </p:nvGrpSpPr>
        <p:grpSpPr>
          <a:xfrm>
            <a:off x="7256900" y="2880501"/>
            <a:ext cx="3251304" cy="1328308"/>
            <a:chOff x="7678183" y="1732840"/>
            <a:chExt cx="3251304" cy="1328308"/>
          </a:xfrm>
        </p:grpSpPr>
        <p:grpSp>
          <p:nvGrpSpPr>
            <p:cNvPr id="26" name="Ryhmä 25">
              <a:extLst>
                <a:ext uri="{FF2B5EF4-FFF2-40B4-BE49-F238E27FC236}">
                  <a16:creationId xmlns:a16="http://schemas.microsoft.com/office/drawing/2014/main" id="{5D9880CC-3895-5A2B-3176-50A9A86FC3AD}"/>
                </a:ext>
              </a:extLst>
            </p:cNvPr>
            <p:cNvGrpSpPr/>
            <p:nvPr/>
          </p:nvGrpSpPr>
          <p:grpSpPr>
            <a:xfrm>
              <a:off x="7678183" y="1732840"/>
              <a:ext cx="3251304" cy="334675"/>
              <a:chOff x="5104800" y="2814851"/>
              <a:chExt cx="5092008" cy="538649"/>
            </a:xfrm>
          </p:grpSpPr>
          <p:sp>
            <p:nvSpPr>
              <p:cNvPr id="32" name="Suorakulmio 31">
                <a:extLst>
                  <a:ext uri="{FF2B5EF4-FFF2-40B4-BE49-F238E27FC236}">
                    <a16:creationId xmlns:a16="http://schemas.microsoft.com/office/drawing/2014/main" id="{9B1976A5-6008-3585-BC69-B0E1171092E0}"/>
                  </a:ext>
                </a:extLst>
              </p:cNvPr>
              <p:cNvSpPr/>
              <p:nvPr/>
            </p:nvSpPr>
            <p:spPr>
              <a:xfrm>
                <a:off x="5104800" y="2814851"/>
                <a:ext cx="2786634" cy="495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defRPr/>
                </a:pPr>
                <a:r>
                  <a:rPr lang="fi-FI" sz="1400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KOKO MAA</a:t>
                </a:r>
              </a:p>
            </p:txBody>
          </p:sp>
          <p:cxnSp>
            <p:nvCxnSpPr>
              <p:cNvPr id="33" name="Suora yhdysviiva 32">
                <a:extLst>
                  <a:ext uri="{FF2B5EF4-FFF2-40B4-BE49-F238E27FC236}">
                    <a16:creationId xmlns:a16="http://schemas.microsoft.com/office/drawing/2014/main" id="{46169DD5-19D7-94BB-7ADE-C5AB538DB7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83049" y="3353500"/>
                <a:ext cx="3913759" cy="0"/>
              </a:xfrm>
              <a:prstGeom prst="line">
                <a:avLst/>
              </a:prstGeom>
              <a:ln w="12700" cmpd="sng">
                <a:solidFill>
                  <a:srgbClr val="3F3F3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Otsikko 4">
              <a:extLst>
                <a:ext uri="{FF2B5EF4-FFF2-40B4-BE49-F238E27FC236}">
                  <a16:creationId xmlns:a16="http://schemas.microsoft.com/office/drawing/2014/main" id="{6C2EBCD1-6D6C-B2DD-5DDD-B71AE8B0BD7E}"/>
                </a:ext>
              </a:extLst>
            </p:cNvPr>
            <p:cNvSpPr txBox="1">
              <a:spLocks/>
            </p:cNvSpPr>
            <p:nvPr/>
          </p:nvSpPr>
          <p:spPr>
            <a:xfrm>
              <a:off x="8371189" y="2089086"/>
              <a:ext cx="790094" cy="56571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391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i-FI" sz="2800" dirty="0">
                  <a:solidFill>
                    <a:srgbClr val="5353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-13</a:t>
              </a:r>
            </a:p>
          </p:txBody>
        </p:sp>
        <p:sp>
          <p:nvSpPr>
            <p:cNvPr id="29" name="Suorakulmio 28">
              <a:extLst>
                <a:ext uri="{FF2B5EF4-FFF2-40B4-BE49-F238E27FC236}">
                  <a16:creationId xmlns:a16="http://schemas.microsoft.com/office/drawing/2014/main" id="{FF3A2F17-B051-E223-6470-49619EB8D26E}"/>
                </a:ext>
              </a:extLst>
            </p:cNvPr>
            <p:cNvSpPr/>
            <p:nvPr/>
          </p:nvSpPr>
          <p:spPr>
            <a:xfrm>
              <a:off x="8371189" y="2481882"/>
              <a:ext cx="973343" cy="2893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i-FI" sz="800" b="1" dirty="0">
                  <a:solidFill>
                    <a:srgbClr val="5353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INVESTOINTIEN</a:t>
              </a:r>
            </a:p>
            <a:p>
              <a:pPr>
                <a:lnSpc>
                  <a:spcPct val="80000"/>
                </a:lnSpc>
              </a:pPr>
              <a:r>
                <a:rPr lang="fi-FI" sz="800" b="1" dirty="0">
                  <a:solidFill>
                    <a:srgbClr val="5353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ARVO</a:t>
              </a:r>
              <a:endParaRPr lang="fi-FI" sz="800" dirty="0">
                <a:solidFill>
                  <a:srgbClr val="535353"/>
                </a:solidFill>
              </a:endParaRPr>
            </a:p>
          </p:txBody>
        </p:sp>
        <p:sp>
          <p:nvSpPr>
            <p:cNvPr id="30" name="Otsikko 4">
              <a:extLst>
                <a:ext uri="{FF2B5EF4-FFF2-40B4-BE49-F238E27FC236}">
                  <a16:creationId xmlns:a16="http://schemas.microsoft.com/office/drawing/2014/main" id="{40D23735-48AA-8ADC-4970-2674E2A4ABEB}"/>
                </a:ext>
              </a:extLst>
            </p:cNvPr>
            <p:cNvSpPr txBox="1">
              <a:spLocks/>
            </p:cNvSpPr>
            <p:nvPr/>
          </p:nvSpPr>
          <p:spPr>
            <a:xfrm>
              <a:off x="9457480" y="2086408"/>
              <a:ext cx="790094" cy="56571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391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i-FI" sz="2800" dirty="0">
                  <a:solidFill>
                    <a:srgbClr val="5353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1" name="Suorakulmio 30">
              <a:extLst>
                <a:ext uri="{FF2B5EF4-FFF2-40B4-BE49-F238E27FC236}">
                  <a16:creationId xmlns:a16="http://schemas.microsoft.com/office/drawing/2014/main" id="{AB6731AE-3400-81A9-3981-4B69405F9C22}"/>
                </a:ext>
              </a:extLst>
            </p:cNvPr>
            <p:cNvSpPr/>
            <p:nvPr/>
          </p:nvSpPr>
          <p:spPr>
            <a:xfrm>
              <a:off x="9457480" y="2476373"/>
              <a:ext cx="99899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i-FI" sz="800" b="1" dirty="0">
                  <a:solidFill>
                    <a:srgbClr val="5353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INNOVAATIOT,</a:t>
              </a:r>
              <a:br>
                <a:rPr lang="fi-FI" sz="800" b="1" dirty="0">
                  <a:solidFill>
                    <a:srgbClr val="5353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800" b="1" dirty="0">
                  <a:solidFill>
                    <a:srgbClr val="5353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TUOTANNON JA</a:t>
              </a:r>
            </a:p>
            <a:p>
              <a:pPr>
                <a:lnSpc>
                  <a:spcPct val="80000"/>
                </a:lnSpc>
              </a:pPr>
              <a:r>
                <a:rPr lang="fi-FI" sz="800" b="1" dirty="0">
                  <a:solidFill>
                    <a:srgbClr val="5353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TUOTTEIDEN </a:t>
              </a:r>
            </a:p>
            <a:p>
              <a:pPr>
                <a:lnSpc>
                  <a:spcPct val="80000"/>
                </a:lnSpc>
              </a:pPr>
              <a:r>
                <a:rPr lang="fi-FI" sz="800" b="1" dirty="0">
                  <a:solidFill>
                    <a:srgbClr val="5353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KEHITYS</a:t>
              </a:r>
              <a:br>
                <a:rPr lang="fi-FI" sz="800" b="1" dirty="0">
                  <a:solidFill>
                    <a:srgbClr val="5353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fi-FI" sz="800" dirty="0">
                <a:solidFill>
                  <a:srgbClr val="535353"/>
                </a:solidFill>
              </a:endParaRPr>
            </a:p>
          </p:txBody>
        </p:sp>
      </p:grpSp>
      <p:sp>
        <p:nvSpPr>
          <p:cNvPr id="34" name="Otsikko 4">
            <a:extLst>
              <a:ext uri="{FF2B5EF4-FFF2-40B4-BE49-F238E27FC236}">
                <a16:creationId xmlns:a16="http://schemas.microsoft.com/office/drawing/2014/main" id="{14A2DEFC-F235-A0EA-95A5-BA349EF6AB52}"/>
              </a:ext>
            </a:extLst>
          </p:cNvPr>
          <p:cNvSpPr txBox="1">
            <a:spLocks/>
          </p:cNvSpPr>
          <p:nvPr/>
        </p:nvSpPr>
        <p:spPr>
          <a:xfrm>
            <a:off x="1012097" y="3001758"/>
            <a:ext cx="1114119" cy="5657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-17</a:t>
            </a:r>
          </a:p>
        </p:txBody>
      </p:sp>
      <p:sp>
        <p:nvSpPr>
          <p:cNvPr id="35" name="Suorakulmio 34">
            <a:extLst>
              <a:ext uri="{FF2B5EF4-FFF2-40B4-BE49-F238E27FC236}">
                <a16:creationId xmlns:a16="http://schemas.microsoft.com/office/drawing/2014/main" id="{60F79281-D711-F626-962D-9F8905E101B1}"/>
              </a:ext>
            </a:extLst>
          </p:cNvPr>
          <p:cNvSpPr/>
          <p:nvPr/>
        </p:nvSpPr>
        <p:spPr>
          <a:xfrm>
            <a:off x="1004876" y="3540655"/>
            <a:ext cx="973343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fi-FI" sz="8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INVESTOINTIEN</a:t>
            </a:r>
          </a:p>
          <a:p>
            <a:pPr>
              <a:lnSpc>
                <a:spcPct val="80000"/>
              </a:lnSpc>
            </a:pPr>
            <a:r>
              <a:rPr lang="fi-FI" sz="8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ARVO</a:t>
            </a:r>
            <a:endParaRPr lang="fi-FI" sz="800" dirty="0">
              <a:solidFill>
                <a:srgbClr val="00A3DA"/>
              </a:solidFill>
            </a:endParaRPr>
          </a:p>
        </p:txBody>
      </p:sp>
      <p:sp>
        <p:nvSpPr>
          <p:cNvPr id="36" name="Otsikko 4">
            <a:extLst>
              <a:ext uri="{FF2B5EF4-FFF2-40B4-BE49-F238E27FC236}">
                <a16:creationId xmlns:a16="http://schemas.microsoft.com/office/drawing/2014/main" id="{AD755601-A7A1-9732-637B-70243A1D8E36}"/>
              </a:ext>
            </a:extLst>
          </p:cNvPr>
          <p:cNvSpPr txBox="1">
            <a:spLocks/>
          </p:cNvSpPr>
          <p:nvPr/>
        </p:nvSpPr>
        <p:spPr>
          <a:xfrm>
            <a:off x="2057931" y="2999394"/>
            <a:ext cx="790094" cy="5657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</a:p>
        </p:txBody>
      </p:sp>
      <p:sp>
        <p:nvSpPr>
          <p:cNvPr id="37" name="Suorakulmio 36">
            <a:extLst>
              <a:ext uri="{FF2B5EF4-FFF2-40B4-BE49-F238E27FC236}">
                <a16:creationId xmlns:a16="http://schemas.microsoft.com/office/drawing/2014/main" id="{7D89B319-17D7-5BC6-7347-1702FEC3AB9A}"/>
              </a:ext>
            </a:extLst>
          </p:cNvPr>
          <p:cNvSpPr/>
          <p:nvPr/>
        </p:nvSpPr>
        <p:spPr>
          <a:xfrm>
            <a:off x="2052217" y="3535146"/>
            <a:ext cx="998991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fi-FI" sz="8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INNOVAATIOT,</a:t>
            </a:r>
            <a:br>
              <a:rPr lang="fi-FI" sz="8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8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TUOTANNON JA</a:t>
            </a:r>
          </a:p>
          <a:p>
            <a:pPr>
              <a:lnSpc>
                <a:spcPct val="80000"/>
              </a:lnSpc>
            </a:pPr>
            <a:r>
              <a:rPr lang="fi-FI" sz="8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TUOTTEIDEN </a:t>
            </a:r>
          </a:p>
          <a:p>
            <a:pPr>
              <a:lnSpc>
                <a:spcPct val="80000"/>
              </a:lnSpc>
            </a:pPr>
            <a:r>
              <a:rPr lang="fi-FI" sz="8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KEHITYS</a:t>
            </a:r>
            <a:endParaRPr lang="fi-FI" sz="800" dirty="0">
              <a:solidFill>
                <a:srgbClr val="00A3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1562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105-109|DL:0"/>
  <p:tag name="PPADDMETHOD1" val="AM:5|TM:0|TC:1|TR:1"/>
  <p:tag name="PPGRIDAREAS1" val="DH:1|DC:0|DA:2|PF:271|ST:-1|FC:1|LC:19|OC:18|OR:26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76-90|DL:0"/>
  <p:tag name="PPADDMETHOD1" val="AM:5|TM:0|TC:1|TR:1"/>
  <p:tag name="PPGRIDAREAS1" val="DH:1|DC:0|DA:2|PF:271|ST:-1|FC:1|LC:19|OC:18|OR:26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76-90|DL:0"/>
  <p:tag name="PPADDMETHOD1" val="AM:5|TM:0|TC:1|TR:1"/>
  <p:tag name="PPGRIDAREAS1" val="DH:1|DC:0|DA:2|PF:271|ST:-1|FC:1|LC:19|OC:18|OR:26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105-109|DL:0"/>
  <p:tag name="PPADDMETHOD1" val="AM:5|TM:0|TC:1|TR:1"/>
  <p:tag name="PPGRIDAREAS1" val="DH:1|DC:0|DA:2|PF:271|ST:-1|FC:1|LC:19|OC:18|OR:26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105-109|DL:0"/>
  <p:tag name="PPADDMETHOD1" val="AM:5|TM:0|TC:1|TR:1"/>
  <p:tag name="PPGRIDAREAS1" val="DH:1|DC:0|DA:2|PF:271|ST:-1|FC:1|LC:19|OC:18|OR:26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1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4,6,23|SR:2-36|DL:0"/>
  <p:tag name="PPADDMETHOD1" val="AM:5|TM:0|TC:1|TR:1"/>
  <p:tag name="PPGRIDAREAS1" val="DH:1|DC:0|DA:2|PF:104|ST:-1|FC:1|LC:33|OC:32|OR:10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186-196|DL:0"/>
  <p:tag name="PPADDMETHOD1" val="AM:5|TM:0|TC:1|TR:1"/>
  <p:tag name="PPGRIDAREAS1" val="DH:1|DC:0|DA:2|PF:271|ST:-1|FC:1|LC:19|OC:18|OR:26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186-196|DL:0"/>
  <p:tag name="PPADDMETHOD1" val="AM:5|TM:0|TC:1|TR:1"/>
  <p:tag name="PPGRIDAREAS1" val="DH:1|DC:0|DA:2|PF:271|ST:-1|FC:1|LC:19|OC:18|OR:26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186-196|DL:0"/>
  <p:tag name="PPADDMETHOD1" val="AM:5|TM:0|TC:1|TR:1"/>
  <p:tag name="PPGRIDAREAS1" val="DH:1|DC:0|DA:2|PF:271|ST:-1|FC:1|LC:19|OC:18|OR:26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186-196|DL:0"/>
  <p:tag name="PPADDMETHOD1" val="AM:5|TM:0|TC:1|TR:1"/>
  <p:tag name="PPGRIDAREAS1" val="DH:1|DC:0|DA:2|PF:271|ST:-1|FC:1|LC:19|OC:18|OR:26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186-196|DL:0"/>
  <p:tag name="PPADDMETHOD1" val="AM:5|TM:0|TC:1|TR:1"/>
  <p:tag name="PPGRIDAREAS1" val="DH:1|DC:0|DA:2|PF:271|ST:-1|FC:1|LC:19|OC:18|OR:26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186-196|DL:0"/>
  <p:tag name="PPADDMETHOD1" val="AM:5|TM:0|TC:1|TR:1"/>
  <p:tag name="PPGRIDAREAS1" val="DH:1|DC:0|DA:2|PF:271|ST:-1|FC:1|LC:19|OC:18|OR:26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1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4,6,23|SR:2-36|DL:0"/>
  <p:tag name="PPADDMETHOD1" val="AM:5|TM:0|TC:1|TR:1"/>
  <p:tag name="PPGRIDAREAS1" val="DH:1|DC:0|DA:2|PF:104|ST:-1|FC:1|LC:33|OC:32|OR:10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1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4,7-8|SR:2-36|DL:0"/>
  <p:tag name="PPADDMETHOD1" val="AM:5|TM:0|TC:1|TR:1"/>
  <p:tag name="PPGRIDAREAS1" val="DH:1|DC:0|DA:2|PF:104|ST:-1|FC:1|LC:33|OC:32|OR:10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1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4,24-25|SR:2-36|DL:0"/>
  <p:tag name="PPADDMETHOD1" val="AM:5|TM:0|TC:1|TR:1"/>
  <p:tag name="PPGRIDAREAS1" val="DH:1|DC:0|DA:2|PF:104|ST:-1|FC:1|LC:33|OC:32|OR:10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1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4,6,23|SR:2-36|DL:0"/>
  <p:tag name="PPADDMETHOD1" val="AM:5|TM:0|TC:1|TR:1"/>
  <p:tag name="PPGRIDAREAS1" val="DH:1|DC:0|DA:2|PF:104|ST:-1|FC:1|LC:33|OC:32|OR:10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56-59|DL:0"/>
  <p:tag name="PPADDMETHOD1" val="AM:5|TM:0|TC:1|TR:1"/>
  <p:tag name="PPGRIDAREAS1" val="DH:1|DC:0|DA:2|PF:271|ST:-1|FC:1|LC:19|OC:18|OR:26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56-59|DL:0"/>
  <p:tag name="PPADDMETHOD1" val="AM:5|TM:0|TC:1|TR:1"/>
  <p:tag name="PPGRIDAREAS1" val="DH:1|DC:0|DA:2|PF:271|ST:-1|FC:1|LC:19|OC:18|OR:26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heme/theme1.xml><?xml version="1.0" encoding="utf-8"?>
<a:theme xmlns:a="http://schemas.openxmlformats.org/drawingml/2006/main" name="Suomen Yrittajat">
  <a:themeElements>
    <a:clrScheme name="Suomen Yrittajat">
      <a:dk1>
        <a:sysClr val="windowText" lastClr="000000"/>
      </a:dk1>
      <a:lt1>
        <a:sysClr val="window" lastClr="FFFFFF"/>
      </a:lt1>
      <a:dk2>
        <a:srgbClr val="00A3DA"/>
      </a:dk2>
      <a:lt2>
        <a:srgbClr val="EEECE1"/>
      </a:lt2>
      <a:accent1>
        <a:srgbClr val="00A3DA"/>
      </a:accent1>
      <a:accent2>
        <a:srgbClr val="000000"/>
      </a:accent2>
      <a:accent3>
        <a:srgbClr val="919191"/>
      </a:accent3>
      <a:accent4>
        <a:srgbClr val="E9573F"/>
      </a:accent4>
      <a:accent5>
        <a:srgbClr val="78BD53"/>
      </a:accent5>
      <a:accent6>
        <a:srgbClr val="114A90"/>
      </a:accent6>
      <a:hlink>
        <a:srgbClr val="00A3DA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k-yritysbarometri.potx" id="{D832E768-8624-4EC1-82AE-4C98511B0B8C}" vid="{FC379844-04B6-4EBD-8673-CE03A2798A61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1b76e33-7fd6-482e-8f3a-cc82ba2e33f4">
      <Terms xmlns="http://schemas.microsoft.com/office/infopath/2007/PartnerControls"/>
    </lcf76f155ced4ddcb4097134ff3c332f>
    <TaxCatchAll xmlns="50d36849-00b9-4c7b-9f04-34e7397bf23d" xsi:nil="true"/>
    <SharedWithUsers xmlns="50d36849-00b9-4c7b-9f04-34e7397bf23d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A135C846D638248B4D3A661368F8B83" ma:contentTypeVersion="11" ma:contentTypeDescription="Luo uusi asiakirja." ma:contentTypeScope="" ma:versionID="3cd45dfebd39291c59e6a4e3fa46c807">
  <xsd:schema xmlns:xsd="http://www.w3.org/2001/XMLSchema" xmlns:xs="http://www.w3.org/2001/XMLSchema" xmlns:p="http://schemas.microsoft.com/office/2006/metadata/properties" xmlns:ns2="f1b76e33-7fd6-482e-8f3a-cc82ba2e33f4" xmlns:ns3="50d36849-00b9-4c7b-9f04-34e7397bf23d" targetNamespace="http://schemas.microsoft.com/office/2006/metadata/properties" ma:root="true" ma:fieldsID="be0a7be8d74fe57a884207cb392411d9" ns2:_="" ns3:_="">
    <xsd:import namespace="f1b76e33-7fd6-482e-8f3a-cc82ba2e33f4"/>
    <xsd:import namespace="50d36849-00b9-4c7b-9f04-34e7397bf2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b76e33-7fd6-482e-8f3a-cc82ba2e33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Kuvien tunnisteet" ma:readOnly="false" ma:fieldId="{5cf76f15-5ced-4ddc-b409-7134ff3c332f}" ma:taxonomyMulti="true" ma:sspId="870c06c3-a347-4ed9-acb0-c439f3bcb5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d36849-00b9-4c7b-9f04-34e7397bf23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8708a40a-ca37-4aac-b5a1-f7764b6192a0}" ma:internalName="TaxCatchAll" ma:showField="CatchAllData" ma:web="50d36849-00b9-4c7b-9f04-34e7397bf2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8712C0-213E-4A95-995C-8C41BDC9B8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D0253A-5FE7-4818-ACB8-96FB25F54141}">
  <ds:schemaRefs>
    <ds:schemaRef ds:uri="http://schemas.microsoft.com/office/infopath/2007/PartnerControls"/>
    <ds:schemaRef ds:uri="73cf9049-beeb-4cc3-b2f4-b90b9bc8106c"/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documentManagement/types"/>
    <ds:schemaRef ds:uri="5d7bd125-e2e7-4b18-8611-8f5ba5bbf28e"/>
    <ds:schemaRef ds:uri="http://schemas.microsoft.com/office/2006/metadata/properties"/>
    <ds:schemaRef ds:uri="f1b76e33-7fd6-482e-8f3a-cc82ba2e33f4"/>
    <ds:schemaRef ds:uri="50d36849-00b9-4c7b-9f04-34e7397bf23d"/>
  </ds:schemaRefs>
</ds:datastoreItem>
</file>

<file path=customXml/itemProps3.xml><?xml version="1.0" encoding="utf-8"?>
<ds:datastoreItem xmlns:ds="http://schemas.openxmlformats.org/officeDocument/2006/customXml" ds:itemID="{62C41FD5-6F44-44AF-B49A-771598665F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b76e33-7fd6-482e-8f3a-cc82ba2e33f4"/>
    <ds:schemaRef ds:uri="50d36849-00b9-4c7b-9f04-34e7397bf2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Pk-yritysbarometri</Template>
  <TotalTime>8852</TotalTime>
  <Words>1600</Words>
  <Application>Microsoft Macintosh PowerPoint</Application>
  <PresentationFormat>Laajakuva</PresentationFormat>
  <Paragraphs>435</Paragraphs>
  <Slides>23</Slides>
  <Notes>16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27" baseType="lpstr">
      <vt:lpstr>Arial</vt:lpstr>
      <vt:lpstr>Calibri</vt:lpstr>
      <vt:lpstr>Suomen Yrittajat</vt:lpstr>
      <vt:lpstr>Worksheet</vt:lpstr>
      <vt:lpstr>Pk-yritysbarometri</vt:lpstr>
      <vt:lpstr>PK-YRITYSBAROMETRIN TOTEUTUS</vt:lpstr>
      <vt:lpstr>PK-YRITYSBAROMETRIN RAPORTOINNISTA JA TULOSTEN TULKINNASTA</vt:lpstr>
      <vt:lpstr>VASTAAJAYRITYSTEN TAUSTATIEDOT</vt:lpstr>
      <vt:lpstr>Tulokset</vt:lpstr>
      <vt:lpstr>PK-YRITYKSET JA SUHDANNENÄKYMÄT</vt:lpstr>
      <vt:lpstr>PK-YRITYKSET JA TYÖLLISYYS</vt:lpstr>
      <vt:lpstr>PK-YRITYSTEN LIIKEVAIHTO JA KANNATTAVUUS</vt:lpstr>
      <vt:lpstr>PK-YRITYSTEN INVESTOINTIEN ARVO JA INNOVAATIOT</vt:lpstr>
      <vt:lpstr>PK-YRITYSTEN KASVUHAKUISUUS</vt:lpstr>
      <vt:lpstr>PK-YRITYSTEN TOIMINTA ULKOMAILLA</vt:lpstr>
      <vt:lpstr>PK-YRITYSTEN KANSAINVÄLISTYMINEN</vt:lpstr>
      <vt:lpstr>PK-YRITYKSET JA KANSAINVÄLISTYMISPALVELUT</vt:lpstr>
      <vt:lpstr>PK-YRITYKSET JA KEHITTÄMINEN</vt:lpstr>
      <vt:lpstr>PK-YRITYKSET JA RAHOITUS</vt:lpstr>
      <vt:lpstr>PK-YRITYKSET JA RAHOITUSTARPEET</vt:lpstr>
      <vt:lpstr>PK-YRITYKSET JA DIGITAALISET PALVELUT</vt:lpstr>
      <vt:lpstr>PK-YRITYKSET JA DIGITAALISET PALVELUT</vt:lpstr>
      <vt:lpstr>PK-YRITYKSET JA TOIMINNAN DIGITALISOITUMINEN</vt:lpstr>
      <vt:lpstr>YHTEISTYÖ KORKEAKOULUJEN TAI TUTKIMUSLAITOSTEN KANSSA</vt:lpstr>
      <vt:lpstr>YHTEISTYÖ MUIDEN TAHOJEN KANSSA</vt:lpstr>
      <vt:lpstr>VENÄJÄN HYÖKKÄYS UKRAINAAN</vt:lpstr>
      <vt:lpstr>PowerPoint-esitys</vt:lpstr>
    </vt:vector>
  </TitlesOfParts>
  <Company>Suomen Yrittäjät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Pk-yritysbarometri</dc:title>
  <dc:creator>Pirkko Herttovuo</dc:creator>
  <cp:lastModifiedBy>Pirkka Salo</cp:lastModifiedBy>
  <cp:revision>448</cp:revision>
  <dcterms:created xsi:type="dcterms:W3CDTF">2020-01-07T09:46:12Z</dcterms:created>
  <dcterms:modified xsi:type="dcterms:W3CDTF">2022-09-02T11:08:09Z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0x0101008A135C846D638248B4D3A661368F8B83</vt:lpwstr>
  </property>
  <property fmtid="{D5CDD505-2E9C-101B-9397-08002B2CF9AE}" pid="3" name="Order">
    <vt:r8>13000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