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2" r:id="rId4"/>
    <p:sldMasterId id="2147483797" r:id="rId5"/>
    <p:sldMasterId id="2147483821" r:id="rId6"/>
  </p:sldMasterIdLst>
  <p:notesMasterIdLst>
    <p:notesMasterId r:id="rId29"/>
  </p:notesMasterIdLst>
  <p:sldIdLst>
    <p:sldId id="1220" r:id="rId7"/>
    <p:sldId id="1290" r:id="rId8"/>
    <p:sldId id="1197" r:id="rId9"/>
    <p:sldId id="1294" r:id="rId10"/>
    <p:sldId id="1295" r:id="rId11"/>
    <p:sldId id="1296" r:id="rId12"/>
    <p:sldId id="1297" r:id="rId13"/>
    <p:sldId id="710" r:id="rId14"/>
    <p:sldId id="1293" r:id="rId15"/>
    <p:sldId id="1292" r:id="rId16"/>
    <p:sldId id="1201" r:id="rId17"/>
    <p:sldId id="1298" r:id="rId18"/>
    <p:sldId id="315" r:id="rId19"/>
    <p:sldId id="1198" r:id="rId20"/>
    <p:sldId id="709" r:id="rId21"/>
    <p:sldId id="701" r:id="rId22"/>
    <p:sldId id="1193" r:id="rId23"/>
    <p:sldId id="318" r:id="rId24"/>
    <p:sldId id="1217" r:id="rId25"/>
    <p:sldId id="1196" r:id="rId26"/>
    <p:sldId id="1291" r:id="rId27"/>
    <p:sldId id="686" r:id="rId28"/>
  </p:sldIdLst>
  <p:sldSz cx="12192000" cy="6858000"/>
  <p:notesSz cx="6797675" cy="9928225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nni Juvonen" initials="SJ" lastIdx="98" clrIdx="0">
    <p:extLst>
      <p:ext uri="{19B8F6BF-5375-455C-9EA6-DF929625EA0E}">
        <p15:presenceInfo xmlns:p15="http://schemas.microsoft.com/office/powerpoint/2012/main" userId="S::sanni.juvonen@yrittajat.fi::de8db4bc-8c2e-4f0c-b2b0-2229f1dcaf19" providerId="AD"/>
      </p:ext>
    </p:extLst>
  </p:cmAuthor>
  <p:cmAuthor id="2" name="Nuppu Katriina Vehmasaho" initials="NKV" lastIdx="1" clrIdx="1">
    <p:extLst>
      <p:ext uri="{19B8F6BF-5375-455C-9EA6-DF929625EA0E}">
        <p15:presenceInfo xmlns:p15="http://schemas.microsoft.com/office/powerpoint/2012/main" userId="f595c72b8d558f18" providerId="Windows Live"/>
      </p:ext>
    </p:extLst>
  </p:cmAuthor>
  <p:cmAuthor id="3" name="Lea Hult" initials="LH" lastIdx="1" clrIdx="2">
    <p:extLst>
      <p:ext uri="{19B8F6BF-5375-455C-9EA6-DF929625EA0E}">
        <p15:presenceInfo xmlns:p15="http://schemas.microsoft.com/office/powerpoint/2012/main" userId="S::lea.hult@astehelsinki.fi::74237098-e00b-44fe-8d23-c432b9d38fb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B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Normaali tyyl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8FB837D-C827-4EFA-A057-4D05807E0F7C}" styleName="Teematyyli 1 - Korostu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3296810-A885-4BE3-A3E7-6D5BEEA58F35}" styleName="Normaali tyyli 2 - Korostu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Normaali tyyli 2 - Korostu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Ei tyyliä, ei ruudukko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89" autoAdjust="0"/>
    <p:restoredTop sz="93792" autoAdjust="0"/>
  </p:normalViewPr>
  <p:slideViewPr>
    <p:cSldViewPr snapToGrid="0">
      <p:cViewPr varScale="1">
        <p:scale>
          <a:sx n="62" d="100"/>
          <a:sy n="62" d="100"/>
        </p:scale>
        <p:origin x="468" y="56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iina Nyholm" userId="aeb7e1e6-2896-414a-a451-4e8a71d2b0dd" providerId="ADAL" clId="{42E42DB2-7BE1-4BAA-9415-3FCB497366E3}"/>
    <pc:docChg chg="modSld">
      <pc:chgData name="Kristiina Nyholm" userId="aeb7e1e6-2896-414a-a451-4e8a71d2b0dd" providerId="ADAL" clId="{42E42DB2-7BE1-4BAA-9415-3FCB497366E3}" dt="2023-05-29T06:56:41.469" v="1" actId="20577"/>
      <pc:docMkLst>
        <pc:docMk/>
      </pc:docMkLst>
      <pc:sldChg chg="modSp mod">
        <pc:chgData name="Kristiina Nyholm" userId="aeb7e1e6-2896-414a-a451-4e8a71d2b0dd" providerId="ADAL" clId="{42E42DB2-7BE1-4BAA-9415-3FCB497366E3}" dt="2023-05-29T06:56:41.469" v="1" actId="20577"/>
        <pc:sldMkLst>
          <pc:docMk/>
          <pc:sldMk cId="721382239" sldId="1298"/>
        </pc:sldMkLst>
        <pc:spChg chg="mod">
          <ac:chgData name="Kristiina Nyholm" userId="aeb7e1e6-2896-414a-a451-4e8a71d2b0dd" providerId="ADAL" clId="{42E42DB2-7BE1-4BAA-9415-3FCB497366E3}" dt="2023-05-29T06:56:41.469" v="1" actId="20577"/>
          <ac:spMkLst>
            <pc:docMk/>
            <pc:sldMk cId="721382239" sldId="1298"/>
            <ac:spMk id="24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Nuppu\Library\Containers\com.apple.mail\Data\Library\Mail%20Downloads\39BDD0B0-5F5C-442A-87A2-806E9C1E5A64\kaavio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024426849958671"/>
          <c:y val="5.4245020842982862E-2"/>
          <c:w val="0.87797311271975209"/>
          <c:h val="0.85932203389830542"/>
        </c:manualLayout>
      </c:layout>
      <c:barChart>
        <c:barDir val="col"/>
        <c:grouping val="clustered"/>
        <c:varyColors val="0"/>
        <c:ser>
          <c:idx val="2"/>
          <c:order val="0"/>
          <c:spPr>
            <a:solidFill>
              <a:schemeClr val="accent6">
                <a:tint val="6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7"/>
              <c:tx>
                <c:rich>
                  <a:bodyPr rot="-5400000" spcFirstLastPara="1" vertOverflow="ellipsis" wrap="square" anchor="ctr" anchorCtr="1"/>
                  <a:lstStyle/>
                  <a:p>
                    <a:pPr>
                      <a:defRPr sz="1200" b="1" i="0" u="none" strike="noStrike" kern="1200" baseline="0">
                        <a:solidFill>
                          <a:srgbClr val="000000"/>
                        </a:solidFill>
                        <a:latin typeface="Arial Narrow" panose="020B0604020202020204" pitchFamily="34" charset="0"/>
                        <a:ea typeface="Trebuchet MS"/>
                        <a:cs typeface="Arial Narrow" panose="020B0604020202020204" pitchFamily="34" charset="0"/>
                      </a:defRPr>
                    </a:pPr>
                    <a:r>
                      <a:rPr lang="en-US" sz="1200" b="1" i="0">
                        <a:latin typeface="Arial Narrow" panose="020B0604020202020204" pitchFamily="34" charset="0"/>
                        <a:cs typeface="Arial Narrow" panose="020B0604020202020204" pitchFamily="34" charset="0"/>
                      </a:rPr>
                      <a:t>252 815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rgbClr val="000000"/>
                      </a:solidFill>
                      <a:latin typeface="Arial Narrow" panose="020B0604020202020204" pitchFamily="34" charset="0"/>
                      <a:ea typeface="Trebuchet MS"/>
                      <a:cs typeface="Arial Narrow" panose="020B0604020202020204" pitchFamily="34" charset="0"/>
                    </a:defRPr>
                  </a:pPr>
                  <a:endParaRPr lang="fi-FI"/>
                </a:p>
              </c:txPr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BE70-AD4F-B8DC-DF2A2B7A9374}"/>
                </c:ext>
              </c:extLst>
            </c:dLbl>
            <c:dLbl>
              <c:idx val="18"/>
              <c:tx>
                <c:rich>
                  <a:bodyPr rot="-5400000" spcFirstLastPara="1" vertOverflow="ellipsis" wrap="square" anchor="ctr" anchorCtr="1"/>
                  <a:lstStyle/>
                  <a:p>
                    <a:pPr>
                      <a:defRPr sz="1200" b="1" i="0" u="none" strike="noStrike" kern="1200" baseline="0">
                        <a:solidFill>
                          <a:srgbClr val="000000"/>
                        </a:solidFill>
                        <a:latin typeface="Arial Narrow" panose="020B0604020202020204" pitchFamily="34" charset="0"/>
                        <a:ea typeface="Trebuchet MS"/>
                        <a:cs typeface="Arial Narrow" panose="020B0604020202020204" pitchFamily="34" charset="0"/>
                      </a:defRPr>
                    </a:pPr>
                    <a:r>
                      <a:rPr lang="en-US" sz="1200" b="1" i="0">
                        <a:latin typeface="Arial Narrow" panose="020B0604020202020204" pitchFamily="34" charset="0"/>
                        <a:cs typeface="Arial Narrow" panose="020B0604020202020204" pitchFamily="34" charset="0"/>
                      </a:rPr>
                      <a:t>263 001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rgbClr val="000000"/>
                      </a:solidFill>
                      <a:latin typeface="Arial Narrow" panose="020B0604020202020204" pitchFamily="34" charset="0"/>
                      <a:ea typeface="Trebuchet MS"/>
                      <a:cs typeface="Arial Narrow" panose="020B0604020202020204" pitchFamily="34" charset="0"/>
                    </a:defRPr>
                  </a:pPr>
                  <a:endParaRPr lang="fi-FI"/>
                </a:p>
              </c:txPr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BE70-AD4F-B8DC-DF2A2B7A9374}"/>
                </c:ext>
              </c:extLst>
            </c:dLbl>
            <c:numFmt formatCode="0" sourceLinked="0"/>
            <c:spPr>
              <a:noFill/>
              <a:ln w="25400"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000000"/>
                    </a:solidFill>
                    <a:latin typeface="Arial Narrow" panose="020B0604020202020204" pitchFamily="34" charset="0"/>
                    <a:ea typeface="Trebuchet MS"/>
                    <a:cs typeface="Arial Narrow" panose="020B0604020202020204" pitchFamily="34" charset="0"/>
                  </a:defRPr>
                </a:pPr>
                <a:endParaRPr lang="fi-FI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[1]DATA!$N$4:$N$32</c:f>
              <c:strCache>
                <c:ptCount val="29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[1]DATA!$P$4:$P$26</c:f>
              <c:numCache>
                <c:formatCode>General</c:formatCode>
                <c:ptCount val="23"/>
                <c:pt idx="0">
                  <c:v>209151</c:v>
                </c:pt>
                <c:pt idx="1">
                  <c:v>207493</c:v>
                </c:pt>
                <c:pt idx="2">
                  <c:v>203542</c:v>
                </c:pt>
                <c:pt idx="3">
                  <c:v>183449</c:v>
                </c:pt>
                <c:pt idx="4">
                  <c:v>177785</c:v>
                </c:pt>
                <c:pt idx="5">
                  <c:v>182015</c:v>
                </c:pt>
                <c:pt idx="6">
                  <c:v>195868</c:v>
                </c:pt>
                <c:pt idx="7">
                  <c:v>205468</c:v>
                </c:pt>
                <c:pt idx="8">
                  <c:v>211304</c:v>
                </c:pt>
                <c:pt idx="9">
                  <c:v>211620</c:v>
                </c:pt>
                <c:pt idx="10">
                  <c:v>214965</c:v>
                </c:pt>
                <c:pt idx="11">
                  <c:v>217231</c:v>
                </c:pt>
                <c:pt idx="12">
                  <c:v>218846</c:v>
                </c:pt>
                <c:pt idx="13">
                  <c:v>220782</c:v>
                </c:pt>
                <c:pt idx="14">
                  <c:v>224636</c:v>
                </c:pt>
                <c:pt idx="15">
                  <c:v>228744</c:v>
                </c:pt>
                <c:pt idx="16">
                  <c:v>240459</c:v>
                </c:pt>
                <c:pt idx="17">
                  <c:v>252815</c:v>
                </c:pt>
                <c:pt idx="18">
                  <c:v>263001</c:v>
                </c:pt>
                <c:pt idx="19">
                  <c:v>263759</c:v>
                </c:pt>
                <c:pt idx="20">
                  <c:v>262548</c:v>
                </c:pt>
                <c:pt idx="21">
                  <c:v>266062</c:v>
                </c:pt>
                <c:pt idx="22">
                  <c:v>266909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E70-AD4F-B8DC-DF2A2B7A9374}"/>
            </c:ext>
          </c:extLst>
        </c:ser>
        <c:ser>
          <c:idx val="0"/>
          <c:order val="1"/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01F-4E49-A7B1-91267E25713C}"/>
                </c:ext>
              </c:extLst>
            </c:dLbl>
            <c:dLbl>
              <c:idx val="1"/>
              <c:layout>
                <c:manualLayout>
                  <c:x val="0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01F-4E49-A7B1-91267E25713C}"/>
                </c:ext>
              </c:extLst>
            </c:dLbl>
            <c:dLbl>
              <c:idx val="2"/>
              <c:layout>
                <c:manualLayout>
                  <c:x val="0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01F-4E49-A7B1-91267E25713C}"/>
                </c:ext>
              </c:extLst>
            </c:dLbl>
            <c:dLbl>
              <c:idx val="3"/>
              <c:layout>
                <c:manualLayout>
                  <c:x val="0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01F-4E49-A7B1-91267E25713C}"/>
                </c:ext>
              </c:extLst>
            </c:dLbl>
            <c:dLbl>
              <c:idx val="4"/>
              <c:layout>
                <c:manualLayout>
                  <c:x val="0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01F-4E49-A7B1-91267E25713C}"/>
                </c:ext>
              </c:extLst>
            </c:dLbl>
            <c:dLbl>
              <c:idx val="5"/>
              <c:layout>
                <c:manualLayout>
                  <c:x val="0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01F-4E49-A7B1-91267E25713C}"/>
                </c:ext>
              </c:extLst>
            </c:dLbl>
            <c:dLbl>
              <c:idx val="6"/>
              <c:layout>
                <c:manualLayout>
                  <c:x val="0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01F-4E49-A7B1-91267E25713C}"/>
                </c:ext>
              </c:extLst>
            </c:dLbl>
            <c:dLbl>
              <c:idx val="7"/>
              <c:layout>
                <c:manualLayout>
                  <c:x val="0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01F-4E49-A7B1-91267E25713C}"/>
                </c:ext>
              </c:extLst>
            </c:dLbl>
            <c:dLbl>
              <c:idx val="8"/>
              <c:layout>
                <c:manualLayout>
                  <c:x val="0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01F-4E49-A7B1-91267E25713C}"/>
                </c:ext>
              </c:extLst>
            </c:dLbl>
            <c:dLbl>
              <c:idx val="9"/>
              <c:layout>
                <c:manualLayout>
                  <c:x val="0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01F-4E49-A7B1-91267E25713C}"/>
                </c:ext>
              </c:extLst>
            </c:dLbl>
            <c:dLbl>
              <c:idx val="10"/>
              <c:layout>
                <c:manualLayout>
                  <c:x val="0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01F-4E49-A7B1-91267E25713C}"/>
                </c:ext>
              </c:extLst>
            </c:dLbl>
            <c:dLbl>
              <c:idx val="11"/>
              <c:layout>
                <c:manualLayout>
                  <c:x val="0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01F-4E49-A7B1-91267E25713C}"/>
                </c:ext>
              </c:extLst>
            </c:dLbl>
            <c:dLbl>
              <c:idx val="12"/>
              <c:layout>
                <c:manualLayout>
                  <c:x val="0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01F-4E49-A7B1-91267E25713C}"/>
                </c:ext>
              </c:extLst>
            </c:dLbl>
            <c:dLbl>
              <c:idx val="13"/>
              <c:layout>
                <c:manualLayout>
                  <c:x val="0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01F-4E49-A7B1-91267E25713C}"/>
                </c:ext>
              </c:extLst>
            </c:dLbl>
            <c:dLbl>
              <c:idx val="14"/>
              <c:layout>
                <c:manualLayout>
                  <c:x val="0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101F-4E49-A7B1-91267E25713C}"/>
                </c:ext>
              </c:extLst>
            </c:dLbl>
            <c:dLbl>
              <c:idx val="15"/>
              <c:layout>
                <c:manualLayout>
                  <c:x val="0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01F-4E49-A7B1-91267E25713C}"/>
                </c:ext>
              </c:extLst>
            </c:dLbl>
            <c:dLbl>
              <c:idx val="16"/>
              <c:layout>
                <c:manualLayout>
                  <c:x val="0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101F-4E49-A7B1-91267E25713C}"/>
                </c:ext>
              </c:extLst>
            </c:dLbl>
            <c:dLbl>
              <c:idx val="17"/>
              <c:layout>
                <c:manualLayout>
                  <c:x val="0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101F-4E49-A7B1-91267E25713C}"/>
                </c:ext>
              </c:extLst>
            </c:dLbl>
            <c:dLbl>
              <c:idx val="18"/>
              <c:layout>
                <c:manualLayout>
                  <c:x val="0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101F-4E49-A7B1-91267E25713C}"/>
                </c:ext>
              </c:extLst>
            </c:dLbl>
            <c:dLbl>
              <c:idx val="19"/>
              <c:layout>
                <c:manualLayout>
                  <c:x val="0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101F-4E49-A7B1-91267E25713C}"/>
                </c:ext>
              </c:extLst>
            </c:dLbl>
            <c:dLbl>
              <c:idx val="20"/>
              <c:layout>
                <c:manualLayout>
                  <c:x val="0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101F-4E49-A7B1-91267E25713C}"/>
                </c:ext>
              </c:extLst>
            </c:dLbl>
            <c:dLbl>
              <c:idx val="21"/>
              <c:layout>
                <c:manualLayout>
                  <c:x val="0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101F-4E49-A7B1-91267E25713C}"/>
                </c:ext>
              </c:extLst>
            </c:dLbl>
            <c:dLbl>
              <c:idx val="22"/>
              <c:layout>
                <c:manualLayout>
                  <c:x val="0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101F-4E49-A7B1-91267E25713C}"/>
                </c:ext>
              </c:extLst>
            </c:dLbl>
            <c:dLbl>
              <c:idx val="23"/>
              <c:layout>
                <c:manualLayout>
                  <c:x val="-1.6839176291595718E-4"/>
                  <c:y val="0.1333925471277417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E70-AD4F-B8DC-DF2A2B7A9374}"/>
                </c:ext>
              </c:extLst>
            </c:dLbl>
            <c:dLbl>
              <c:idx val="24"/>
              <c:layout>
                <c:manualLayout>
                  <c:x val="-1.4901318055822389E-3"/>
                  <c:y val="0.1333925471277417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E70-AD4F-B8DC-DF2A2B7A9374}"/>
                </c:ext>
              </c:extLst>
            </c:dLbl>
            <c:dLbl>
              <c:idx val="25"/>
              <c:layout>
                <c:manualLayout>
                  <c:x val="-1.4901318055822389E-3"/>
                  <c:y val="0.1333925471277417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E70-AD4F-B8DC-DF2A2B7A9374}"/>
                </c:ext>
              </c:extLst>
            </c:dLbl>
            <c:dLbl>
              <c:idx val="26"/>
              <c:layout>
                <c:manualLayout>
                  <c:x val="-1.6839176291624797E-4"/>
                  <c:y val="0.1333925471277418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E70-AD4F-B8DC-DF2A2B7A9374}"/>
                </c:ext>
              </c:extLst>
            </c:dLbl>
            <c:dLbl>
              <c:idx val="27"/>
              <c:layout>
                <c:manualLayout>
                  <c:x val="-1.6839176291605411E-4"/>
                  <c:y val="0.1333925471277418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E70-AD4F-B8DC-DF2A2B7A9374}"/>
                </c:ext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3.8547767789215974E-2"/>
                      <c:h val="4.90871807023491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BE70-AD4F-B8DC-DF2A2B7A9374}"/>
                </c:ext>
              </c:extLst>
            </c:dLbl>
            <c:spPr>
              <a:noFill/>
              <a:ln w="25400">
                <a:noFill/>
              </a:ln>
              <a:effectLst/>
            </c:spPr>
            <c:txPr>
              <a:bodyPr rot="-5400000" spcFirstLastPara="1" vertOverflow="ellipsis" wrap="square" lIns="38100" tIns="0" rIns="36000" bIns="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Trebuchet MS"/>
                    <a:ea typeface="Trebuchet MS"/>
                    <a:cs typeface="Trebuchet MS"/>
                  </a:defRPr>
                </a:pPr>
                <a:endParaRPr lang="fi-F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[1]DATA!$N$4:$N$32</c:f>
              <c:strCache>
                <c:ptCount val="29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</c:strCache>
            </c:strRef>
          </c:cat>
          <c:val>
            <c:numRef>
              <c:f>[1]DATA!$Q$4:$Q$32</c:f>
              <c:numCache>
                <c:formatCode>General</c:formatCode>
                <c:ptCount val="29"/>
                <c:pt idx="23">
                  <c:v>283290</c:v>
                </c:pt>
                <c:pt idx="24">
                  <c:v>282958</c:v>
                </c:pt>
                <c:pt idx="25">
                  <c:v>283805</c:v>
                </c:pt>
                <c:pt idx="26">
                  <c:v>283563</c:v>
                </c:pt>
                <c:pt idx="27">
                  <c:v>286934</c:v>
                </c:pt>
                <c:pt idx="28">
                  <c:v>286042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E70-AD4F-B8DC-DF2A2B7A93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74"/>
        <c:axId val="198948879"/>
        <c:axId val="1"/>
      </c:barChart>
      <c:catAx>
        <c:axId val="19894887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000" b="1" i="0" u="none" strike="noStrike" kern="1200" baseline="0">
                <a:solidFill>
                  <a:srgbClr val="000000"/>
                </a:solidFill>
                <a:latin typeface="Arial Narrow" panose="020B0604020202020204" pitchFamily="34" charset="0"/>
                <a:ea typeface="Trebuchet MS"/>
                <a:cs typeface="Arial Narrow" panose="020B0604020202020204" pitchFamily="34" charset="0"/>
              </a:defRPr>
            </a:pPr>
            <a:endParaRPr lang="fi-FI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310000"/>
          <c:min val="17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#,##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rgbClr val="000000"/>
                </a:solidFill>
                <a:latin typeface="Arial" panose="020B0604020202020204" pitchFamily="34" charset="0"/>
                <a:ea typeface="Trebuchet MS"/>
                <a:cs typeface="Arial" panose="020B0604020202020204" pitchFamily="34" charset="0"/>
              </a:defRPr>
            </a:pPr>
            <a:endParaRPr lang="fi-FI"/>
          </a:p>
        </c:txPr>
        <c:crossAx val="198948879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Trebuchet MS"/>
          <a:ea typeface="Trebuchet MS"/>
          <a:cs typeface="Trebuchet MS"/>
        </a:defRPr>
      </a:pPr>
      <a:endParaRPr lang="fi-FI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F7F5-4A4F-8C9C-7AB5ABDC48C3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7F5-4A4F-8C9C-7AB5ABDC48C3}"/>
              </c:ext>
            </c:extLst>
          </c:dPt>
          <c:dPt>
            <c:idx val="5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F7F5-4A4F-8C9C-7AB5ABDC48C3}"/>
              </c:ext>
            </c:extLst>
          </c:dPt>
          <c:dPt>
            <c:idx val="6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F7F5-4A4F-8C9C-7AB5ABDC48C3}"/>
              </c:ext>
            </c:extLst>
          </c:dPt>
          <c:dPt>
            <c:idx val="7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7F5-4A4F-8C9C-7AB5ABDC48C3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1–9 h</c:v>
                </c:pt>
                <c:pt idx="1">
                  <c:v>10–19 h</c:v>
                </c:pt>
                <c:pt idx="2">
                  <c:v>20–49 h</c:v>
                </c:pt>
                <c:pt idx="3">
                  <c:v>50–99 h</c:v>
                </c:pt>
                <c:pt idx="4">
                  <c:v>100–249 h</c:v>
                </c:pt>
                <c:pt idx="5">
                  <c:v>250–499 h</c:v>
                </c:pt>
                <c:pt idx="6">
                  <c:v>500–999 h</c:v>
                </c:pt>
                <c:pt idx="7">
                  <c:v>&gt;1000 h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10403</c:v>
                </c:pt>
                <c:pt idx="1">
                  <c:v>31696</c:v>
                </c:pt>
                <c:pt idx="2">
                  <c:v>41893</c:v>
                </c:pt>
                <c:pt idx="3">
                  <c:v>46404</c:v>
                </c:pt>
                <c:pt idx="4">
                  <c:v>22405</c:v>
                </c:pt>
                <c:pt idx="5">
                  <c:v>13383</c:v>
                </c:pt>
                <c:pt idx="6">
                  <c:v>17694</c:v>
                </c:pt>
                <c:pt idx="7">
                  <c:v>-31347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F5-4A4F-8C9C-7AB5ABDC48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"/>
        <c:overlap val="-27"/>
        <c:axId val="2115888256"/>
        <c:axId val="2115889904"/>
      </c:barChart>
      <c:catAx>
        <c:axId val="2115888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2115889904"/>
        <c:crosses val="autoZero"/>
        <c:auto val="1"/>
        <c:lblAlgn val="ctr"/>
        <c:lblOffset val="100"/>
        <c:noMultiLvlLbl val="0"/>
      </c:catAx>
      <c:valAx>
        <c:axId val="2115889904"/>
        <c:scaling>
          <c:orientation val="minMax"/>
        </c:scaling>
        <c:delete val="1"/>
        <c:axPos val="l"/>
        <c:numFmt formatCode="#,##0" sourceLinked="0"/>
        <c:majorTickMark val="none"/>
        <c:minorTickMark val="none"/>
        <c:tickLblPos val="nextTo"/>
        <c:crossAx val="2115888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3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0.64853</cdr:x>
      <cdr:y>0.08624</cdr:y>
    </cdr:from>
    <cdr:to>
      <cdr:x>0.73668</cdr:x>
      <cdr:y>0.14543</cdr:y>
    </cdr:to>
    <cdr:sp macro="" textlink="">
      <cdr:nvSpPr>
        <cdr:cNvPr id="2" name="Tekstiruutu 1">
          <a:extLst xmlns:a="http://schemas.openxmlformats.org/drawingml/2006/main">
            <a:ext uri="{FF2B5EF4-FFF2-40B4-BE49-F238E27FC236}">
              <a16:creationId xmlns:a16="http://schemas.microsoft.com/office/drawing/2014/main" id="{724D25C5-57A6-B5CD-E959-B8C06132A956}"/>
            </a:ext>
          </a:extLst>
        </cdr:cNvPr>
        <cdr:cNvSpPr txBox="1"/>
      </cdr:nvSpPr>
      <cdr:spPr>
        <a:xfrm xmlns:a="http://schemas.openxmlformats.org/drawingml/2006/main">
          <a:off x="6231476" y="446912"/>
          <a:ext cx="846944" cy="3067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fi-FI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0.87615</cdr:x>
      <cdr:y>0.58564</cdr:y>
    </cdr:from>
    <cdr:to>
      <cdr:x>0.96536</cdr:x>
      <cdr:y>0.68218</cdr:y>
    </cdr:to>
    <cdr:sp macro="" textlink="">
      <cdr:nvSpPr>
        <cdr:cNvPr id="2" name="Suorakulmio 1">
          <a:extLst xmlns:a="http://schemas.openxmlformats.org/drawingml/2006/main">
            <a:ext uri="{FF2B5EF4-FFF2-40B4-BE49-F238E27FC236}">
              <a16:creationId xmlns:a16="http://schemas.microsoft.com/office/drawing/2014/main" id="{C368F485-49D9-4160-9C7A-DF21B2DFBD82}"/>
            </a:ext>
          </a:extLst>
        </cdr:cNvPr>
        <cdr:cNvSpPr/>
      </cdr:nvSpPr>
      <cdr:spPr>
        <a:xfrm xmlns:a="http://schemas.openxmlformats.org/drawingml/2006/main">
          <a:off x="9956216" y="2240434"/>
          <a:ext cx="1013791" cy="36933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endParaRPr lang="fi-FI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DCA3D5-27C8-394C-8025-DBFD2EAC027F}" type="datetimeFigureOut">
              <a:rPr lang="fi-FI" smtClean="0"/>
              <a:t>29.5.2023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B2E1E-1AC8-E24E-9330-0FAF407D09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8988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Muista korjata ensimmäiselle dialle nimi ja päivämäärä!</a:t>
            </a:r>
          </a:p>
          <a:p>
            <a:r>
              <a:rPr lang="fi-FI" dirty="0"/>
              <a:t>Kaikkia dioja ei ole pakko käyttää, vaan voit vapaasti valita esityksesi kannalta olennaisimmat. 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B2E1E-1AC8-E24E-9330-0FAF407D0980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913000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B2E1E-1AC8-E24E-9330-0FAF407D0980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792658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B2E1E-1AC8-E24E-9330-0FAF407D0980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47531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B2E1E-1AC8-E24E-9330-0FAF407D0980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409158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B2E1E-1AC8-E24E-9330-0FAF407D0980}" type="slidenum">
              <a:rPr lang="fi-FI" smtClean="0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97686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0233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B2E1E-1AC8-E24E-9330-0FAF407D0980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265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>
              <a:cs typeface="Calibri"/>
            </a:endParaRP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B2E1E-1AC8-E24E-9330-0FAF407D0980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51953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Kuva uusiksi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B2E1E-1AC8-E24E-9330-0FAF407D0980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26689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B2E1E-1AC8-E24E-9330-0FAF407D0980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52398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90917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b="1" dirty="0"/>
              <a:t>Startup-yrittäjyyden korostuminen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Nuorten yrittäjyysinto ei</a:t>
            </a:r>
            <a:r>
              <a:rPr lang="fi-FI" baseline="0" dirty="0"/>
              <a:t> ole koskaan ollut näin kova. </a:t>
            </a:r>
            <a:endParaRPr lang="fi-FI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b="1" dirty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B2E1E-1AC8-E24E-9330-0FAF407D0980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78808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B2E1E-1AC8-E24E-9330-0FAF407D0980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93771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9740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14000" y="486000"/>
            <a:ext cx="7963200" cy="1850400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414000" y="2502000"/>
            <a:ext cx="7963200" cy="20880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8E0C4-2B04-4575-90C9-B2559A6B0F5E}" type="datetimeFigureOut">
              <a:rPr lang="fi-FI" smtClean="0"/>
              <a:t>29.5.2023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82E3-9E00-42C2-B472-7419D5A221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22296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erikokoista 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14000" y="1512000"/>
            <a:ext cx="7656235" cy="4584000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28000" y="1512000"/>
            <a:ext cx="3334354" cy="4584000"/>
          </a:xfrm>
        </p:spPr>
        <p:txBody>
          <a:bodyPr>
            <a:noAutofit/>
          </a:bodyPr>
          <a:lstStyle>
            <a:lvl1pPr marL="179996" indent="-179996">
              <a:spcBef>
                <a:spcPts val="0"/>
              </a:spcBef>
              <a:defRPr sz="2400"/>
            </a:lvl1pPr>
            <a:lvl2pPr marL="359991" indent="-179996">
              <a:spcBef>
                <a:spcPts val="0"/>
              </a:spcBef>
              <a:defRPr sz="2400"/>
            </a:lvl2pPr>
            <a:lvl3pPr marL="539987" indent="-179996">
              <a:spcBef>
                <a:spcPts val="0"/>
              </a:spcBef>
              <a:defRPr sz="2400"/>
            </a:lvl3pPr>
            <a:lvl4pPr marL="719982" indent="-179996">
              <a:spcBef>
                <a:spcPts val="0"/>
              </a:spcBef>
              <a:defRPr sz="2400"/>
            </a:lvl4pPr>
            <a:lvl5pPr marL="899978" indent="-179996">
              <a:spcBef>
                <a:spcPts val="0"/>
              </a:spcBef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8E0C4-2B04-4575-90C9-B2559A6B0F5E}" type="datetimeFigureOut">
              <a:rPr lang="fi-FI" smtClean="0"/>
              <a:t>29.5.2023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82E3-9E00-42C2-B472-7419D5A2215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Otsikk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</p:spTree>
    <p:extLst>
      <p:ext uri="{BB962C8B-B14F-4D97-AF65-F5344CB8AC3E}">
        <p14:creationId xmlns:p14="http://schemas.microsoft.com/office/powerpoint/2010/main" val="218359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erikokoista sisältöä ja läh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sz="half" idx="1" hasCustomPrompt="1"/>
          </p:nvPr>
        </p:nvSpPr>
        <p:spPr>
          <a:xfrm>
            <a:off x="414000" y="1416000"/>
            <a:ext cx="3314852" cy="4320000"/>
          </a:xfrm>
        </p:spPr>
        <p:txBody>
          <a:bodyPr>
            <a:noAutofit/>
          </a:bodyPr>
          <a:lstStyle>
            <a:lvl1pPr>
              <a:defRPr sz="2400"/>
            </a:lvl1pPr>
            <a:lvl2pPr marL="365991" indent="0">
              <a:buNone/>
              <a:defRPr sz="3200"/>
            </a:lvl2pPr>
            <a:lvl3pPr>
              <a:defRPr sz="2667"/>
            </a:lvl3pPr>
            <a:lvl4pPr>
              <a:defRPr sz="2667"/>
            </a:lvl4pPr>
            <a:lvl5pPr>
              <a:defRPr sz="2667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008000" y="1416000"/>
            <a:ext cx="7680000" cy="4320000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8E0C4-2B04-4575-90C9-B2559A6B0F5E}" type="datetimeFigureOut">
              <a:rPr lang="fi-FI" smtClean="0"/>
              <a:t>29.5.2023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82E3-9E00-42C2-B472-7419D5A22153}" type="slidenum">
              <a:rPr lang="fi-FI" smtClean="0"/>
              <a:t>‹#›</a:t>
            </a:fld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8" name="Tekstin paikkamerkki 13"/>
          <p:cNvSpPr>
            <a:spLocks noGrp="1"/>
          </p:cNvSpPr>
          <p:nvPr>
            <p:ph type="body" sz="quarter" idx="13" hasCustomPrompt="1"/>
          </p:nvPr>
        </p:nvSpPr>
        <p:spPr>
          <a:xfrm>
            <a:off x="414000" y="5856000"/>
            <a:ext cx="9714000" cy="396000"/>
          </a:xfrm>
        </p:spPr>
        <p:txBody>
          <a:bodyPr tIns="0" bIns="0">
            <a:noAutofit/>
          </a:bodyPr>
          <a:lstStyle>
            <a:lvl1pPr marL="0" indent="0">
              <a:buNone/>
              <a:defRPr sz="16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1991" indent="0">
              <a:buNone/>
              <a:defRPr sz="1200"/>
            </a:lvl2pPr>
            <a:lvl3pPr marL="629984" indent="0">
              <a:buNone/>
              <a:defRPr sz="1200"/>
            </a:lvl3pPr>
            <a:lvl4pPr marL="917977" indent="0">
              <a:buNone/>
              <a:defRPr sz="1200"/>
            </a:lvl4pPr>
            <a:lvl5pPr marL="1205970" indent="0">
              <a:buNone/>
              <a:defRPr sz="1200"/>
            </a:lvl5pPr>
          </a:lstStyle>
          <a:p>
            <a:pPr lvl="0"/>
            <a:r>
              <a:rPr lang="fi-FI"/>
              <a:t>Lisää lähdetieto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172504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uva ja must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lIns="90000" anchor="ctr"/>
          <a:lstStyle>
            <a:lvl1pPr marL="0" indent="0" algn="ctr">
              <a:buNone/>
              <a:defRPr/>
            </a:lvl1pPr>
          </a:lstStyle>
          <a:p>
            <a:r>
              <a:rPr lang="fi-FI"/>
              <a:t>Vedä kuva paikkamerkkiin tai lisää napsauttamalla kuvaketta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8000" y="774550"/>
            <a:ext cx="10741468" cy="2291379"/>
          </a:xfrm>
        </p:spPr>
        <p:txBody>
          <a:bodyPr anchor="t" anchorCtr="0"/>
          <a:lstStyle>
            <a:lvl1pPr>
              <a:defRPr sz="2800" b="0"/>
            </a:lvl1pPr>
          </a:lstStyle>
          <a:p>
            <a:r>
              <a:rPr lang="fi-FI"/>
              <a:t>Muokkaa perustyylejä naps.</a:t>
            </a:r>
          </a:p>
        </p:txBody>
      </p:sp>
    </p:spTree>
    <p:extLst>
      <p:ext uri="{BB962C8B-B14F-4D97-AF65-F5344CB8AC3E}">
        <p14:creationId xmlns:p14="http://schemas.microsoft.com/office/powerpoint/2010/main" val="662886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uva ja neg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65000"/>
            </a:schemeClr>
          </a:solidFill>
        </p:spPr>
        <p:txBody>
          <a:bodyPr lIns="90000" anchor="ctr"/>
          <a:lstStyle>
            <a:lvl1pPr marL="0" indent="0" algn="ctr">
              <a:buNone/>
              <a:defRPr/>
            </a:lvl1pPr>
          </a:lstStyle>
          <a:p>
            <a:r>
              <a:rPr lang="fi-FI"/>
              <a:t>Vedä kuva paikkamerkkiin tai lisää napsauttamalla kuvaketta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8000" y="774551"/>
            <a:ext cx="10752226" cy="2377440"/>
          </a:xfrm>
        </p:spPr>
        <p:txBody>
          <a:bodyPr anchor="t" anchorCtr="0"/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perustyylejä naps.</a:t>
            </a:r>
          </a:p>
        </p:txBody>
      </p:sp>
    </p:spTree>
    <p:extLst>
      <p:ext uri="{BB962C8B-B14F-4D97-AF65-F5344CB8AC3E}">
        <p14:creationId xmlns:p14="http://schemas.microsoft.com/office/powerpoint/2010/main" val="40279931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13"/>
          <p:cNvSpPr>
            <a:spLocks noGrp="1"/>
          </p:cNvSpPr>
          <p:nvPr>
            <p:ph type="body" sz="quarter" idx="13" hasCustomPrompt="1"/>
          </p:nvPr>
        </p:nvSpPr>
        <p:spPr>
          <a:xfrm>
            <a:off x="414000" y="5856000"/>
            <a:ext cx="9576000" cy="1008000"/>
          </a:xfrm>
        </p:spPr>
        <p:txBody>
          <a:bodyPr tIns="0" bIns="0">
            <a:noAutofit/>
          </a:bodyPr>
          <a:lstStyle>
            <a:lvl1pPr marL="0" indent="0">
              <a:spcBef>
                <a:spcPts val="0"/>
              </a:spcBef>
              <a:buNone/>
              <a:defRPr sz="18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1991" indent="0">
              <a:buNone/>
              <a:defRPr sz="1200"/>
            </a:lvl2pPr>
            <a:lvl3pPr marL="629984" indent="0">
              <a:buNone/>
              <a:defRPr sz="1200"/>
            </a:lvl3pPr>
            <a:lvl4pPr marL="917977" indent="0">
              <a:buNone/>
              <a:defRPr sz="1200"/>
            </a:lvl4pPr>
            <a:lvl5pPr marL="1205970" indent="0">
              <a:buNone/>
              <a:defRPr sz="1200"/>
            </a:lvl5pPr>
          </a:lstStyle>
          <a:p>
            <a:pPr lvl="0"/>
            <a:r>
              <a:rPr lang="fi-FI"/>
              <a:t>Kirjoita kuvateksti ja –lähde tähän</a:t>
            </a:r>
          </a:p>
        </p:txBody>
      </p:sp>
      <p:sp>
        <p:nvSpPr>
          <p:cNvPr id="12" name="Kuvan paikkamerkki 11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5808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/>
              <a:t>Vedä kuva paikkamerkkiin tai</a:t>
            </a:r>
            <a:br>
              <a:rPr lang="fi-FI"/>
            </a:br>
            <a:r>
              <a:rPr lang="fi-FI"/>
              <a:t>lisää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400238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368000" cy="6858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239994" indent="0" algn="ctr">
              <a:buNone/>
              <a:defRPr sz="2667" baseline="0"/>
            </a:lvl1pPr>
          </a:lstStyle>
          <a:p>
            <a:r>
              <a:rPr lang="fi-FI"/>
              <a:t>Vedä kuva paikkamerkkiin tai lisää napsauttamalla kuvaketta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4656000" y="1868329"/>
            <a:ext cx="7008000" cy="4424895"/>
          </a:xfrm>
        </p:spPr>
        <p:txBody>
          <a:bodyPr>
            <a:noAutofit/>
          </a:bodyPr>
          <a:lstStyle>
            <a:lvl1pPr>
              <a:defRPr sz="2400"/>
            </a:lvl1pPr>
            <a:lvl2pPr marL="365991" indent="0">
              <a:buNone/>
              <a:defRPr sz="3200"/>
            </a:lvl2pPr>
            <a:lvl3pPr>
              <a:defRPr sz="2667"/>
            </a:lvl3pPr>
            <a:lvl4pPr>
              <a:defRPr sz="2667"/>
            </a:lvl4pPr>
            <a:lvl5pPr>
              <a:defRPr sz="2667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8E0C4-2B04-4575-90C9-B2559A6B0F5E}" type="datetimeFigureOut">
              <a:rPr lang="fi-FI" smtClean="0"/>
              <a:t>29.5.2023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82E3-9E00-42C2-B472-7419D5A22153}" type="slidenum">
              <a:rPr lang="fi-FI" smtClean="0"/>
              <a:t>‹#›</a:t>
            </a:fld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56000" y="778729"/>
            <a:ext cx="7008000" cy="960000"/>
          </a:xfrm>
        </p:spPr>
        <p:txBody>
          <a:bodyPr/>
          <a:lstStyle/>
          <a:p>
            <a:r>
              <a:rPr lang="fi-FI"/>
              <a:t>Muokkaa perustyylejä naps.</a:t>
            </a:r>
          </a:p>
        </p:txBody>
      </p:sp>
    </p:spTree>
    <p:extLst>
      <p:ext uri="{BB962C8B-B14F-4D97-AF65-F5344CB8AC3E}">
        <p14:creationId xmlns:p14="http://schemas.microsoft.com/office/powerpoint/2010/main" val="11299705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-sisältö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368000" cy="6858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239994" indent="0" algn="ctr">
              <a:buNone/>
              <a:defRPr sz="2667" baseline="0"/>
            </a:lvl1pPr>
          </a:lstStyle>
          <a:p>
            <a:r>
              <a:rPr lang="fi-FI"/>
              <a:t>Vedä kuva paikkamerkkiin tai lisää napsauttamalla kuvaketta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4656000" y="1868331"/>
            <a:ext cx="7008000" cy="2472000"/>
          </a:xfrm>
        </p:spPr>
        <p:txBody>
          <a:bodyPr>
            <a:noAutofit/>
          </a:bodyPr>
          <a:lstStyle>
            <a:lvl1pPr>
              <a:defRPr sz="2400"/>
            </a:lvl1pPr>
            <a:lvl2pPr marL="365991" indent="0">
              <a:buNone/>
              <a:defRPr sz="3200"/>
            </a:lvl2pPr>
            <a:lvl3pPr>
              <a:defRPr sz="2667"/>
            </a:lvl3pPr>
            <a:lvl4pPr>
              <a:defRPr sz="2667"/>
            </a:lvl4pPr>
            <a:lvl5pPr>
              <a:defRPr sz="2667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8E0C4-2B04-4575-90C9-B2559A6B0F5E}" type="datetimeFigureOut">
              <a:rPr lang="fi-FI" smtClean="0"/>
              <a:t>29.5.2023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82E3-9E00-42C2-B472-7419D5A22153}" type="slidenum">
              <a:rPr lang="fi-FI" smtClean="0"/>
              <a:t>‹#›</a:t>
            </a:fld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56000" y="778731"/>
            <a:ext cx="7008000" cy="960000"/>
          </a:xfrm>
        </p:spPr>
        <p:txBody>
          <a:bodyPr/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9" name="Tekstin paikkamerkki 8"/>
          <p:cNvSpPr>
            <a:spLocks noGrp="1"/>
          </p:cNvSpPr>
          <p:nvPr>
            <p:ph type="body" sz="quarter" idx="13" hasCustomPrompt="1"/>
          </p:nvPr>
        </p:nvSpPr>
        <p:spPr>
          <a:xfrm>
            <a:off x="4656667" y="4460331"/>
            <a:ext cx="7008000" cy="18974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65991" indent="0">
              <a:buNone/>
              <a:defRPr sz="2667">
                <a:solidFill>
                  <a:schemeClr val="accent6">
                    <a:lumMod val="75000"/>
                    <a:lumOff val="25000"/>
                  </a:schemeClr>
                </a:solidFill>
              </a:defRPr>
            </a:lvl2pPr>
            <a:lvl3pPr marL="815980" indent="0">
              <a:buNone/>
              <a:defRPr sz="2667">
                <a:solidFill>
                  <a:schemeClr val="accent6">
                    <a:lumMod val="75000"/>
                    <a:lumOff val="25000"/>
                  </a:schemeClr>
                </a:solidFill>
              </a:defRPr>
            </a:lvl3pPr>
            <a:lvl4pPr marL="1199970" indent="0">
              <a:buNone/>
              <a:defRPr sz="2667">
                <a:solidFill>
                  <a:schemeClr val="accent6">
                    <a:lumMod val="75000"/>
                    <a:lumOff val="25000"/>
                  </a:schemeClr>
                </a:solidFill>
              </a:defRPr>
            </a:lvl4pPr>
            <a:lvl5pPr marL="1583960" indent="0">
              <a:buNone/>
              <a:defRPr sz="2667">
                <a:solidFill>
                  <a:schemeClr val="accent6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i-FI"/>
              <a:t>Kirjoita kuvateksti ja –lähde tähän</a:t>
            </a:r>
          </a:p>
        </p:txBody>
      </p:sp>
    </p:spTree>
    <p:extLst>
      <p:ext uri="{BB962C8B-B14F-4D97-AF65-F5344CB8AC3E}">
        <p14:creationId xmlns:p14="http://schemas.microsoft.com/office/powerpoint/2010/main" val="18444641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8E0C4-2B04-4575-90C9-B2559A6B0F5E}" type="datetimeFigureOut">
              <a:rPr lang="fi-FI" smtClean="0"/>
              <a:t>29.5.2023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82E3-9E00-42C2-B472-7419D5A221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883279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llinen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8E0C4-2B04-4575-90C9-B2559A6B0F5E}" type="datetimeFigureOut">
              <a:rPr lang="fi-FI" smtClean="0"/>
              <a:t>29.5.2023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82E3-9E00-42C2-B472-7419D5A221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64550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1566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8E0C4-2B04-4575-90C9-B2559A6B0F5E}" type="datetimeFigureOut">
              <a:rPr lang="fi-FI" smtClean="0"/>
              <a:t>29.5.2023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82E3-9E00-42C2-B472-7419D5A221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314245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yntikortti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8E0C4-2B04-4575-90C9-B2559A6B0F5E}" type="datetimeFigureOut">
              <a:rPr lang="fi-FI" smtClean="0"/>
              <a:t>29.5.2023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82E3-9E00-42C2-B472-7419D5A22153}" type="slidenum">
              <a:rPr lang="fi-FI" smtClean="0"/>
              <a:t>‹#›</a:t>
            </a:fld>
            <a:endParaRPr lang="fi-FI"/>
          </a:p>
        </p:txBody>
      </p:sp>
      <p:sp>
        <p:nvSpPr>
          <p:cNvPr id="6" name="Tekstin paikkamerkki 5"/>
          <p:cNvSpPr>
            <a:spLocks noGrp="1"/>
          </p:cNvSpPr>
          <p:nvPr>
            <p:ph type="body" sz="quarter" idx="13" hasCustomPrompt="1"/>
          </p:nvPr>
        </p:nvSpPr>
        <p:spPr>
          <a:xfrm>
            <a:off x="414000" y="1097280"/>
            <a:ext cx="5544000" cy="473155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fi-FI"/>
              <a:t>Etunimi Sukunimi</a:t>
            </a:r>
            <a:br>
              <a:rPr lang="fi-FI"/>
            </a:br>
            <a:r>
              <a:rPr lang="fi-FI"/>
              <a:t>tehtävänimike</a:t>
            </a:r>
            <a:br>
              <a:rPr lang="fi-FI"/>
            </a:br>
            <a:br>
              <a:rPr lang="fi-FI"/>
            </a:br>
            <a:r>
              <a:rPr lang="fi-FI"/>
              <a:t>p. 00 0000 000, 000 000 000</a:t>
            </a:r>
            <a:br>
              <a:rPr lang="fi-FI"/>
            </a:br>
            <a:r>
              <a:rPr lang="fi-FI" err="1"/>
              <a:t>etunimi.sukunimi@yrittajat.fi</a:t>
            </a:r>
            <a:br>
              <a:rPr lang="fi-FI"/>
            </a:br>
            <a:br>
              <a:rPr lang="fi-FI"/>
            </a:br>
            <a:r>
              <a:rPr lang="fi-FI"/>
              <a:t>Twitter:</a:t>
            </a:r>
            <a:br>
              <a:rPr lang="fi-FI"/>
            </a:br>
            <a:r>
              <a:rPr lang="fi-FI"/>
              <a:t>Instagram:</a:t>
            </a:r>
            <a:br>
              <a:rPr lang="fi-FI"/>
            </a:br>
            <a:r>
              <a:rPr lang="fi-FI"/>
              <a:t>Facebook:</a:t>
            </a:r>
            <a:br>
              <a:rPr lang="fi-FI"/>
            </a:br>
            <a:br>
              <a:rPr lang="fi-FI"/>
            </a:br>
            <a:r>
              <a:rPr lang="fi-FI" err="1"/>
              <a:t>yrittajat.fi</a:t>
            </a:r>
            <a:endParaRPr lang="fi-FI"/>
          </a:p>
        </p:txBody>
      </p:sp>
      <p:sp>
        <p:nvSpPr>
          <p:cNvPr id="8" name="Kuvan paikkamerkki 7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1097280"/>
            <a:ext cx="6096000" cy="4731552"/>
          </a:xfrm>
          <a:noFill/>
        </p:spPr>
        <p:txBody>
          <a:bodyPr anchor="ctr"/>
          <a:lstStyle>
            <a:lvl1pPr marL="239994" indent="0" algn="ctr">
              <a:spcBef>
                <a:spcPts val="0"/>
              </a:spcBef>
              <a:buNone/>
              <a:defRPr sz="2667"/>
            </a:lvl1pPr>
          </a:lstStyle>
          <a:p>
            <a:r>
              <a:rPr lang="fi-FI"/>
              <a:t>Vedä kuva paikkamerkkiin tai</a:t>
            </a:r>
            <a:br>
              <a:rPr lang="fi-FI"/>
            </a:br>
            <a:r>
              <a:rPr lang="fi-FI"/>
              <a:t>lisää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2509664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petusdi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9546" y="2237780"/>
            <a:ext cx="6132909" cy="238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6601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err="1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552000" y="881191"/>
            <a:ext cx="10992000" cy="4805314"/>
          </a:xfrm>
        </p:spPr>
        <p:txBody>
          <a:bodyPr>
            <a:noAutofit/>
          </a:bodyPr>
          <a:lstStyle>
            <a:lvl1pPr>
              <a:defRPr sz="3200"/>
            </a:lvl1pPr>
            <a:lvl2pPr>
              <a:defRPr sz="2667"/>
            </a:lvl2pPr>
            <a:lvl3pPr>
              <a:defRPr sz="2667"/>
            </a:lvl3pPr>
            <a:lvl4pPr>
              <a:defRPr sz="2667"/>
            </a:lvl4pPr>
            <a:lvl5pPr>
              <a:defRPr sz="26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1EFF7-5DA1-B642-A01A-1298BC74CE2E}" type="datetime1">
              <a:rPr lang="fi-FI" smtClean="0"/>
              <a:t>29.5.2023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[Alatunnisteteksti]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950FC-F01D-432E-92A0-E4475BC39D8F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Tekstin paikkamerkki 13"/>
          <p:cNvSpPr>
            <a:spLocks noGrp="1"/>
          </p:cNvSpPr>
          <p:nvPr>
            <p:ph type="body" sz="quarter" idx="13"/>
          </p:nvPr>
        </p:nvSpPr>
        <p:spPr>
          <a:xfrm>
            <a:off x="552000" y="5925277"/>
            <a:ext cx="10992000" cy="396000"/>
          </a:xfrm>
        </p:spPr>
        <p:txBody>
          <a:bodyPr>
            <a:noAutofit/>
          </a:bodyPr>
          <a:lstStyle>
            <a:lvl1pPr marL="0" indent="0">
              <a:buNone/>
              <a:defRPr sz="2133" i="1">
                <a:solidFill>
                  <a:srgbClr val="404040"/>
                </a:solidFill>
              </a:defRPr>
            </a:lvl1pPr>
            <a:lvl2pPr marL="455989" indent="0">
              <a:buNone/>
              <a:defRPr sz="1600"/>
            </a:lvl2pPr>
            <a:lvl3pPr marL="839979" indent="0">
              <a:buNone/>
              <a:defRPr sz="1600"/>
            </a:lvl3pPr>
            <a:lvl4pPr marL="1223969" indent="0">
              <a:buNone/>
              <a:defRPr sz="1600"/>
            </a:lvl4pPr>
            <a:lvl5pPr marL="1607960" indent="0">
              <a:buNone/>
              <a:defRPr sz="16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1853441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err="1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52000" y="297224"/>
            <a:ext cx="10972800" cy="864000"/>
          </a:xfrm>
          <a:ln>
            <a:noFill/>
          </a:ln>
        </p:spPr>
        <p:txBody>
          <a:bodyPr tIns="0" bIns="0" anchor="b">
            <a:noAutofit/>
          </a:bodyPr>
          <a:lstStyle>
            <a:lvl1pPr algn="l">
              <a:defRPr sz="3733"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552000" y="1440000"/>
            <a:ext cx="10992000" cy="4212000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667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667">
                <a:solidFill>
                  <a:schemeClr val="bg1"/>
                </a:solidFill>
              </a:defRPr>
            </a:lvl4pPr>
            <a:lvl5pPr>
              <a:defRPr sz="2667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1EFF7-5DA1-B642-A01A-1298BC74CE2E}" type="datetime1">
              <a:rPr lang="fi-FI" smtClean="0"/>
              <a:t>29.5.2023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[Alatunnisteteksti]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950FC-F01D-432E-92A0-E4475BC39D8F}" type="slidenum">
              <a:rPr lang="fi-FI" smtClean="0"/>
              <a:t>‹#›</a:t>
            </a:fld>
            <a:endParaRPr lang="fi-FI"/>
          </a:p>
        </p:txBody>
      </p:sp>
      <p:cxnSp>
        <p:nvCxnSpPr>
          <p:cNvPr id="10" name="Suora yhdysviiva 9"/>
          <p:cNvCxnSpPr/>
          <p:nvPr/>
        </p:nvCxnSpPr>
        <p:spPr>
          <a:xfrm>
            <a:off x="552000" y="1228647"/>
            <a:ext cx="109920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in paikkamerkki 13"/>
          <p:cNvSpPr>
            <a:spLocks noGrp="1"/>
          </p:cNvSpPr>
          <p:nvPr>
            <p:ph type="body" sz="quarter" idx="13"/>
          </p:nvPr>
        </p:nvSpPr>
        <p:spPr>
          <a:xfrm>
            <a:off x="552000" y="5925277"/>
            <a:ext cx="10992000" cy="396000"/>
          </a:xfrm>
        </p:spPr>
        <p:txBody>
          <a:bodyPr>
            <a:noAutofit/>
          </a:bodyPr>
          <a:lstStyle>
            <a:lvl1pPr marL="0" indent="0">
              <a:buNone/>
              <a:defRPr sz="2133" i="1">
                <a:solidFill>
                  <a:srgbClr val="404040"/>
                </a:solidFill>
              </a:defRPr>
            </a:lvl1pPr>
            <a:lvl2pPr marL="455989" indent="0">
              <a:buNone/>
              <a:defRPr sz="1600"/>
            </a:lvl2pPr>
            <a:lvl3pPr marL="839979" indent="0">
              <a:buNone/>
              <a:defRPr sz="1600"/>
            </a:lvl3pPr>
            <a:lvl4pPr marL="1223969" indent="0">
              <a:buNone/>
              <a:defRPr sz="1600"/>
            </a:lvl4pPr>
            <a:lvl5pPr marL="1607960" indent="0">
              <a:buNone/>
              <a:defRPr sz="16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4136789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14000" y="486000"/>
            <a:ext cx="7963200" cy="1850400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414000" y="2502000"/>
            <a:ext cx="7963200" cy="20880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8E0C4-2B04-4575-90C9-B2559A6B0F5E}" type="datetimeFigureOut">
              <a:rPr lang="fi-FI" smtClean="0"/>
              <a:t>29.5.2023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82E3-9E00-42C2-B472-7419D5A221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849212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8E0C4-2B04-4575-90C9-B2559A6B0F5E}" type="datetimeFigureOut">
              <a:rPr lang="fi-FI" smtClean="0"/>
              <a:t>29.5.2023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82E3-9E00-42C2-B472-7419D5A221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509150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, diagrammi ja läh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14000" y="1416000"/>
            <a:ext cx="11248354" cy="4320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Tekstin paikkamerkki 13"/>
          <p:cNvSpPr>
            <a:spLocks noGrp="1"/>
          </p:cNvSpPr>
          <p:nvPr>
            <p:ph type="body" sz="quarter" idx="13" hasCustomPrompt="1"/>
          </p:nvPr>
        </p:nvSpPr>
        <p:spPr>
          <a:xfrm>
            <a:off x="414000" y="5856000"/>
            <a:ext cx="9714000" cy="396000"/>
          </a:xfrm>
        </p:spPr>
        <p:txBody>
          <a:bodyPr tIns="0" bIns="0">
            <a:noAutofit/>
          </a:bodyPr>
          <a:lstStyle>
            <a:lvl1pPr marL="0" indent="0">
              <a:buNone/>
              <a:defRPr sz="16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1991" indent="0">
              <a:buNone/>
              <a:defRPr sz="1200"/>
            </a:lvl2pPr>
            <a:lvl3pPr marL="629984" indent="0">
              <a:buNone/>
              <a:defRPr sz="1200"/>
            </a:lvl3pPr>
            <a:lvl4pPr marL="917977" indent="0">
              <a:buNone/>
              <a:defRPr sz="1200"/>
            </a:lvl4pPr>
            <a:lvl5pPr marL="1205970" indent="0">
              <a:buNone/>
              <a:defRPr sz="1200"/>
            </a:lvl5pPr>
          </a:lstStyle>
          <a:p>
            <a:pPr lvl="0"/>
            <a:r>
              <a:rPr lang="fi-FI"/>
              <a:t>Lisää lähdetieto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8E0C4-2B04-4575-90C9-B2559A6B0F5E}" type="datetimeFigureOut">
              <a:rPr lang="fi-FI" smtClean="0"/>
              <a:t>29.5.2023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82E3-9E00-42C2-B472-7419D5A22153}" type="slidenum">
              <a:rPr lang="fi-FI" smtClean="0"/>
              <a:t>‹#›</a:t>
            </a:fld>
            <a:endParaRPr lang="fi-FI"/>
          </a:p>
        </p:txBody>
      </p:sp>
      <p:cxnSp>
        <p:nvCxnSpPr>
          <p:cNvPr id="8" name="Suora yhdysviiva 7"/>
          <p:cNvCxnSpPr/>
          <p:nvPr/>
        </p:nvCxnSpPr>
        <p:spPr>
          <a:xfrm>
            <a:off x="414000" y="5841312"/>
            <a:ext cx="11258135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14773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, sisältö ja läh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14000" y="1416000"/>
            <a:ext cx="11248354" cy="4320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8E0C4-2B04-4575-90C9-B2559A6B0F5E}" type="datetimeFigureOut">
              <a:rPr lang="fi-FI" smtClean="0"/>
              <a:t>29.5.2023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82E3-9E00-42C2-B472-7419D5A22153}" type="slidenum">
              <a:rPr lang="fi-FI" smtClean="0"/>
              <a:t>‹#›</a:t>
            </a:fld>
            <a:endParaRPr lang="fi-FI"/>
          </a:p>
        </p:txBody>
      </p:sp>
      <p:sp>
        <p:nvSpPr>
          <p:cNvPr id="7" name="Tekstin paikkamerkki 13"/>
          <p:cNvSpPr>
            <a:spLocks noGrp="1"/>
          </p:cNvSpPr>
          <p:nvPr>
            <p:ph type="body" sz="quarter" idx="13" hasCustomPrompt="1"/>
          </p:nvPr>
        </p:nvSpPr>
        <p:spPr>
          <a:xfrm>
            <a:off x="414000" y="5856000"/>
            <a:ext cx="9714000" cy="396000"/>
          </a:xfrm>
        </p:spPr>
        <p:txBody>
          <a:bodyPr tIns="0" bIns="0">
            <a:noAutofit/>
          </a:bodyPr>
          <a:lstStyle>
            <a:lvl1pPr marL="0" indent="0">
              <a:buNone/>
              <a:defRPr sz="16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1991" indent="0">
              <a:buNone/>
              <a:defRPr sz="1200"/>
            </a:lvl2pPr>
            <a:lvl3pPr marL="629984" indent="0">
              <a:buNone/>
              <a:defRPr sz="1200"/>
            </a:lvl3pPr>
            <a:lvl4pPr marL="917977" indent="0">
              <a:buNone/>
              <a:defRPr sz="1200"/>
            </a:lvl4pPr>
            <a:lvl5pPr marL="1205970" indent="0">
              <a:buNone/>
              <a:defRPr sz="1200"/>
            </a:lvl5pPr>
          </a:lstStyle>
          <a:p>
            <a:pPr lvl="0"/>
            <a:r>
              <a:rPr lang="fi-FI"/>
              <a:t>Lisää lähdetieto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0672832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 keskitet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36000" y="1128000"/>
            <a:ext cx="9144000" cy="2400000"/>
          </a:xfrm>
        </p:spPr>
        <p:txBody>
          <a:bodyPr/>
          <a:lstStyle>
            <a:lvl1pPr algn="ctr">
              <a:defRPr sz="3000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36000" y="3600000"/>
            <a:ext cx="9144000" cy="16560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8E0C4-2B04-4575-90C9-B2559A6B0F5E}" type="datetimeFigureOut">
              <a:rPr lang="fi-FI" smtClean="0"/>
              <a:t>29.5.2023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82E3-9E00-42C2-B472-7419D5A221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33080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llinen 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14000" y="776532"/>
            <a:ext cx="10795468" cy="1200000"/>
          </a:xfrm>
        </p:spPr>
        <p:txBody>
          <a:bodyPr/>
          <a:lstStyle>
            <a:lvl1pPr>
              <a:defRPr sz="2800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414000" y="2024532"/>
            <a:ext cx="10795468" cy="13440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7" name="Suorakulmio 6"/>
          <p:cNvSpPr/>
          <p:nvPr/>
        </p:nvSpPr>
        <p:spPr>
          <a:xfrm>
            <a:off x="9139203" y="3431685"/>
            <a:ext cx="3052797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 err="1"/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038" y="4690463"/>
            <a:ext cx="2346257" cy="911447"/>
          </a:xfrm>
          <a:prstGeom prst="rect">
            <a:avLst/>
          </a:prstGeom>
        </p:spPr>
      </p:pic>
      <p:sp>
        <p:nvSpPr>
          <p:cNvPr id="9" name="Kuvan paikkamerkki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3431685"/>
            <a:ext cx="9139203" cy="3429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10584" indent="0" algn="ctr">
              <a:buNone/>
              <a:tabLst/>
              <a:defRPr/>
            </a:lvl1pPr>
          </a:lstStyle>
          <a:p>
            <a:r>
              <a:rPr lang="fi-FI"/>
              <a:t>Vedä kuva paikkamerkkiin tai </a:t>
            </a:r>
            <a:br>
              <a:rPr lang="fi-FI"/>
            </a:br>
            <a:r>
              <a:rPr lang="fi-FI"/>
              <a:t>lisää napsauttamalla kuvaketta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8E0C4-2B04-4575-90C9-B2559A6B0F5E}" type="datetimeFigureOut">
              <a:rPr lang="fi-FI" smtClean="0"/>
              <a:t>29.5.2023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414000" y="6516000"/>
            <a:ext cx="576000" cy="324000"/>
          </a:xfrm>
        </p:spPr>
        <p:txBody>
          <a:bodyPr/>
          <a:lstStyle/>
          <a:p>
            <a:fld id="{B1CB82E3-9E00-42C2-B472-7419D5A2215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olmio 9"/>
          <p:cNvSpPr/>
          <p:nvPr userDrawn="1"/>
        </p:nvSpPr>
        <p:spPr>
          <a:xfrm rot="16200000">
            <a:off x="8388893" y="4091882"/>
            <a:ext cx="883212" cy="66691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err="1"/>
          </a:p>
        </p:txBody>
      </p:sp>
    </p:spTree>
    <p:extLst>
      <p:ext uri="{BB962C8B-B14F-4D97-AF65-F5344CB8AC3E}">
        <p14:creationId xmlns:p14="http://schemas.microsoft.com/office/powerpoint/2010/main" val="471280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, diagrammi ja läh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14000" y="1416000"/>
            <a:ext cx="11248354" cy="4320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Tekstin paikkamerkki 13"/>
          <p:cNvSpPr>
            <a:spLocks noGrp="1"/>
          </p:cNvSpPr>
          <p:nvPr>
            <p:ph type="body" sz="quarter" idx="13" hasCustomPrompt="1"/>
          </p:nvPr>
        </p:nvSpPr>
        <p:spPr>
          <a:xfrm>
            <a:off x="414000" y="5856000"/>
            <a:ext cx="9714000" cy="396000"/>
          </a:xfrm>
        </p:spPr>
        <p:txBody>
          <a:bodyPr tIns="0" bIns="0">
            <a:noAutofit/>
          </a:bodyPr>
          <a:lstStyle>
            <a:lvl1pPr marL="0" indent="0">
              <a:buNone/>
              <a:defRPr sz="16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1991" indent="0">
              <a:buNone/>
              <a:defRPr sz="1200"/>
            </a:lvl2pPr>
            <a:lvl3pPr marL="629984" indent="0">
              <a:buNone/>
              <a:defRPr sz="1200"/>
            </a:lvl3pPr>
            <a:lvl4pPr marL="917977" indent="0">
              <a:buNone/>
              <a:defRPr sz="1200"/>
            </a:lvl4pPr>
            <a:lvl5pPr marL="1205970" indent="0">
              <a:buNone/>
              <a:defRPr sz="1200"/>
            </a:lvl5pPr>
          </a:lstStyle>
          <a:p>
            <a:pPr lvl="0"/>
            <a:r>
              <a:rPr lang="fi-FI"/>
              <a:t>Lisää lähdetieto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8E0C4-2B04-4575-90C9-B2559A6B0F5E}" type="datetimeFigureOut">
              <a:rPr lang="fi-FI" smtClean="0"/>
              <a:t>29.5.2023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82E3-9E00-42C2-B472-7419D5A22153}" type="slidenum">
              <a:rPr lang="fi-FI" smtClean="0"/>
              <a:t>‹#›</a:t>
            </a:fld>
            <a:endParaRPr lang="fi-FI"/>
          </a:p>
        </p:txBody>
      </p:sp>
      <p:cxnSp>
        <p:nvCxnSpPr>
          <p:cNvPr id="8" name="Suora yhdysviiva 7"/>
          <p:cNvCxnSpPr/>
          <p:nvPr/>
        </p:nvCxnSpPr>
        <p:spPr>
          <a:xfrm>
            <a:off x="414000" y="5841312"/>
            <a:ext cx="11258135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64670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sanvaih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AF8E0C4-2B04-4575-90C9-B2559A6B0F5E}" type="datetimeFigureOut">
              <a:rPr lang="fi-FI" smtClean="0"/>
              <a:t>29.5.2023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1CB82E3-9E00-42C2-B472-7419D5A2215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Sisällön paikkamerkki 7"/>
          <p:cNvSpPr>
            <a:spLocks noGrp="1"/>
          </p:cNvSpPr>
          <p:nvPr>
            <p:ph sz="quarter" idx="13"/>
          </p:nvPr>
        </p:nvSpPr>
        <p:spPr>
          <a:xfrm>
            <a:off x="414000" y="774551"/>
            <a:ext cx="11248354" cy="5056867"/>
          </a:xfrm>
        </p:spPr>
        <p:txBody>
          <a:bodyPr/>
          <a:lstStyle>
            <a:lvl1pPr>
              <a:buClr>
                <a:schemeClr val="bg1"/>
              </a:buClr>
              <a:defRPr sz="2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8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3" y="10756"/>
            <a:ext cx="2649966" cy="116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882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14000" y="1416000"/>
            <a:ext cx="5510474" cy="4535083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51880" y="1416000"/>
            <a:ext cx="5510474" cy="4535083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8E0C4-2B04-4575-90C9-B2559A6B0F5E}" type="datetimeFigureOut">
              <a:rPr lang="fi-FI" smtClean="0"/>
              <a:t>29.5.2023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82E3-9E00-42C2-B472-7419D5A22153}" type="slidenum">
              <a:rPr lang="fi-FI" smtClean="0"/>
              <a:t>‹#›</a:t>
            </a:fld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</p:spTree>
    <p:extLst>
      <p:ext uri="{BB962C8B-B14F-4D97-AF65-F5344CB8AC3E}">
        <p14:creationId xmlns:p14="http://schemas.microsoft.com/office/powerpoint/2010/main" val="25964781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sisältökohdetta ja läh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14000" y="1416000"/>
            <a:ext cx="5510474" cy="4320000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51880" y="1416000"/>
            <a:ext cx="5510474" cy="4320000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8E0C4-2B04-4575-90C9-B2559A6B0F5E}" type="datetimeFigureOut">
              <a:rPr lang="fi-FI" smtClean="0"/>
              <a:t>29.5.2023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82E3-9E00-42C2-B472-7419D5A22153}" type="slidenum">
              <a:rPr lang="fi-FI" smtClean="0"/>
              <a:t>‹#›</a:t>
            </a:fld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8" name="Tekstin paikkamerkki 13"/>
          <p:cNvSpPr>
            <a:spLocks noGrp="1"/>
          </p:cNvSpPr>
          <p:nvPr>
            <p:ph type="body" sz="quarter" idx="13" hasCustomPrompt="1"/>
          </p:nvPr>
        </p:nvSpPr>
        <p:spPr>
          <a:xfrm>
            <a:off x="413999" y="5856000"/>
            <a:ext cx="5511293" cy="396000"/>
          </a:xfrm>
        </p:spPr>
        <p:txBody>
          <a:bodyPr tIns="0" bIns="0">
            <a:noAutofit/>
          </a:bodyPr>
          <a:lstStyle>
            <a:lvl1pPr marL="0" indent="0">
              <a:buNone/>
              <a:defRPr sz="16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1991" indent="0">
              <a:buNone/>
              <a:defRPr sz="1200"/>
            </a:lvl2pPr>
            <a:lvl3pPr marL="629984" indent="0">
              <a:buNone/>
              <a:defRPr sz="1200"/>
            </a:lvl3pPr>
            <a:lvl4pPr marL="917977" indent="0">
              <a:buNone/>
              <a:defRPr sz="1200"/>
            </a:lvl4pPr>
            <a:lvl5pPr marL="1205970" indent="0">
              <a:buNone/>
              <a:defRPr sz="1200"/>
            </a:lvl5pPr>
          </a:lstStyle>
          <a:p>
            <a:pPr lvl="0"/>
            <a:r>
              <a:rPr lang="fi-FI"/>
              <a:t>Kirjoita kuvateksti ja –lähde tähän.</a:t>
            </a:r>
          </a:p>
        </p:txBody>
      </p:sp>
      <p:cxnSp>
        <p:nvCxnSpPr>
          <p:cNvPr id="9" name="Suora yhdysviiva 8"/>
          <p:cNvCxnSpPr/>
          <p:nvPr/>
        </p:nvCxnSpPr>
        <p:spPr>
          <a:xfrm>
            <a:off x="414000" y="5841312"/>
            <a:ext cx="551129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in paikkamerkki 13"/>
          <p:cNvSpPr>
            <a:spLocks noGrp="1"/>
          </p:cNvSpPr>
          <p:nvPr>
            <p:ph type="body" sz="quarter" idx="14" hasCustomPrompt="1"/>
          </p:nvPr>
        </p:nvSpPr>
        <p:spPr>
          <a:xfrm>
            <a:off x="6153599" y="5856000"/>
            <a:ext cx="5511293" cy="396000"/>
          </a:xfrm>
        </p:spPr>
        <p:txBody>
          <a:bodyPr tIns="0" bIns="0">
            <a:noAutofit/>
          </a:bodyPr>
          <a:lstStyle>
            <a:lvl1pPr marL="0" indent="0">
              <a:buNone/>
              <a:defRPr sz="16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1991" indent="0">
              <a:buNone/>
              <a:defRPr sz="1200"/>
            </a:lvl2pPr>
            <a:lvl3pPr marL="629984" indent="0">
              <a:buNone/>
              <a:defRPr sz="1200"/>
            </a:lvl3pPr>
            <a:lvl4pPr marL="917977" indent="0">
              <a:buNone/>
              <a:defRPr sz="1200"/>
            </a:lvl4pPr>
            <a:lvl5pPr marL="1205970" indent="0">
              <a:buNone/>
              <a:defRPr sz="1200"/>
            </a:lvl5pPr>
          </a:lstStyle>
          <a:p>
            <a:pPr lvl="0"/>
            <a:r>
              <a:rPr lang="fi-FI"/>
              <a:t>Kirjoita kuvateksti ja –lähde tähän.</a:t>
            </a:r>
          </a:p>
        </p:txBody>
      </p:sp>
      <p:cxnSp>
        <p:nvCxnSpPr>
          <p:cNvPr id="11" name="Suora yhdysviiva 10"/>
          <p:cNvCxnSpPr/>
          <p:nvPr/>
        </p:nvCxnSpPr>
        <p:spPr>
          <a:xfrm>
            <a:off x="6153600" y="5841600"/>
            <a:ext cx="551129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92258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erikokoista 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14000" y="1512000"/>
            <a:ext cx="7656235" cy="4584000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28000" y="1512000"/>
            <a:ext cx="3334354" cy="4584000"/>
          </a:xfrm>
        </p:spPr>
        <p:txBody>
          <a:bodyPr>
            <a:noAutofit/>
          </a:bodyPr>
          <a:lstStyle>
            <a:lvl1pPr marL="179996" indent="-179996">
              <a:spcBef>
                <a:spcPts val="0"/>
              </a:spcBef>
              <a:defRPr sz="2400"/>
            </a:lvl1pPr>
            <a:lvl2pPr marL="359991" indent="-179996">
              <a:spcBef>
                <a:spcPts val="0"/>
              </a:spcBef>
              <a:defRPr sz="2400"/>
            </a:lvl2pPr>
            <a:lvl3pPr marL="539987" indent="-179996">
              <a:spcBef>
                <a:spcPts val="0"/>
              </a:spcBef>
              <a:defRPr sz="2400"/>
            </a:lvl3pPr>
            <a:lvl4pPr marL="719982" indent="-179996">
              <a:spcBef>
                <a:spcPts val="0"/>
              </a:spcBef>
              <a:defRPr sz="2400"/>
            </a:lvl4pPr>
            <a:lvl5pPr marL="899978" indent="-179996">
              <a:spcBef>
                <a:spcPts val="0"/>
              </a:spcBef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8E0C4-2B04-4575-90C9-B2559A6B0F5E}" type="datetimeFigureOut">
              <a:rPr lang="fi-FI" smtClean="0"/>
              <a:t>29.5.2023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82E3-9E00-42C2-B472-7419D5A2215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Otsikk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</p:spTree>
    <p:extLst>
      <p:ext uri="{BB962C8B-B14F-4D97-AF65-F5344CB8AC3E}">
        <p14:creationId xmlns:p14="http://schemas.microsoft.com/office/powerpoint/2010/main" val="18219511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erikokoista sisältöä ja läh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sz="half" idx="1" hasCustomPrompt="1"/>
          </p:nvPr>
        </p:nvSpPr>
        <p:spPr>
          <a:xfrm>
            <a:off x="414000" y="1416000"/>
            <a:ext cx="3314852" cy="4320000"/>
          </a:xfrm>
        </p:spPr>
        <p:txBody>
          <a:bodyPr>
            <a:noAutofit/>
          </a:bodyPr>
          <a:lstStyle>
            <a:lvl1pPr>
              <a:defRPr sz="2400"/>
            </a:lvl1pPr>
            <a:lvl2pPr marL="365991" indent="0">
              <a:buNone/>
              <a:defRPr sz="3200"/>
            </a:lvl2pPr>
            <a:lvl3pPr>
              <a:defRPr sz="2667"/>
            </a:lvl3pPr>
            <a:lvl4pPr>
              <a:defRPr sz="2667"/>
            </a:lvl4pPr>
            <a:lvl5pPr>
              <a:defRPr sz="2667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008000" y="1416000"/>
            <a:ext cx="7680000" cy="4320000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8E0C4-2B04-4575-90C9-B2559A6B0F5E}" type="datetimeFigureOut">
              <a:rPr lang="fi-FI" smtClean="0"/>
              <a:t>29.5.2023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82E3-9E00-42C2-B472-7419D5A22153}" type="slidenum">
              <a:rPr lang="fi-FI" smtClean="0"/>
              <a:t>‹#›</a:t>
            </a:fld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8" name="Tekstin paikkamerkki 13"/>
          <p:cNvSpPr>
            <a:spLocks noGrp="1"/>
          </p:cNvSpPr>
          <p:nvPr>
            <p:ph type="body" sz="quarter" idx="13" hasCustomPrompt="1"/>
          </p:nvPr>
        </p:nvSpPr>
        <p:spPr>
          <a:xfrm>
            <a:off x="414000" y="5856000"/>
            <a:ext cx="9714000" cy="396000"/>
          </a:xfrm>
        </p:spPr>
        <p:txBody>
          <a:bodyPr tIns="0" bIns="0">
            <a:noAutofit/>
          </a:bodyPr>
          <a:lstStyle>
            <a:lvl1pPr marL="0" indent="0">
              <a:buNone/>
              <a:defRPr sz="16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1991" indent="0">
              <a:buNone/>
              <a:defRPr sz="1200"/>
            </a:lvl2pPr>
            <a:lvl3pPr marL="629984" indent="0">
              <a:buNone/>
              <a:defRPr sz="1200"/>
            </a:lvl3pPr>
            <a:lvl4pPr marL="917977" indent="0">
              <a:buNone/>
              <a:defRPr sz="1200"/>
            </a:lvl4pPr>
            <a:lvl5pPr marL="1205970" indent="0">
              <a:buNone/>
              <a:defRPr sz="1200"/>
            </a:lvl5pPr>
          </a:lstStyle>
          <a:p>
            <a:pPr lvl="0"/>
            <a:r>
              <a:rPr lang="fi-FI"/>
              <a:t>Lisää lähdetieto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8101499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uva ja must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lIns="90000" anchor="ctr"/>
          <a:lstStyle>
            <a:lvl1pPr marL="0" indent="0" algn="ctr">
              <a:buNone/>
              <a:defRPr/>
            </a:lvl1pPr>
          </a:lstStyle>
          <a:p>
            <a:r>
              <a:rPr lang="fi-FI"/>
              <a:t>Vedä kuva paikkamerkkiin tai lisää napsauttamalla kuvaketta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8000" y="774550"/>
            <a:ext cx="10741468" cy="2291379"/>
          </a:xfrm>
        </p:spPr>
        <p:txBody>
          <a:bodyPr anchor="t" anchorCtr="0"/>
          <a:lstStyle>
            <a:lvl1pPr>
              <a:defRPr sz="2800" b="0"/>
            </a:lvl1pPr>
          </a:lstStyle>
          <a:p>
            <a:r>
              <a:rPr lang="fi-FI"/>
              <a:t>Muokkaa perustyylejä naps.</a:t>
            </a:r>
          </a:p>
        </p:txBody>
      </p:sp>
      <p:pic>
        <p:nvPicPr>
          <p:cNvPr id="5" name="Kuva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3" y="10756"/>
            <a:ext cx="2649966" cy="116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6480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uva ja neg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65000"/>
            </a:schemeClr>
          </a:solidFill>
        </p:spPr>
        <p:txBody>
          <a:bodyPr lIns="90000" anchor="ctr"/>
          <a:lstStyle>
            <a:lvl1pPr marL="0" indent="0" algn="ctr">
              <a:buNone/>
              <a:defRPr/>
            </a:lvl1pPr>
          </a:lstStyle>
          <a:p>
            <a:r>
              <a:rPr lang="fi-FI"/>
              <a:t>Vedä kuva paikkamerkkiin tai lisää napsauttamalla kuvaketta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8000" y="774551"/>
            <a:ext cx="10752226" cy="2377440"/>
          </a:xfrm>
        </p:spPr>
        <p:txBody>
          <a:bodyPr anchor="t" anchorCtr="0"/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perustyylejä naps.</a:t>
            </a:r>
          </a:p>
        </p:txBody>
      </p:sp>
      <p:pic>
        <p:nvPicPr>
          <p:cNvPr id="4" name="Kuva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3" y="10756"/>
            <a:ext cx="2649966" cy="116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216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13"/>
          <p:cNvSpPr>
            <a:spLocks noGrp="1"/>
          </p:cNvSpPr>
          <p:nvPr>
            <p:ph type="body" sz="quarter" idx="13" hasCustomPrompt="1"/>
          </p:nvPr>
        </p:nvSpPr>
        <p:spPr>
          <a:xfrm>
            <a:off x="414000" y="5856000"/>
            <a:ext cx="9576000" cy="1008000"/>
          </a:xfrm>
        </p:spPr>
        <p:txBody>
          <a:bodyPr tIns="0" bIns="0">
            <a:noAutofit/>
          </a:bodyPr>
          <a:lstStyle>
            <a:lvl1pPr marL="0" indent="0">
              <a:spcBef>
                <a:spcPts val="0"/>
              </a:spcBef>
              <a:buNone/>
              <a:defRPr sz="18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1991" indent="0">
              <a:buNone/>
              <a:defRPr sz="1200"/>
            </a:lvl2pPr>
            <a:lvl3pPr marL="629984" indent="0">
              <a:buNone/>
              <a:defRPr sz="1200"/>
            </a:lvl3pPr>
            <a:lvl4pPr marL="917977" indent="0">
              <a:buNone/>
              <a:defRPr sz="1200"/>
            </a:lvl4pPr>
            <a:lvl5pPr marL="1205970" indent="0">
              <a:buNone/>
              <a:defRPr sz="1200"/>
            </a:lvl5pPr>
          </a:lstStyle>
          <a:p>
            <a:pPr lvl="0"/>
            <a:r>
              <a:rPr lang="fi-FI"/>
              <a:t>Kirjoita kuvateksti ja –lähde tähän</a:t>
            </a:r>
          </a:p>
        </p:txBody>
      </p:sp>
      <p:sp>
        <p:nvSpPr>
          <p:cNvPr id="12" name="Kuvan paikkamerkki 11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5808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/>
              <a:t>Vedä kuva paikkamerkkiin tai</a:t>
            </a:r>
            <a:br>
              <a:rPr lang="fi-FI"/>
            </a:br>
            <a:r>
              <a:rPr lang="fi-FI"/>
              <a:t>lisää napsauttamalla kuvaketta</a:t>
            </a:r>
          </a:p>
        </p:txBody>
      </p:sp>
      <p:pic>
        <p:nvPicPr>
          <p:cNvPr id="4" name="Kuva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3" y="10756"/>
            <a:ext cx="2649966" cy="116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045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368000" cy="6858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239994" indent="0" algn="ctr">
              <a:buNone/>
              <a:defRPr sz="2667" baseline="0"/>
            </a:lvl1pPr>
          </a:lstStyle>
          <a:p>
            <a:r>
              <a:rPr lang="fi-FI"/>
              <a:t>Vedä kuva paikkamerkkiin tai lisää napsauttamalla kuvaketta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4656000" y="1868329"/>
            <a:ext cx="7008000" cy="4424895"/>
          </a:xfrm>
        </p:spPr>
        <p:txBody>
          <a:bodyPr>
            <a:noAutofit/>
          </a:bodyPr>
          <a:lstStyle>
            <a:lvl1pPr>
              <a:defRPr sz="2400"/>
            </a:lvl1pPr>
            <a:lvl2pPr marL="365991" indent="0">
              <a:buNone/>
              <a:defRPr sz="3200"/>
            </a:lvl2pPr>
            <a:lvl3pPr>
              <a:defRPr sz="2667"/>
            </a:lvl3pPr>
            <a:lvl4pPr>
              <a:defRPr sz="2667"/>
            </a:lvl4pPr>
            <a:lvl5pPr>
              <a:defRPr sz="2667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8E0C4-2B04-4575-90C9-B2559A6B0F5E}" type="datetimeFigureOut">
              <a:rPr lang="fi-FI" smtClean="0"/>
              <a:t>29.5.2023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82E3-9E00-42C2-B472-7419D5A22153}" type="slidenum">
              <a:rPr lang="fi-FI" smtClean="0"/>
              <a:t>‹#›</a:t>
            </a:fld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56000" y="778729"/>
            <a:ext cx="7008000" cy="960000"/>
          </a:xfrm>
        </p:spPr>
        <p:txBody>
          <a:bodyPr/>
          <a:lstStyle/>
          <a:p>
            <a:r>
              <a:rPr lang="fi-FI"/>
              <a:t>Muokkaa perustyylejä naps.</a:t>
            </a:r>
          </a:p>
        </p:txBody>
      </p:sp>
    </p:spTree>
    <p:extLst>
      <p:ext uri="{BB962C8B-B14F-4D97-AF65-F5344CB8AC3E}">
        <p14:creationId xmlns:p14="http://schemas.microsoft.com/office/powerpoint/2010/main" val="17802792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-sisältö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368000" cy="6858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239994" indent="0" algn="ctr">
              <a:buNone/>
              <a:defRPr sz="2667" baseline="0"/>
            </a:lvl1pPr>
          </a:lstStyle>
          <a:p>
            <a:r>
              <a:rPr lang="fi-FI"/>
              <a:t>Vedä kuva paikkamerkkiin tai lisää napsauttamalla kuvaketta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4656000" y="1868331"/>
            <a:ext cx="7008000" cy="2472000"/>
          </a:xfrm>
        </p:spPr>
        <p:txBody>
          <a:bodyPr>
            <a:noAutofit/>
          </a:bodyPr>
          <a:lstStyle>
            <a:lvl1pPr>
              <a:defRPr sz="2400"/>
            </a:lvl1pPr>
            <a:lvl2pPr marL="365991" indent="0">
              <a:buNone/>
              <a:defRPr sz="3200"/>
            </a:lvl2pPr>
            <a:lvl3pPr>
              <a:defRPr sz="2667"/>
            </a:lvl3pPr>
            <a:lvl4pPr>
              <a:defRPr sz="2667"/>
            </a:lvl4pPr>
            <a:lvl5pPr>
              <a:defRPr sz="2667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8E0C4-2B04-4575-90C9-B2559A6B0F5E}" type="datetimeFigureOut">
              <a:rPr lang="fi-FI" smtClean="0"/>
              <a:t>29.5.2023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82E3-9E00-42C2-B472-7419D5A22153}" type="slidenum">
              <a:rPr lang="fi-FI" smtClean="0"/>
              <a:t>‹#›</a:t>
            </a:fld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56000" y="778731"/>
            <a:ext cx="7008000" cy="960000"/>
          </a:xfrm>
        </p:spPr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9" name="Tekstin paikkamerkki 8"/>
          <p:cNvSpPr>
            <a:spLocks noGrp="1"/>
          </p:cNvSpPr>
          <p:nvPr>
            <p:ph type="body" sz="quarter" idx="13" hasCustomPrompt="1"/>
          </p:nvPr>
        </p:nvSpPr>
        <p:spPr>
          <a:xfrm>
            <a:off x="4656667" y="4460331"/>
            <a:ext cx="7008000" cy="18974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65991" indent="0">
              <a:buNone/>
              <a:defRPr sz="2667">
                <a:solidFill>
                  <a:schemeClr val="accent6">
                    <a:lumMod val="75000"/>
                    <a:lumOff val="25000"/>
                  </a:schemeClr>
                </a:solidFill>
              </a:defRPr>
            </a:lvl2pPr>
            <a:lvl3pPr marL="815980" indent="0">
              <a:buNone/>
              <a:defRPr sz="2667">
                <a:solidFill>
                  <a:schemeClr val="accent6">
                    <a:lumMod val="75000"/>
                    <a:lumOff val="25000"/>
                  </a:schemeClr>
                </a:solidFill>
              </a:defRPr>
            </a:lvl3pPr>
            <a:lvl4pPr marL="1199970" indent="0">
              <a:buNone/>
              <a:defRPr sz="2667">
                <a:solidFill>
                  <a:schemeClr val="accent6">
                    <a:lumMod val="75000"/>
                    <a:lumOff val="25000"/>
                  </a:schemeClr>
                </a:solidFill>
              </a:defRPr>
            </a:lvl4pPr>
            <a:lvl5pPr marL="1583960" indent="0">
              <a:buNone/>
              <a:defRPr sz="2667">
                <a:solidFill>
                  <a:schemeClr val="accent6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i-FI"/>
              <a:t>Kirjoita kuvateksti ja –lähde tähän</a:t>
            </a:r>
          </a:p>
        </p:txBody>
      </p:sp>
    </p:spTree>
    <p:extLst>
      <p:ext uri="{BB962C8B-B14F-4D97-AF65-F5344CB8AC3E}">
        <p14:creationId xmlns:p14="http://schemas.microsoft.com/office/powerpoint/2010/main" val="2149899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, sisältö ja läh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14000" y="1416000"/>
            <a:ext cx="11248354" cy="4320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8E0C4-2B04-4575-90C9-B2559A6B0F5E}" type="datetimeFigureOut">
              <a:rPr lang="fi-FI" smtClean="0"/>
              <a:t>29.5.2023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82E3-9E00-42C2-B472-7419D5A22153}" type="slidenum">
              <a:rPr lang="fi-FI" smtClean="0"/>
              <a:t>‹#›</a:t>
            </a:fld>
            <a:endParaRPr lang="fi-FI"/>
          </a:p>
        </p:txBody>
      </p:sp>
      <p:sp>
        <p:nvSpPr>
          <p:cNvPr id="7" name="Tekstin paikkamerkki 13"/>
          <p:cNvSpPr>
            <a:spLocks noGrp="1"/>
          </p:cNvSpPr>
          <p:nvPr>
            <p:ph type="body" sz="quarter" idx="13" hasCustomPrompt="1"/>
          </p:nvPr>
        </p:nvSpPr>
        <p:spPr>
          <a:xfrm>
            <a:off x="414000" y="5856000"/>
            <a:ext cx="9714000" cy="396000"/>
          </a:xfrm>
        </p:spPr>
        <p:txBody>
          <a:bodyPr tIns="0" bIns="0">
            <a:noAutofit/>
          </a:bodyPr>
          <a:lstStyle>
            <a:lvl1pPr marL="0" indent="0">
              <a:buNone/>
              <a:defRPr sz="16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1991" indent="0">
              <a:buNone/>
              <a:defRPr sz="1200"/>
            </a:lvl2pPr>
            <a:lvl3pPr marL="629984" indent="0">
              <a:buNone/>
              <a:defRPr sz="1200"/>
            </a:lvl3pPr>
            <a:lvl4pPr marL="917977" indent="0">
              <a:buNone/>
              <a:defRPr sz="1200"/>
            </a:lvl4pPr>
            <a:lvl5pPr marL="1205970" indent="0">
              <a:buNone/>
              <a:defRPr sz="1200"/>
            </a:lvl5pPr>
          </a:lstStyle>
          <a:p>
            <a:pPr lvl="0"/>
            <a:r>
              <a:rPr lang="fi-FI"/>
              <a:t>Lisää lähdetieto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999036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8E0C4-2B04-4575-90C9-B2559A6B0F5E}" type="datetimeFigureOut">
              <a:rPr lang="fi-FI" smtClean="0"/>
              <a:t>29.5.2023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82E3-9E00-42C2-B472-7419D5A221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514732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llinen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8E0C4-2B04-4575-90C9-B2559A6B0F5E}" type="datetimeFigureOut">
              <a:rPr lang="fi-FI" smtClean="0"/>
              <a:t>29.5.2023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82E3-9E00-42C2-B472-7419D5A221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416010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50758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yntikortti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8E0C4-2B04-4575-90C9-B2559A6B0F5E}" type="datetimeFigureOut">
              <a:rPr lang="fi-FI" smtClean="0"/>
              <a:t>29.5.2023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82E3-9E00-42C2-B472-7419D5A22153}" type="slidenum">
              <a:rPr lang="fi-FI" smtClean="0"/>
              <a:t>‹#›</a:t>
            </a:fld>
            <a:endParaRPr lang="fi-FI"/>
          </a:p>
        </p:txBody>
      </p:sp>
      <p:sp>
        <p:nvSpPr>
          <p:cNvPr id="6" name="Tekstin paikkamerkki 5"/>
          <p:cNvSpPr>
            <a:spLocks noGrp="1"/>
          </p:cNvSpPr>
          <p:nvPr>
            <p:ph type="body" sz="quarter" idx="13" hasCustomPrompt="1"/>
          </p:nvPr>
        </p:nvSpPr>
        <p:spPr>
          <a:xfrm>
            <a:off x="414000" y="1097280"/>
            <a:ext cx="5544000" cy="473155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fi-FI"/>
              <a:t>Etunimi Sukunimi</a:t>
            </a:r>
            <a:br>
              <a:rPr lang="fi-FI"/>
            </a:br>
            <a:r>
              <a:rPr lang="fi-FI"/>
              <a:t>tehtävänimike</a:t>
            </a:r>
            <a:br>
              <a:rPr lang="fi-FI"/>
            </a:br>
            <a:br>
              <a:rPr lang="fi-FI"/>
            </a:br>
            <a:r>
              <a:rPr lang="fi-FI"/>
              <a:t>p. 00 0000 000, 000 000 000</a:t>
            </a:r>
            <a:br>
              <a:rPr lang="fi-FI"/>
            </a:br>
            <a:r>
              <a:rPr lang="fi-FI" err="1"/>
              <a:t>etunimi.sukunimi@yrittajat.fi</a:t>
            </a:r>
            <a:br>
              <a:rPr lang="fi-FI"/>
            </a:br>
            <a:br>
              <a:rPr lang="fi-FI"/>
            </a:br>
            <a:r>
              <a:rPr lang="fi-FI"/>
              <a:t>Twitter:</a:t>
            </a:r>
            <a:br>
              <a:rPr lang="fi-FI"/>
            </a:br>
            <a:r>
              <a:rPr lang="fi-FI"/>
              <a:t>Instagram:</a:t>
            </a:r>
            <a:br>
              <a:rPr lang="fi-FI"/>
            </a:br>
            <a:r>
              <a:rPr lang="fi-FI"/>
              <a:t>Facebook:</a:t>
            </a:r>
            <a:br>
              <a:rPr lang="fi-FI"/>
            </a:br>
            <a:br>
              <a:rPr lang="fi-FI"/>
            </a:br>
            <a:r>
              <a:rPr lang="fi-FI" err="1"/>
              <a:t>yrittajat.fi</a:t>
            </a:r>
            <a:endParaRPr lang="fi-FI"/>
          </a:p>
        </p:txBody>
      </p:sp>
      <p:sp>
        <p:nvSpPr>
          <p:cNvPr id="8" name="Kuvan paikkamerkki 7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1097280"/>
            <a:ext cx="6096000" cy="4731552"/>
          </a:xfrm>
          <a:noFill/>
        </p:spPr>
        <p:txBody>
          <a:bodyPr anchor="ctr"/>
          <a:lstStyle>
            <a:lvl1pPr marL="239994" indent="0" algn="ctr">
              <a:spcBef>
                <a:spcPts val="0"/>
              </a:spcBef>
              <a:buNone/>
              <a:defRPr sz="2667"/>
            </a:lvl1pPr>
          </a:lstStyle>
          <a:p>
            <a:r>
              <a:rPr lang="fi-FI"/>
              <a:t>Vedä kuva paikkamerkkiin tai</a:t>
            </a:r>
            <a:br>
              <a:rPr lang="fi-FI"/>
            </a:br>
            <a:r>
              <a:rPr lang="fi-FI"/>
              <a:t>lisää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3565942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petus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546" y="2237780"/>
            <a:ext cx="6132909" cy="238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9287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err="1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552000" y="881191"/>
            <a:ext cx="10992000" cy="4805314"/>
          </a:xfrm>
        </p:spPr>
        <p:txBody>
          <a:bodyPr>
            <a:noAutofit/>
          </a:bodyPr>
          <a:lstStyle>
            <a:lvl1pPr>
              <a:defRPr sz="3200"/>
            </a:lvl1pPr>
            <a:lvl2pPr>
              <a:defRPr sz="2667"/>
            </a:lvl2pPr>
            <a:lvl3pPr>
              <a:defRPr sz="2667"/>
            </a:lvl3pPr>
            <a:lvl4pPr>
              <a:defRPr sz="2667"/>
            </a:lvl4pPr>
            <a:lvl5pPr>
              <a:defRPr sz="26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1EFF7-5DA1-B642-A01A-1298BC74CE2E}" type="datetime1">
              <a:rPr lang="fi-FI" smtClean="0"/>
              <a:t>29.5.2023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[Alatunnisteteksti]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950FC-F01D-432E-92A0-E4475BC39D8F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Tekstin paikkamerkki 13"/>
          <p:cNvSpPr>
            <a:spLocks noGrp="1"/>
          </p:cNvSpPr>
          <p:nvPr>
            <p:ph type="body" sz="quarter" idx="13"/>
          </p:nvPr>
        </p:nvSpPr>
        <p:spPr>
          <a:xfrm>
            <a:off x="552000" y="5925277"/>
            <a:ext cx="10992000" cy="396000"/>
          </a:xfrm>
        </p:spPr>
        <p:txBody>
          <a:bodyPr>
            <a:noAutofit/>
          </a:bodyPr>
          <a:lstStyle>
            <a:lvl1pPr marL="0" indent="0">
              <a:buNone/>
              <a:defRPr sz="2133" i="1">
                <a:solidFill>
                  <a:srgbClr val="404040"/>
                </a:solidFill>
              </a:defRPr>
            </a:lvl1pPr>
            <a:lvl2pPr marL="455989" indent="0">
              <a:buNone/>
              <a:defRPr sz="1600"/>
            </a:lvl2pPr>
            <a:lvl3pPr marL="839979" indent="0">
              <a:buNone/>
              <a:defRPr sz="1600"/>
            </a:lvl3pPr>
            <a:lvl4pPr marL="1223969" indent="0">
              <a:buNone/>
              <a:defRPr sz="1600"/>
            </a:lvl4pPr>
            <a:lvl5pPr marL="1607960" indent="0">
              <a:buNone/>
              <a:defRPr sz="16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E2DA5FC0-D67C-495F-9B1D-B700261D44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3" y="10756"/>
            <a:ext cx="2649966" cy="116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828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Kuva ja must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6"/>
          <p:cNvSpPr>
            <a:spLocks noGrp="1"/>
          </p:cNvSpPr>
          <p:nvPr>
            <p:ph type="pic" sz="quarter" idx="10" hasCustomPrompt="1"/>
          </p:nvPr>
        </p:nvSpPr>
        <p:spPr bwMode="white">
          <a:xfrm>
            <a:off x="0" y="0"/>
            <a:ext cx="12192000" cy="6858000"/>
          </a:xfrm>
          <a:solidFill>
            <a:schemeClr val="bg1">
              <a:lumMod val="65000"/>
            </a:schemeClr>
          </a:solidFill>
        </p:spPr>
        <p:txBody>
          <a:bodyPr lIns="90000" anchor="ctr"/>
          <a:lstStyle>
            <a:lvl1pPr marL="0" indent="0" algn="ctr">
              <a:buNone/>
              <a:defRPr/>
            </a:lvl1pPr>
          </a:lstStyle>
          <a:p>
            <a:r>
              <a:rPr lang="fi-FI" dirty="0"/>
              <a:t>Vedä kuva paikkamerkkiin tai lisää napsauttamalla kuvaketta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11091" y="3456000"/>
            <a:ext cx="11169818" cy="2847818"/>
          </a:xfrm>
        </p:spPr>
        <p:txBody>
          <a:bodyPr anchor="t" anchorCtr="0"/>
          <a:lstStyle>
            <a:lvl1pPr algn="ctr">
              <a:defRPr sz="6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5" name="Tekstin paikkamerkki 3">
            <a:extLst>
              <a:ext uri="{FF2B5EF4-FFF2-40B4-BE49-F238E27FC236}">
                <a16:creationId xmlns:a16="http://schemas.microsoft.com/office/drawing/2014/main" id="{881DAB8D-13F6-43CF-AF21-8EDDA0983AF6}"/>
              </a:ext>
            </a:extLst>
          </p:cNvPr>
          <p:cNvSpPr>
            <a:spLocks noGrp="1" noChangeAspect="1"/>
          </p:cNvSpPr>
          <p:nvPr>
            <p:ph type="body" sz="quarter" idx="11" hasCustomPrompt="1"/>
          </p:nvPr>
        </p:nvSpPr>
        <p:spPr bwMode="black">
          <a:xfrm>
            <a:off x="9558000" y="175145"/>
            <a:ext cx="2340000" cy="759002"/>
          </a:xfrm>
          <a:blipFill>
            <a:blip r:embed="rId2"/>
            <a:stretch>
              <a:fillRect t="-35854"/>
            </a:stretch>
          </a:blipFill>
        </p:spPr>
        <p:txBody>
          <a:bodyPr/>
          <a:lstStyle>
            <a:lvl1pPr marL="0" indent="0" algn="ctr">
              <a:buNone/>
              <a:defRPr>
                <a:noFill/>
              </a:defRPr>
            </a:lvl1pPr>
          </a:lstStyle>
          <a:p>
            <a:pPr lvl="0"/>
            <a:r>
              <a:rPr lang="fi-FI" dirty="0"/>
              <a:t>vain logo</a:t>
            </a:r>
          </a:p>
        </p:txBody>
      </p:sp>
    </p:spTree>
    <p:extLst>
      <p:ext uri="{BB962C8B-B14F-4D97-AF65-F5344CB8AC3E}">
        <p14:creationId xmlns:p14="http://schemas.microsoft.com/office/powerpoint/2010/main" val="3870881173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14000" y="486000"/>
            <a:ext cx="7963200" cy="1850400"/>
          </a:xfrm>
        </p:spPr>
        <p:txBody>
          <a:bodyPr anchor="b"/>
          <a:lstStyle>
            <a:lvl1pPr>
              <a:defRPr sz="30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414000" y="2502000"/>
            <a:ext cx="7963200" cy="20880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1BBF-6B19-4C82-9DE3-E69FF4E32259}" type="datetime1">
              <a:rPr lang="fi-FI" smtClean="0"/>
              <a:t>29.5.2023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[Alatunnisteteksti]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950FC-F01D-432E-92A0-E4475BC39D8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21745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2F9F-D62C-45B4-A903-8104CE8EF828}" type="datetime1">
              <a:rPr lang="fi-FI" smtClean="0"/>
              <a:t>29.5.2023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[Alatunnisteteksti]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950FC-F01D-432E-92A0-E4475BC39D8F}" type="slidenum">
              <a:rPr lang="fi-FI" smtClean="0"/>
              <a:t>‹#›</a:t>
            </a:fld>
            <a:endParaRPr lang="fi-FI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46BE63EC-6095-471C-AE85-156114947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9841112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ko ja sisältö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A3A4CA-F53E-4BF4-8C8B-AC00B6C1D875}" type="datetime1">
              <a:rPr lang="fi-FI" smtClean="0"/>
              <a:t>29.5.2023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[Alatunnisteteksti]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A6950FC-F01D-432E-92A0-E4475BC39D8F}" type="slidenum">
              <a:rPr lang="fi-FI" smtClean="0"/>
              <a:t>‹#›</a:t>
            </a:fld>
            <a:endParaRPr lang="fi-FI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46BE63EC-6095-471C-AE85-156114947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757F8134-F99E-4238-8E71-ACD464B985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65" b="-565"/>
          <a:stretch/>
        </p:blipFill>
        <p:spPr bwMode="black">
          <a:xfrm>
            <a:off x="9555888" y="-3099"/>
            <a:ext cx="2638800" cy="116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225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 keskitet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36000" y="1128000"/>
            <a:ext cx="9144000" cy="2400000"/>
          </a:xfrm>
        </p:spPr>
        <p:txBody>
          <a:bodyPr/>
          <a:lstStyle>
            <a:lvl1pPr algn="ctr">
              <a:defRPr sz="3000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36000" y="3600000"/>
            <a:ext cx="9144000" cy="16560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8E0C4-2B04-4575-90C9-B2559A6B0F5E}" type="datetimeFigureOut">
              <a:rPr lang="fi-FI" smtClean="0"/>
              <a:t>29.5.2023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82E3-9E00-42C2-B472-7419D5A221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929891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sanvaih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36000" y="1128000"/>
            <a:ext cx="9144000" cy="2400000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36000" y="3600000"/>
            <a:ext cx="9144000" cy="16560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A304CE1-FAAB-4C85-BF5B-FBEDA43F20BC}" type="datetime1">
              <a:rPr lang="fi-FI" smtClean="0"/>
              <a:t>29.5.2023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[Alatunnisteteksti]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DA6950FC-F01D-432E-92A0-E4475BC39D8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795364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sanvaihto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36000" y="1128000"/>
            <a:ext cx="9144000" cy="2400000"/>
          </a:xfrm>
        </p:spPr>
        <p:txBody>
          <a:bodyPr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36000" y="3600000"/>
            <a:ext cx="9144000" cy="16560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6521A66-96E8-46A8-A50D-0D96004EEF7F}" type="datetime1">
              <a:rPr lang="fi-FI" smtClean="0"/>
              <a:t>29.5.2023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[Alatunnisteteksti]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DA6950FC-F01D-432E-92A0-E4475BC39D8F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78132802-513E-418C-94BB-7673C35DB6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65" b="-565"/>
          <a:stretch/>
        </p:blipFill>
        <p:spPr bwMode="black">
          <a:xfrm>
            <a:off x="9555888" y="-3099"/>
            <a:ext cx="2638800" cy="116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919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llinen 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14000" y="776532"/>
            <a:ext cx="10795468" cy="12000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414000" y="2024532"/>
            <a:ext cx="10795468" cy="13440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7" name="Suorakulmio 6"/>
          <p:cNvSpPr/>
          <p:nvPr/>
        </p:nvSpPr>
        <p:spPr>
          <a:xfrm>
            <a:off x="9128560" y="3431685"/>
            <a:ext cx="3060000" cy="34290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 err="1"/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038" y="4690463"/>
            <a:ext cx="2346257" cy="911447"/>
          </a:xfrm>
          <a:prstGeom prst="rect">
            <a:avLst/>
          </a:prstGeom>
        </p:spPr>
      </p:pic>
      <p:sp>
        <p:nvSpPr>
          <p:cNvPr id="14" name="Kuvan paikkamerkki 13">
            <a:extLst>
              <a:ext uri="{FF2B5EF4-FFF2-40B4-BE49-F238E27FC236}">
                <a16:creationId xmlns:a16="http://schemas.microsoft.com/office/drawing/2014/main" id="{58BF3A17-CBF0-4A75-A58C-DF4A63495EE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431685"/>
            <a:ext cx="9139203" cy="3429000"/>
          </a:xfrm>
          <a:custGeom>
            <a:avLst/>
            <a:gdLst>
              <a:gd name="connsiteX0" fmla="*/ 0 w 9139203"/>
              <a:gd name="connsiteY0" fmla="*/ 0 h 3429000"/>
              <a:gd name="connsiteX1" fmla="*/ 9139203 w 9139203"/>
              <a:gd name="connsiteY1" fmla="*/ 0 h 3429000"/>
              <a:gd name="connsiteX2" fmla="*/ 9139203 w 9139203"/>
              <a:gd name="connsiteY2" fmla="*/ 554358 h 3429000"/>
              <a:gd name="connsiteX3" fmla="*/ 8475776 w 9139203"/>
              <a:gd name="connsiteY3" fmla="*/ 993655 h 3429000"/>
              <a:gd name="connsiteX4" fmla="*/ 9139203 w 9139203"/>
              <a:gd name="connsiteY4" fmla="*/ 1432952 h 3429000"/>
              <a:gd name="connsiteX5" fmla="*/ 9139203 w 9139203"/>
              <a:gd name="connsiteY5" fmla="*/ 3429000 h 3429000"/>
              <a:gd name="connsiteX6" fmla="*/ 0 w 9139203"/>
              <a:gd name="connsiteY6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39203" h="3429000">
                <a:moveTo>
                  <a:pt x="0" y="0"/>
                </a:moveTo>
                <a:lnTo>
                  <a:pt x="9139203" y="0"/>
                </a:lnTo>
                <a:lnTo>
                  <a:pt x="9139203" y="554358"/>
                </a:lnTo>
                <a:lnTo>
                  <a:pt x="8475776" y="993655"/>
                </a:lnTo>
                <a:lnTo>
                  <a:pt x="9139203" y="1432952"/>
                </a:lnTo>
                <a:lnTo>
                  <a:pt x="9139203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10584" indent="0" algn="ctr">
              <a:buNone/>
              <a:tabLst/>
              <a:defRPr/>
            </a:lvl1pPr>
          </a:lstStyle>
          <a:p>
            <a:r>
              <a:rPr lang="fi-FI"/>
              <a:t>Vedä kuva paikkamerkkiin tai </a:t>
            </a:r>
            <a:br>
              <a:rPr lang="fi-FI"/>
            </a:br>
            <a:r>
              <a:rPr lang="fi-FI"/>
              <a:t>lisää napsauttamalla kuvaketta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53080-4336-428F-A3C1-D6C27FF6ADAA}" type="datetime1">
              <a:rPr lang="fi-FI" smtClean="0"/>
              <a:t>29.5.2023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[Alatunnisteteksti]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414000" y="6516000"/>
            <a:ext cx="576000" cy="324000"/>
          </a:xfrm>
        </p:spPr>
        <p:txBody>
          <a:bodyPr/>
          <a:lstStyle/>
          <a:p>
            <a:fld id="{DA6950FC-F01D-432E-92A0-E4475BC39D8F}" type="slidenum">
              <a:rPr lang="fi-FI" smtClean="0"/>
              <a:t>‹#›</a:t>
            </a:fld>
            <a:endParaRPr lang="fi-FI"/>
          </a:p>
        </p:txBody>
      </p:sp>
      <p:sp>
        <p:nvSpPr>
          <p:cNvPr id="15" name="Kolmio 9">
            <a:extLst>
              <a:ext uri="{FF2B5EF4-FFF2-40B4-BE49-F238E27FC236}">
                <a16:creationId xmlns:a16="http://schemas.microsoft.com/office/drawing/2014/main" id="{75A302AC-973C-4C9F-B64C-275B843D6E09}"/>
              </a:ext>
            </a:extLst>
          </p:cNvPr>
          <p:cNvSpPr/>
          <p:nvPr/>
        </p:nvSpPr>
        <p:spPr>
          <a:xfrm rot="16200000">
            <a:off x="8356994" y="4091882"/>
            <a:ext cx="883212" cy="666915"/>
          </a:xfrm>
          <a:prstGeom prst="triangle">
            <a:avLst/>
          </a:prstGeom>
          <a:solidFill>
            <a:srgbClr val="00A3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 err="1"/>
          </a:p>
        </p:txBody>
      </p:sp>
    </p:spTree>
    <p:extLst>
      <p:ext uri="{BB962C8B-B14F-4D97-AF65-F5344CB8AC3E}">
        <p14:creationId xmlns:p14="http://schemas.microsoft.com/office/powerpoint/2010/main" val="31384016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, diagrammi ja läh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14000" y="1416000"/>
            <a:ext cx="11248354" cy="432000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Tekstin paikkamerkki 13"/>
          <p:cNvSpPr>
            <a:spLocks noGrp="1"/>
          </p:cNvSpPr>
          <p:nvPr>
            <p:ph type="body" sz="quarter" idx="13" hasCustomPrompt="1"/>
          </p:nvPr>
        </p:nvSpPr>
        <p:spPr>
          <a:xfrm>
            <a:off x="414000" y="5856000"/>
            <a:ext cx="9714000" cy="396000"/>
          </a:xfrm>
        </p:spPr>
        <p:txBody>
          <a:bodyPr tIns="0" bIns="0">
            <a:noAutofit/>
          </a:bodyPr>
          <a:lstStyle>
            <a:lvl1pPr marL="0" indent="0">
              <a:buNone/>
              <a:defRPr sz="16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1991" indent="0">
              <a:buNone/>
              <a:defRPr sz="1200"/>
            </a:lvl2pPr>
            <a:lvl3pPr marL="629984" indent="0">
              <a:buNone/>
              <a:defRPr sz="1200"/>
            </a:lvl3pPr>
            <a:lvl4pPr marL="917977" indent="0">
              <a:buNone/>
              <a:defRPr sz="1200"/>
            </a:lvl4pPr>
            <a:lvl5pPr marL="1205970" indent="0">
              <a:buNone/>
              <a:defRPr sz="1200"/>
            </a:lvl5pPr>
          </a:lstStyle>
          <a:p>
            <a:pPr lvl="0"/>
            <a:r>
              <a:rPr lang="fi-FI" dirty="0"/>
              <a:t>Lisää lähdetieto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1C699-D38E-4EF3-A5B2-8F71DF3B29A1}" type="datetime1">
              <a:rPr lang="fi-FI" smtClean="0"/>
              <a:t>29.5.2023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[Alatunnisteteksti]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950FC-F01D-432E-92A0-E4475BC39D8F}" type="slidenum">
              <a:rPr lang="fi-FI" smtClean="0"/>
              <a:t>‹#›</a:t>
            </a:fld>
            <a:endParaRPr lang="fi-FI"/>
          </a:p>
        </p:txBody>
      </p:sp>
      <p:cxnSp>
        <p:nvCxnSpPr>
          <p:cNvPr id="8" name="Suora yhdysviiva 7"/>
          <p:cNvCxnSpPr/>
          <p:nvPr/>
        </p:nvCxnSpPr>
        <p:spPr>
          <a:xfrm>
            <a:off x="414000" y="5841312"/>
            <a:ext cx="11258135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tsikko 8">
            <a:extLst>
              <a:ext uri="{FF2B5EF4-FFF2-40B4-BE49-F238E27FC236}">
                <a16:creationId xmlns:a16="http://schemas.microsoft.com/office/drawing/2014/main" id="{09AE56AE-2C12-4176-879E-9B5423F76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6342035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, sisältö ja läh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14000" y="1416000"/>
            <a:ext cx="11248354" cy="432000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0CDB9-A875-41F1-B6C0-9124FE45FC58}" type="datetime1">
              <a:rPr lang="fi-FI" smtClean="0"/>
              <a:t>29.5.2023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[Alatunnisteteksti]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950FC-F01D-432E-92A0-E4475BC39D8F}" type="slidenum">
              <a:rPr lang="fi-FI" smtClean="0"/>
              <a:t>‹#›</a:t>
            </a:fld>
            <a:endParaRPr lang="fi-FI"/>
          </a:p>
        </p:txBody>
      </p:sp>
      <p:sp>
        <p:nvSpPr>
          <p:cNvPr id="7" name="Tekstin paikkamerkki 13"/>
          <p:cNvSpPr>
            <a:spLocks noGrp="1"/>
          </p:cNvSpPr>
          <p:nvPr>
            <p:ph type="body" sz="quarter" idx="13" hasCustomPrompt="1"/>
          </p:nvPr>
        </p:nvSpPr>
        <p:spPr>
          <a:xfrm>
            <a:off x="414000" y="5856000"/>
            <a:ext cx="9714000" cy="396000"/>
          </a:xfrm>
        </p:spPr>
        <p:txBody>
          <a:bodyPr tIns="0" bIns="0">
            <a:noAutofit/>
          </a:bodyPr>
          <a:lstStyle>
            <a:lvl1pPr marL="0" indent="0">
              <a:buNone/>
              <a:defRPr sz="16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1991" indent="0">
              <a:buNone/>
              <a:defRPr sz="1200"/>
            </a:lvl2pPr>
            <a:lvl3pPr marL="629984" indent="0">
              <a:buNone/>
              <a:defRPr sz="1200"/>
            </a:lvl3pPr>
            <a:lvl4pPr marL="917977" indent="0">
              <a:buNone/>
              <a:defRPr sz="1200"/>
            </a:lvl4pPr>
            <a:lvl5pPr marL="1205970" indent="0">
              <a:buNone/>
              <a:defRPr sz="1200"/>
            </a:lvl5pPr>
          </a:lstStyle>
          <a:p>
            <a:pPr lvl="0"/>
            <a:r>
              <a:rPr lang="fi-FI"/>
              <a:t>Lisää lähdetieto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1683925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14000" y="1416000"/>
            <a:ext cx="5510474" cy="4535083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51880" y="1416000"/>
            <a:ext cx="5510474" cy="4535083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5A26-E7EB-42B7-B05A-8F0C149E23CB}" type="datetime1">
              <a:rPr lang="fi-FI" smtClean="0"/>
              <a:t>29.5.2023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[Alatunnisteteksti]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950FC-F01D-432E-92A0-E4475BC39D8F}" type="slidenum">
              <a:rPr lang="fi-FI" smtClean="0"/>
              <a:t>‹#›</a:t>
            </a:fld>
            <a:endParaRPr lang="fi-FI"/>
          </a:p>
        </p:txBody>
      </p:sp>
      <p:sp>
        <p:nvSpPr>
          <p:cNvPr id="8" name="Otsikko 7">
            <a:extLst>
              <a:ext uri="{FF2B5EF4-FFF2-40B4-BE49-F238E27FC236}">
                <a16:creationId xmlns:a16="http://schemas.microsoft.com/office/drawing/2014/main" id="{0381782D-255F-4853-838D-BA013CF68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26730396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sisältökohdetta ja läh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14000" y="1416000"/>
            <a:ext cx="5510474" cy="4320000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51880" y="1416000"/>
            <a:ext cx="5510474" cy="4320000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F6FF9-E112-426E-9D44-47D05610D9FD}" type="datetime1">
              <a:rPr lang="fi-FI" smtClean="0"/>
              <a:t>29.5.2023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[Alatunnisteteksti]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950FC-F01D-432E-92A0-E4475BC39D8F}" type="slidenum">
              <a:rPr lang="fi-FI" smtClean="0"/>
              <a:t>‹#›</a:t>
            </a:fld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8" name="Tekstin paikkamerkki 13"/>
          <p:cNvSpPr>
            <a:spLocks noGrp="1"/>
          </p:cNvSpPr>
          <p:nvPr>
            <p:ph type="body" sz="quarter" idx="13" hasCustomPrompt="1"/>
          </p:nvPr>
        </p:nvSpPr>
        <p:spPr>
          <a:xfrm>
            <a:off x="413999" y="5856000"/>
            <a:ext cx="5511293" cy="396000"/>
          </a:xfrm>
        </p:spPr>
        <p:txBody>
          <a:bodyPr tIns="0" bIns="0">
            <a:noAutofit/>
          </a:bodyPr>
          <a:lstStyle>
            <a:lvl1pPr marL="0" indent="0">
              <a:buNone/>
              <a:defRPr sz="16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1991" indent="0">
              <a:buNone/>
              <a:defRPr sz="1200"/>
            </a:lvl2pPr>
            <a:lvl3pPr marL="629984" indent="0">
              <a:buNone/>
              <a:defRPr sz="1200"/>
            </a:lvl3pPr>
            <a:lvl4pPr marL="917977" indent="0">
              <a:buNone/>
              <a:defRPr sz="1200"/>
            </a:lvl4pPr>
            <a:lvl5pPr marL="1205970" indent="0">
              <a:buNone/>
              <a:defRPr sz="1200"/>
            </a:lvl5pPr>
          </a:lstStyle>
          <a:p>
            <a:pPr lvl="0"/>
            <a:r>
              <a:rPr lang="fi-FI"/>
              <a:t>Kirjoita kuvateksti ja –lähde tähän.</a:t>
            </a:r>
          </a:p>
        </p:txBody>
      </p:sp>
      <p:cxnSp>
        <p:nvCxnSpPr>
          <p:cNvPr id="9" name="Suora yhdysviiva 8"/>
          <p:cNvCxnSpPr/>
          <p:nvPr/>
        </p:nvCxnSpPr>
        <p:spPr>
          <a:xfrm>
            <a:off x="414000" y="5841312"/>
            <a:ext cx="551129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in paikkamerkki 13"/>
          <p:cNvSpPr>
            <a:spLocks noGrp="1"/>
          </p:cNvSpPr>
          <p:nvPr>
            <p:ph type="body" sz="quarter" idx="14" hasCustomPrompt="1"/>
          </p:nvPr>
        </p:nvSpPr>
        <p:spPr>
          <a:xfrm>
            <a:off x="6153599" y="5856000"/>
            <a:ext cx="5511293" cy="396000"/>
          </a:xfrm>
        </p:spPr>
        <p:txBody>
          <a:bodyPr tIns="0" bIns="0">
            <a:noAutofit/>
          </a:bodyPr>
          <a:lstStyle>
            <a:lvl1pPr marL="0" indent="0">
              <a:buNone/>
              <a:defRPr sz="16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1991" indent="0">
              <a:buNone/>
              <a:defRPr sz="1200"/>
            </a:lvl2pPr>
            <a:lvl3pPr marL="629984" indent="0">
              <a:buNone/>
              <a:defRPr sz="1200"/>
            </a:lvl3pPr>
            <a:lvl4pPr marL="917977" indent="0">
              <a:buNone/>
              <a:defRPr sz="1200"/>
            </a:lvl4pPr>
            <a:lvl5pPr marL="1205970" indent="0">
              <a:buNone/>
              <a:defRPr sz="1200"/>
            </a:lvl5pPr>
          </a:lstStyle>
          <a:p>
            <a:pPr lvl="0"/>
            <a:r>
              <a:rPr lang="fi-FI"/>
              <a:t>Kirjoita kuvateksti ja –lähde tähän.</a:t>
            </a:r>
          </a:p>
        </p:txBody>
      </p:sp>
      <p:cxnSp>
        <p:nvCxnSpPr>
          <p:cNvPr id="11" name="Suora yhdysviiva 10"/>
          <p:cNvCxnSpPr/>
          <p:nvPr/>
        </p:nvCxnSpPr>
        <p:spPr>
          <a:xfrm>
            <a:off x="6153600" y="5841600"/>
            <a:ext cx="551129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14443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erikokoista 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14000" y="1512000"/>
            <a:ext cx="7656235" cy="4584000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28000" y="1512000"/>
            <a:ext cx="3334354" cy="4584000"/>
          </a:xfrm>
        </p:spPr>
        <p:txBody>
          <a:bodyPr>
            <a:noAutofit/>
          </a:bodyPr>
          <a:lstStyle>
            <a:lvl1pPr marL="179996" indent="-179996">
              <a:spcBef>
                <a:spcPts val="0"/>
              </a:spcBef>
              <a:defRPr sz="2400"/>
            </a:lvl1pPr>
            <a:lvl2pPr marL="359991" indent="-179996">
              <a:spcBef>
                <a:spcPts val="0"/>
              </a:spcBef>
              <a:defRPr sz="2400"/>
            </a:lvl2pPr>
            <a:lvl3pPr marL="539987" indent="-179996">
              <a:spcBef>
                <a:spcPts val="0"/>
              </a:spcBef>
              <a:defRPr sz="2400"/>
            </a:lvl3pPr>
            <a:lvl4pPr marL="719982" indent="-179996">
              <a:spcBef>
                <a:spcPts val="0"/>
              </a:spcBef>
              <a:defRPr sz="2400"/>
            </a:lvl4pPr>
            <a:lvl5pPr marL="899978" indent="-179996">
              <a:spcBef>
                <a:spcPts val="0"/>
              </a:spcBef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7B74C-84AE-4340-B950-5F680CE88653}" type="datetime1">
              <a:rPr lang="fi-FI" smtClean="0"/>
              <a:t>29.5.2023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[Alatunnisteteksti]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950FC-F01D-432E-92A0-E4475BC39D8F}" type="slidenum">
              <a:rPr lang="fi-FI" smtClean="0"/>
              <a:t>‹#›</a:t>
            </a:fld>
            <a:endParaRPr lang="fi-FI"/>
          </a:p>
        </p:txBody>
      </p:sp>
      <p:sp>
        <p:nvSpPr>
          <p:cNvPr id="8" name="Otsikk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41693035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erikokoista sisältöä ja läh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sz="half" idx="1" hasCustomPrompt="1"/>
          </p:nvPr>
        </p:nvSpPr>
        <p:spPr>
          <a:xfrm>
            <a:off x="414000" y="1416000"/>
            <a:ext cx="3314852" cy="4320000"/>
          </a:xfrm>
        </p:spPr>
        <p:txBody>
          <a:bodyPr>
            <a:noAutofit/>
          </a:bodyPr>
          <a:lstStyle>
            <a:lvl1pPr>
              <a:defRPr sz="2400"/>
            </a:lvl1pPr>
            <a:lvl2pPr marL="365991" indent="0">
              <a:buNone/>
              <a:defRPr sz="3200"/>
            </a:lvl2pPr>
            <a:lvl3pPr>
              <a:defRPr sz="2667"/>
            </a:lvl3pPr>
            <a:lvl4pPr>
              <a:defRPr sz="2667"/>
            </a:lvl4pPr>
            <a:lvl5pPr>
              <a:defRPr sz="2667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008000" y="1416000"/>
            <a:ext cx="7680000" cy="4320000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416C-873F-4672-88D3-51E85A5E02CC}" type="datetime1">
              <a:rPr lang="fi-FI" smtClean="0"/>
              <a:t>29.5.2023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[Alatunnisteteksti]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950FC-F01D-432E-92A0-E4475BC39D8F}" type="slidenum">
              <a:rPr lang="fi-FI" smtClean="0"/>
              <a:t>‹#›</a:t>
            </a:fld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8" name="Tekstin paikkamerkki 13"/>
          <p:cNvSpPr>
            <a:spLocks noGrp="1"/>
          </p:cNvSpPr>
          <p:nvPr>
            <p:ph type="body" sz="quarter" idx="13" hasCustomPrompt="1"/>
          </p:nvPr>
        </p:nvSpPr>
        <p:spPr>
          <a:xfrm>
            <a:off x="414000" y="5856000"/>
            <a:ext cx="9714000" cy="396000"/>
          </a:xfrm>
        </p:spPr>
        <p:txBody>
          <a:bodyPr tIns="0" bIns="0">
            <a:noAutofit/>
          </a:bodyPr>
          <a:lstStyle>
            <a:lvl1pPr marL="0" indent="0">
              <a:buNone/>
              <a:defRPr sz="16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1991" indent="0">
              <a:buNone/>
              <a:defRPr sz="1200"/>
            </a:lvl2pPr>
            <a:lvl3pPr marL="629984" indent="0">
              <a:buNone/>
              <a:defRPr sz="1200"/>
            </a:lvl3pPr>
            <a:lvl4pPr marL="917977" indent="0">
              <a:buNone/>
              <a:defRPr sz="1200"/>
            </a:lvl4pPr>
            <a:lvl5pPr marL="1205970" indent="0">
              <a:buNone/>
              <a:defRPr sz="1200"/>
            </a:lvl5pPr>
          </a:lstStyle>
          <a:p>
            <a:pPr lvl="0"/>
            <a:r>
              <a:rPr lang="fi-FI"/>
              <a:t>Lisää lähdetieto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746521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uva ja must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65000"/>
            </a:schemeClr>
          </a:solidFill>
        </p:spPr>
        <p:txBody>
          <a:bodyPr lIns="90000" anchor="ctr"/>
          <a:lstStyle>
            <a:lvl1pPr marL="0" indent="0" algn="ctr">
              <a:buNone/>
              <a:defRPr/>
            </a:lvl1pPr>
          </a:lstStyle>
          <a:p>
            <a:r>
              <a:rPr lang="fi-FI" dirty="0"/>
              <a:t>Vedä kuva paikkamerkkiin tai lisää napsauttamalla kuvaketta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11091" y="3456000"/>
            <a:ext cx="11169818" cy="2847818"/>
          </a:xfrm>
        </p:spPr>
        <p:txBody>
          <a:bodyPr anchor="t" anchorCtr="0"/>
          <a:lstStyle>
            <a:lvl1pPr algn="ctr">
              <a:defRPr sz="6000" b="1" cap="all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Tekstin paikkamerkki 3">
            <a:extLst>
              <a:ext uri="{FF2B5EF4-FFF2-40B4-BE49-F238E27FC236}">
                <a16:creationId xmlns:a16="http://schemas.microsoft.com/office/drawing/2014/main" id="{881DAB8D-13F6-43CF-AF21-8EDDA0983A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31350" y="0"/>
            <a:ext cx="2638800" cy="1162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>
                <a:noFill/>
              </a:defRPr>
            </a:lvl1pPr>
          </a:lstStyle>
          <a:p>
            <a:pPr lvl="0"/>
            <a:r>
              <a:rPr lang="fi-FI" dirty="0"/>
              <a:t>vain logo</a:t>
            </a:r>
          </a:p>
        </p:txBody>
      </p:sp>
    </p:spTree>
    <p:extLst>
      <p:ext uri="{BB962C8B-B14F-4D97-AF65-F5344CB8AC3E}">
        <p14:creationId xmlns:p14="http://schemas.microsoft.com/office/powerpoint/2010/main" val="1834289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llinen 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8"/>
          <p:cNvSpPr>
            <a:spLocks noGrp="1"/>
          </p:cNvSpPr>
          <p:nvPr>
            <p:ph type="pic" sz="quarter" idx="13" hasCustomPrompt="1"/>
          </p:nvPr>
        </p:nvSpPr>
        <p:spPr>
          <a:xfrm>
            <a:off x="-259203" y="7563418"/>
            <a:ext cx="9139203" cy="3429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10584" indent="0" algn="ctr">
              <a:buNone/>
              <a:tabLst/>
              <a:defRPr/>
            </a:lvl1pPr>
          </a:lstStyle>
          <a:p>
            <a:r>
              <a:rPr lang="fi-FI"/>
              <a:t>Vedä kuva paikkamerkkiin tai </a:t>
            </a:r>
            <a:br>
              <a:rPr lang="fi-FI"/>
            </a:br>
            <a:r>
              <a:rPr lang="fi-FI"/>
              <a:t>lisää napsauttamalla kuvaketta</a:t>
            </a:r>
          </a:p>
        </p:txBody>
      </p:sp>
      <p:sp>
        <p:nvSpPr>
          <p:cNvPr id="10" name="Otsikko 1">
            <a:extLst>
              <a:ext uri="{FF2B5EF4-FFF2-40B4-BE49-F238E27FC236}">
                <a16:creationId xmlns:a16="http://schemas.microsoft.com/office/drawing/2014/main" id="{83C85CAC-69E9-EF44-A466-5BC6F0B73C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000" y="776532"/>
            <a:ext cx="10795468" cy="1200000"/>
          </a:xfrm>
        </p:spPr>
        <p:txBody>
          <a:bodyPr/>
          <a:lstStyle>
            <a:lvl1pPr>
              <a:defRPr sz="2800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B169244E-81C3-0349-87A8-7967AEF46F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000" y="2024532"/>
            <a:ext cx="10795468" cy="13440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D90AADE6-F9B1-B648-8E92-9C6ADF8ECD90}"/>
              </a:ext>
            </a:extLst>
          </p:cNvPr>
          <p:cNvSpPr/>
          <p:nvPr userDrawn="1"/>
        </p:nvSpPr>
        <p:spPr>
          <a:xfrm>
            <a:off x="9139203" y="3431685"/>
            <a:ext cx="3052797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 err="1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993E9A64-33C3-A644-A898-58B9C44D71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9038" y="4690463"/>
            <a:ext cx="2346257" cy="911447"/>
          </a:xfrm>
          <a:prstGeom prst="rect">
            <a:avLst/>
          </a:prstGeom>
        </p:spPr>
      </p:pic>
      <p:sp>
        <p:nvSpPr>
          <p:cNvPr id="15" name="Kuvan paikkamerkki 8">
            <a:extLst>
              <a:ext uri="{FF2B5EF4-FFF2-40B4-BE49-F238E27FC236}">
                <a16:creationId xmlns:a16="http://schemas.microsoft.com/office/drawing/2014/main" id="{0A3B1EA1-63A1-154A-9278-43DE52F1835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3431685"/>
            <a:ext cx="9139203" cy="3429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10584" indent="0" algn="ctr">
              <a:buNone/>
              <a:tabLst/>
              <a:defRPr/>
            </a:lvl1pPr>
          </a:lstStyle>
          <a:p>
            <a:r>
              <a:rPr lang="fi-FI"/>
              <a:t>Vedä kuva paikkamerkkiin tai </a:t>
            </a:r>
            <a:br>
              <a:rPr lang="fi-FI"/>
            </a:br>
            <a:r>
              <a:rPr lang="fi-FI"/>
              <a:t>lisää napsauttamalla kuvaketta</a:t>
            </a:r>
          </a:p>
        </p:txBody>
      </p:sp>
      <p:sp>
        <p:nvSpPr>
          <p:cNvPr id="16" name="Päivämäärän paikkamerkki 3">
            <a:extLst>
              <a:ext uri="{FF2B5EF4-FFF2-40B4-BE49-F238E27FC236}">
                <a16:creationId xmlns:a16="http://schemas.microsoft.com/office/drawing/2014/main" id="{0FA29A3F-9B96-5F45-886A-24CF777ED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80000" y="6515944"/>
            <a:ext cx="1248000" cy="324000"/>
          </a:xfrm>
        </p:spPr>
        <p:txBody>
          <a:bodyPr/>
          <a:lstStyle/>
          <a:p>
            <a:fld id="{2AF8E0C4-2B04-4575-90C9-B2559A6B0F5E}" type="datetimeFigureOut">
              <a:rPr lang="fi-FI" smtClean="0"/>
              <a:t>29.5.2023</a:t>
            </a:fld>
            <a:endParaRPr lang="fi-FI"/>
          </a:p>
        </p:txBody>
      </p:sp>
      <p:sp>
        <p:nvSpPr>
          <p:cNvPr id="17" name="Alatunnisteen paikkamerkki 4">
            <a:extLst>
              <a:ext uri="{FF2B5EF4-FFF2-40B4-BE49-F238E27FC236}">
                <a16:creationId xmlns:a16="http://schemas.microsoft.com/office/drawing/2014/main" id="{2D399DEA-0B6A-4043-A51C-44819999C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8000" y="6515944"/>
            <a:ext cx="7752000" cy="324000"/>
          </a:xfrm>
        </p:spPr>
        <p:txBody>
          <a:bodyPr/>
          <a:lstStyle/>
          <a:p>
            <a:endParaRPr lang="fi-FI"/>
          </a:p>
        </p:txBody>
      </p:sp>
      <p:sp>
        <p:nvSpPr>
          <p:cNvPr id="18" name="Dian numeron paikkamerkki 5">
            <a:extLst>
              <a:ext uri="{FF2B5EF4-FFF2-40B4-BE49-F238E27FC236}">
                <a16:creationId xmlns:a16="http://schemas.microsoft.com/office/drawing/2014/main" id="{008554B5-ABE2-A34C-A6C5-6EAD4C350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4000" y="6516000"/>
            <a:ext cx="576000" cy="324000"/>
          </a:xfrm>
        </p:spPr>
        <p:txBody>
          <a:bodyPr/>
          <a:lstStyle/>
          <a:p>
            <a:fld id="{B1CB82E3-9E00-42C2-B472-7419D5A22153}" type="slidenum">
              <a:rPr lang="fi-FI" smtClean="0"/>
              <a:t>‹#›</a:t>
            </a:fld>
            <a:endParaRPr lang="fi-FI"/>
          </a:p>
        </p:txBody>
      </p:sp>
      <p:sp>
        <p:nvSpPr>
          <p:cNvPr id="19" name="Kolmio 18">
            <a:extLst>
              <a:ext uri="{FF2B5EF4-FFF2-40B4-BE49-F238E27FC236}">
                <a16:creationId xmlns:a16="http://schemas.microsoft.com/office/drawing/2014/main" id="{BC63CF86-E9F1-FC4D-92C5-0DE63A6B6846}"/>
              </a:ext>
            </a:extLst>
          </p:cNvPr>
          <p:cNvSpPr/>
          <p:nvPr userDrawn="1"/>
        </p:nvSpPr>
        <p:spPr>
          <a:xfrm rot="16200000">
            <a:off x="8388893" y="4091882"/>
            <a:ext cx="883212" cy="66691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err="1"/>
          </a:p>
        </p:txBody>
      </p:sp>
    </p:spTree>
    <p:extLst>
      <p:ext uri="{BB962C8B-B14F-4D97-AF65-F5344CB8AC3E}">
        <p14:creationId xmlns:p14="http://schemas.microsoft.com/office/powerpoint/2010/main" val="12988277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uva ja neg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65000"/>
            </a:schemeClr>
          </a:solidFill>
        </p:spPr>
        <p:txBody>
          <a:bodyPr lIns="90000" anchor="ctr"/>
          <a:lstStyle>
            <a:lvl1pPr marL="0" indent="0" algn="ctr">
              <a:buNone/>
              <a:defRPr/>
            </a:lvl1pPr>
          </a:lstStyle>
          <a:p>
            <a:r>
              <a:rPr lang="fi-FI" dirty="0"/>
              <a:t>Vedä kuva paikkamerkkiin tai lisää napsauttamalla kuvaketta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11091" y="3456000"/>
            <a:ext cx="11169818" cy="2847818"/>
          </a:xfrm>
        </p:spPr>
        <p:txBody>
          <a:bodyPr anchor="t" anchorCtr="0"/>
          <a:lstStyle>
            <a:lvl1pPr algn="ctr">
              <a:defRPr sz="6000" b="1" cap="all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8" name="Tekstin paikkamerkki 3">
            <a:extLst>
              <a:ext uri="{FF2B5EF4-FFF2-40B4-BE49-F238E27FC236}">
                <a16:creationId xmlns:a16="http://schemas.microsoft.com/office/drawing/2014/main" id="{DE56239B-C1F6-4B84-80E7-3A1ED5AAB5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31350" y="0"/>
            <a:ext cx="2638800" cy="1162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>
                <a:noFill/>
              </a:defRPr>
            </a:lvl1pPr>
          </a:lstStyle>
          <a:p>
            <a:pPr lvl="0"/>
            <a:r>
              <a:rPr lang="fi-FI" dirty="0"/>
              <a:t>vain logo</a:t>
            </a:r>
          </a:p>
        </p:txBody>
      </p:sp>
    </p:spTree>
    <p:extLst>
      <p:ext uri="{BB962C8B-B14F-4D97-AF65-F5344CB8AC3E}">
        <p14:creationId xmlns:p14="http://schemas.microsoft.com/office/powerpoint/2010/main" val="6936704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13"/>
          <p:cNvSpPr>
            <a:spLocks noGrp="1"/>
          </p:cNvSpPr>
          <p:nvPr>
            <p:ph type="body" sz="quarter" idx="13" hasCustomPrompt="1"/>
          </p:nvPr>
        </p:nvSpPr>
        <p:spPr>
          <a:xfrm>
            <a:off x="414000" y="5856000"/>
            <a:ext cx="9576000" cy="1008000"/>
          </a:xfrm>
        </p:spPr>
        <p:txBody>
          <a:bodyPr tIns="0" bIns="0">
            <a:noAutofit/>
          </a:bodyPr>
          <a:lstStyle>
            <a:lvl1pPr marL="0" indent="0">
              <a:spcBef>
                <a:spcPts val="0"/>
              </a:spcBef>
              <a:buNone/>
              <a:defRPr sz="18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1991" indent="0">
              <a:buNone/>
              <a:defRPr sz="1200"/>
            </a:lvl2pPr>
            <a:lvl3pPr marL="629984" indent="0">
              <a:buNone/>
              <a:defRPr sz="1200"/>
            </a:lvl3pPr>
            <a:lvl4pPr marL="917977" indent="0">
              <a:buNone/>
              <a:defRPr sz="1200"/>
            </a:lvl4pPr>
            <a:lvl5pPr marL="1205970" indent="0">
              <a:buNone/>
              <a:defRPr sz="1200"/>
            </a:lvl5pPr>
          </a:lstStyle>
          <a:p>
            <a:pPr lvl="0"/>
            <a:r>
              <a:rPr lang="fi-FI"/>
              <a:t>Kirjoita kuvateksti ja –lähde tähän</a:t>
            </a:r>
          </a:p>
        </p:txBody>
      </p:sp>
      <p:sp>
        <p:nvSpPr>
          <p:cNvPr id="12" name="Kuvan paikkamerkki 11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5808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/>
              <a:t>Vedä kuva paikkamerkkiin tai</a:t>
            </a:r>
            <a:br>
              <a:rPr lang="fi-FI"/>
            </a:br>
            <a:r>
              <a:rPr lang="fi-FI"/>
              <a:t>lisää napsauttamalla kuvaketta</a:t>
            </a:r>
          </a:p>
        </p:txBody>
      </p:sp>
      <p:sp>
        <p:nvSpPr>
          <p:cNvPr id="8" name="Tekstin paikkamerkki 3">
            <a:extLst>
              <a:ext uri="{FF2B5EF4-FFF2-40B4-BE49-F238E27FC236}">
                <a16:creationId xmlns:a16="http://schemas.microsoft.com/office/drawing/2014/main" id="{DE594E6D-886C-43F6-A7F7-1207FB0697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31350" y="0"/>
            <a:ext cx="2638800" cy="1162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>
                <a:noFill/>
              </a:defRPr>
            </a:lvl1pPr>
          </a:lstStyle>
          <a:p>
            <a:pPr lvl="0"/>
            <a:r>
              <a:rPr lang="fi-FI" dirty="0"/>
              <a:t>vain logo</a:t>
            </a:r>
          </a:p>
        </p:txBody>
      </p:sp>
    </p:spTree>
    <p:extLst>
      <p:ext uri="{BB962C8B-B14F-4D97-AF65-F5344CB8AC3E}">
        <p14:creationId xmlns:p14="http://schemas.microsoft.com/office/powerpoint/2010/main" val="18712857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368000" cy="6858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239994" indent="0" algn="ctr">
              <a:buNone/>
              <a:defRPr sz="2667" baseline="0"/>
            </a:lvl1pPr>
          </a:lstStyle>
          <a:p>
            <a:r>
              <a:rPr lang="fi-FI"/>
              <a:t>Vedä kuva paikkamerkkiin tai lisää napsauttamalla kuvaketta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4656000" y="1868329"/>
            <a:ext cx="7008000" cy="4424895"/>
          </a:xfrm>
        </p:spPr>
        <p:txBody>
          <a:bodyPr>
            <a:noAutofit/>
          </a:bodyPr>
          <a:lstStyle>
            <a:lvl1pPr>
              <a:defRPr sz="2400"/>
            </a:lvl1pPr>
            <a:lvl2pPr marL="365991" indent="0">
              <a:buNone/>
              <a:defRPr sz="3200"/>
            </a:lvl2pPr>
            <a:lvl3pPr>
              <a:defRPr sz="2667"/>
            </a:lvl3pPr>
            <a:lvl4pPr>
              <a:defRPr sz="2667"/>
            </a:lvl4pPr>
            <a:lvl5pPr>
              <a:defRPr sz="2667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74CA4-A6A0-4D2F-8021-132B2A064943}" type="datetime1">
              <a:rPr lang="fi-FI" smtClean="0"/>
              <a:t>29.5.2023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[Alatunnisteteksti]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950FC-F01D-432E-92A0-E4475BC39D8F}" type="slidenum">
              <a:rPr lang="fi-FI" smtClean="0"/>
              <a:t>‹#›</a:t>
            </a:fld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56000" y="778729"/>
            <a:ext cx="7008000" cy="960000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327713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-sisältö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368000" cy="6858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239994" indent="0" algn="ctr">
              <a:buNone/>
              <a:defRPr sz="2667" baseline="0"/>
            </a:lvl1pPr>
          </a:lstStyle>
          <a:p>
            <a:r>
              <a:rPr lang="fi-FI"/>
              <a:t>Vedä kuva paikkamerkkiin tai lisää napsauttamalla kuvaketta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4656000" y="1868331"/>
            <a:ext cx="7008000" cy="2472000"/>
          </a:xfrm>
        </p:spPr>
        <p:txBody>
          <a:bodyPr>
            <a:noAutofit/>
          </a:bodyPr>
          <a:lstStyle>
            <a:lvl1pPr>
              <a:defRPr sz="2400"/>
            </a:lvl1pPr>
            <a:lvl2pPr marL="365991" indent="0">
              <a:buNone/>
              <a:defRPr sz="3200"/>
            </a:lvl2pPr>
            <a:lvl3pPr>
              <a:defRPr sz="2667"/>
            </a:lvl3pPr>
            <a:lvl4pPr>
              <a:defRPr sz="2667"/>
            </a:lvl4pPr>
            <a:lvl5pPr>
              <a:defRPr sz="2667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ED001-2B93-42CC-BBBF-425FC606F331}" type="datetime1">
              <a:rPr lang="fi-FI" smtClean="0"/>
              <a:t>29.5.2023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[Alatunnisteteksti]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950FC-F01D-432E-92A0-E4475BC39D8F}" type="slidenum">
              <a:rPr lang="fi-FI" smtClean="0"/>
              <a:t>‹#›</a:t>
            </a:fld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56000" y="778731"/>
            <a:ext cx="7008000" cy="960000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9" name="Tekstin paikkamerkki 8"/>
          <p:cNvSpPr>
            <a:spLocks noGrp="1"/>
          </p:cNvSpPr>
          <p:nvPr>
            <p:ph type="body" sz="quarter" idx="13" hasCustomPrompt="1"/>
          </p:nvPr>
        </p:nvSpPr>
        <p:spPr>
          <a:xfrm>
            <a:off x="4656667" y="4460331"/>
            <a:ext cx="7008000" cy="18974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65991" indent="0">
              <a:buNone/>
              <a:defRPr sz="2667">
                <a:solidFill>
                  <a:schemeClr val="accent6">
                    <a:lumMod val="75000"/>
                    <a:lumOff val="25000"/>
                  </a:schemeClr>
                </a:solidFill>
              </a:defRPr>
            </a:lvl2pPr>
            <a:lvl3pPr marL="815980" indent="0">
              <a:buNone/>
              <a:defRPr sz="2667">
                <a:solidFill>
                  <a:schemeClr val="accent6">
                    <a:lumMod val="75000"/>
                    <a:lumOff val="25000"/>
                  </a:schemeClr>
                </a:solidFill>
              </a:defRPr>
            </a:lvl3pPr>
            <a:lvl4pPr marL="1199970" indent="0">
              <a:buNone/>
              <a:defRPr sz="2667">
                <a:solidFill>
                  <a:schemeClr val="accent6">
                    <a:lumMod val="75000"/>
                    <a:lumOff val="25000"/>
                  </a:schemeClr>
                </a:solidFill>
              </a:defRPr>
            </a:lvl4pPr>
            <a:lvl5pPr marL="1583960" indent="0">
              <a:buNone/>
              <a:defRPr sz="2667">
                <a:solidFill>
                  <a:schemeClr val="accent6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i-FI"/>
              <a:t>Kirjoita kuvateksti ja –lähde tähän</a:t>
            </a:r>
          </a:p>
        </p:txBody>
      </p:sp>
    </p:spTree>
    <p:extLst>
      <p:ext uri="{BB962C8B-B14F-4D97-AF65-F5344CB8AC3E}">
        <p14:creationId xmlns:p14="http://schemas.microsoft.com/office/powerpoint/2010/main" val="2538854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278E-765C-4FED-AAAB-781631F41A93}" type="datetime1">
              <a:rPr lang="fi-FI" smtClean="0"/>
              <a:t>29.5.2023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[Alatunnisteteksti]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950FC-F01D-432E-92A0-E4475BC39D8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627672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llinen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2CF30-4F0F-4627-BBB4-9D6E94DFB2D8}" type="datetime1">
              <a:rPr lang="fi-FI" smtClean="0"/>
              <a:t>29.5.2023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[Alatunnisteteksti]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950FC-F01D-432E-92A0-E4475BC39D8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29369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64032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yntikortti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A67D7-930F-4EE2-B6FC-E581103294D3}" type="datetime1">
              <a:rPr lang="fi-FI" smtClean="0"/>
              <a:t>29.5.2023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[Alatunnisteteksti]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950FC-F01D-432E-92A0-E4475BC39D8F}" type="slidenum">
              <a:rPr lang="fi-FI" smtClean="0"/>
              <a:t>‹#›</a:t>
            </a:fld>
            <a:endParaRPr lang="fi-FI"/>
          </a:p>
        </p:txBody>
      </p:sp>
      <p:sp>
        <p:nvSpPr>
          <p:cNvPr id="6" name="Tekstin paikkamerkki 5"/>
          <p:cNvSpPr>
            <a:spLocks noGrp="1"/>
          </p:cNvSpPr>
          <p:nvPr>
            <p:ph type="body" sz="quarter" idx="13" hasCustomPrompt="1"/>
          </p:nvPr>
        </p:nvSpPr>
        <p:spPr>
          <a:xfrm>
            <a:off x="414000" y="1097280"/>
            <a:ext cx="5544000" cy="473155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fi-FI"/>
              <a:t>Etunimi Sukunimi</a:t>
            </a:r>
            <a:br>
              <a:rPr lang="fi-FI"/>
            </a:br>
            <a:r>
              <a:rPr lang="fi-FI"/>
              <a:t>tehtävänimike</a:t>
            </a:r>
            <a:br>
              <a:rPr lang="fi-FI"/>
            </a:br>
            <a:br>
              <a:rPr lang="fi-FI"/>
            </a:br>
            <a:r>
              <a:rPr lang="fi-FI"/>
              <a:t>p. </a:t>
            </a:r>
            <a:r>
              <a:rPr lang="fi-FI" dirty="0"/>
              <a:t>00 0000 000, 000 000 000</a:t>
            </a:r>
            <a:br>
              <a:rPr lang="fi-FI" dirty="0"/>
            </a:br>
            <a:r>
              <a:rPr lang="fi-FI" dirty="0" err="1"/>
              <a:t>etunimi.sukunimi@yrittajat.fi</a:t>
            </a:r>
            <a:br>
              <a:rPr lang="fi-FI" dirty="0"/>
            </a:br>
            <a:br>
              <a:rPr lang="fi-FI" dirty="0"/>
            </a:br>
            <a:r>
              <a:rPr lang="fi-FI" dirty="0"/>
              <a:t>Twitter:</a:t>
            </a:r>
            <a:br>
              <a:rPr lang="fi-FI" dirty="0"/>
            </a:br>
            <a:r>
              <a:rPr lang="fi-FI" dirty="0"/>
              <a:t>Instagram:</a:t>
            </a:r>
            <a:br>
              <a:rPr lang="fi-FI" dirty="0"/>
            </a:br>
            <a:r>
              <a:rPr lang="fi-FI" dirty="0"/>
              <a:t>Facebook:</a:t>
            </a:r>
            <a:br>
              <a:rPr lang="fi-FI" dirty="0"/>
            </a:br>
            <a:br>
              <a:rPr lang="fi-FI" dirty="0"/>
            </a:br>
            <a:r>
              <a:rPr lang="fi-FI" dirty="0" err="1"/>
              <a:t>yrittajat.fi</a:t>
            </a:r>
            <a:endParaRPr lang="fi-FI" dirty="0"/>
          </a:p>
        </p:txBody>
      </p:sp>
      <p:sp>
        <p:nvSpPr>
          <p:cNvPr id="8" name="Kuvan paikkamerkki 7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1097280"/>
            <a:ext cx="6096000" cy="4731552"/>
          </a:xfrm>
          <a:noFill/>
        </p:spPr>
        <p:txBody>
          <a:bodyPr anchor="ctr"/>
          <a:lstStyle>
            <a:lvl1pPr marL="239994" indent="0" algn="ctr">
              <a:spcBef>
                <a:spcPts val="0"/>
              </a:spcBef>
              <a:buNone/>
              <a:defRPr sz="2667"/>
            </a:lvl1pPr>
          </a:lstStyle>
          <a:p>
            <a:r>
              <a:rPr lang="fi-FI" dirty="0"/>
              <a:t>Vedä kuva paikkamerkkiin tai</a:t>
            </a:r>
            <a:br>
              <a:rPr lang="fi-FI" dirty="0"/>
            </a:br>
            <a:r>
              <a:rPr lang="fi-FI" dirty="0"/>
              <a:t>lisää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6912217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petus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546" y="2237780"/>
            <a:ext cx="6132909" cy="238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27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sanvaih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AF8E0C4-2B04-4575-90C9-B2559A6B0F5E}" type="datetimeFigureOut">
              <a:rPr lang="fi-FI" smtClean="0"/>
              <a:t>29.5.2023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1CB82E3-9E00-42C2-B472-7419D5A2215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Sisällön paikkamerkki 7"/>
          <p:cNvSpPr>
            <a:spLocks noGrp="1"/>
          </p:cNvSpPr>
          <p:nvPr>
            <p:ph sz="quarter" idx="13"/>
          </p:nvPr>
        </p:nvSpPr>
        <p:spPr>
          <a:xfrm>
            <a:off x="414000" y="774551"/>
            <a:ext cx="11248354" cy="5056867"/>
          </a:xfrm>
        </p:spPr>
        <p:txBody>
          <a:bodyPr/>
          <a:lstStyle>
            <a:lvl1pPr>
              <a:buClr>
                <a:schemeClr val="bg1"/>
              </a:buClr>
              <a:defRPr sz="2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8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043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14000" y="1416000"/>
            <a:ext cx="5510474" cy="4535083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51880" y="1416000"/>
            <a:ext cx="5510474" cy="4535083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8E0C4-2B04-4575-90C9-B2559A6B0F5E}" type="datetimeFigureOut">
              <a:rPr lang="fi-FI" smtClean="0"/>
              <a:t>29.5.2023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82E3-9E00-42C2-B472-7419D5A22153}" type="slidenum">
              <a:rPr lang="fi-FI" smtClean="0"/>
              <a:t>‹#›</a:t>
            </a:fld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</p:spTree>
    <p:extLst>
      <p:ext uri="{BB962C8B-B14F-4D97-AF65-F5344CB8AC3E}">
        <p14:creationId xmlns:p14="http://schemas.microsoft.com/office/powerpoint/2010/main" val="2777216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sisältökohdetta ja läh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14000" y="1416000"/>
            <a:ext cx="5510474" cy="4320000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51880" y="1416000"/>
            <a:ext cx="5510474" cy="4320000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8E0C4-2B04-4575-90C9-B2559A6B0F5E}" type="datetimeFigureOut">
              <a:rPr lang="fi-FI" smtClean="0"/>
              <a:t>29.5.2023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82E3-9E00-42C2-B472-7419D5A22153}" type="slidenum">
              <a:rPr lang="fi-FI" smtClean="0"/>
              <a:t>‹#›</a:t>
            </a:fld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8" name="Tekstin paikkamerkki 13"/>
          <p:cNvSpPr>
            <a:spLocks noGrp="1"/>
          </p:cNvSpPr>
          <p:nvPr>
            <p:ph type="body" sz="quarter" idx="13" hasCustomPrompt="1"/>
          </p:nvPr>
        </p:nvSpPr>
        <p:spPr>
          <a:xfrm>
            <a:off x="413999" y="5856000"/>
            <a:ext cx="5511293" cy="396000"/>
          </a:xfrm>
        </p:spPr>
        <p:txBody>
          <a:bodyPr tIns="0" bIns="0">
            <a:noAutofit/>
          </a:bodyPr>
          <a:lstStyle>
            <a:lvl1pPr marL="0" indent="0">
              <a:buNone/>
              <a:defRPr sz="16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1991" indent="0">
              <a:buNone/>
              <a:defRPr sz="1200"/>
            </a:lvl2pPr>
            <a:lvl3pPr marL="629984" indent="0">
              <a:buNone/>
              <a:defRPr sz="1200"/>
            </a:lvl3pPr>
            <a:lvl4pPr marL="917977" indent="0">
              <a:buNone/>
              <a:defRPr sz="1200"/>
            </a:lvl4pPr>
            <a:lvl5pPr marL="1205970" indent="0">
              <a:buNone/>
              <a:defRPr sz="1200"/>
            </a:lvl5pPr>
          </a:lstStyle>
          <a:p>
            <a:pPr lvl="0"/>
            <a:r>
              <a:rPr lang="fi-FI"/>
              <a:t>Kirjoita kuvateksti ja –lähde tähän.</a:t>
            </a:r>
          </a:p>
        </p:txBody>
      </p:sp>
      <p:cxnSp>
        <p:nvCxnSpPr>
          <p:cNvPr id="9" name="Suora yhdysviiva 8"/>
          <p:cNvCxnSpPr/>
          <p:nvPr/>
        </p:nvCxnSpPr>
        <p:spPr>
          <a:xfrm>
            <a:off x="414000" y="5841312"/>
            <a:ext cx="551129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in paikkamerkki 13"/>
          <p:cNvSpPr>
            <a:spLocks noGrp="1"/>
          </p:cNvSpPr>
          <p:nvPr>
            <p:ph type="body" sz="quarter" idx="14" hasCustomPrompt="1"/>
          </p:nvPr>
        </p:nvSpPr>
        <p:spPr>
          <a:xfrm>
            <a:off x="6153599" y="5856000"/>
            <a:ext cx="5511293" cy="396000"/>
          </a:xfrm>
        </p:spPr>
        <p:txBody>
          <a:bodyPr tIns="0" bIns="0">
            <a:noAutofit/>
          </a:bodyPr>
          <a:lstStyle>
            <a:lvl1pPr marL="0" indent="0">
              <a:buNone/>
              <a:defRPr sz="16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1991" indent="0">
              <a:buNone/>
              <a:defRPr sz="1200"/>
            </a:lvl2pPr>
            <a:lvl3pPr marL="629984" indent="0">
              <a:buNone/>
              <a:defRPr sz="1200"/>
            </a:lvl3pPr>
            <a:lvl4pPr marL="917977" indent="0">
              <a:buNone/>
              <a:defRPr sz="1200"/>
            </a:lvl4pPr>
            <a:lvl5pPr marL="1205970" indent="0">
              <a:buNone/>
              <a:defRPr sz="1200"/>
            </a:lvl5pPr>
          </a:lstStyle>
          <a:p>
            <a:pPr lvl="0"/>
            <a:r>
              <a:rPr lang="fi-FI"/>
              <a:t>Kirjoita kuvateksti ja –lähde tähän.</a:t>
            </a:r>
          </a:p>
        </p:txBody>
      </p:sp>
      <p:cxnSp>
        <p:nvCxnSpPr>
          <p:cNvPr id="11" name="Suora yhdysviiva 10"/>
          <p:cNvCxnSpPr/>
          <p:nvPr/>
        </p:nvCxnSpPr>
        <p:spPr>
          <a:xfrm>
            <a:off x="6153600" y="5841600"/>
            <a:ext cx="551129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999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image" Target="../media/image4.png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67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14000" y="0"/>
            <a:ext cx="11248354" cy="1116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14000" y="1416000"/>
            <a:ext cx="11248354" cy="46800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  <a:p>
            <a:pPr lvl="5"/>
            <a:r>
              <a:rPr lang="fi-FI" dirty="0"/>
              <a:t>6</a:t>
            </a:r>
          </a:p>
          <a:p>
            <a:pPr lvl="6"/>
            <a:r>
              <a:rPr lang="fi-FI" dirty="0"/>
              <a:t>7</a:t>
            </a:r>
          </a:p>
          <a:p>
            <a:pPr lvl="7"/>
            <a:r>
              <a:rPr lang="fi-FI" dirty="0"/>
              <a:t>8</a:t>
            </a:r>
          </a:p>
          <a:p>
            <a:pPr lvl="8"/>
            <a:r>
              <a:rPr lang="fi-FI" dirty="0"/>
              <a:t>9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880000" y="6515944"/>
            <a:ext cx="1248000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8E0C4-2B04-4575-90C9-B2559A6B0F5E}" type="datetimeFigureOut">
              <a:rPr lang="fi-FI" smtClean="0"/>
              <a:t>29.5.2023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1128000" y="6515944"/>
            <a:ext cx="7752000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414000" y="6515944"/>
            <a:ext cx="576000" cy="3240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B82E3-9E00-42C2-B472-7419D5A22153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0FF9C760-D67C-8A4A-93E9-1632314E487E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2790" y="0"/>
            <a:ext cx="2639209" cy="11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282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96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  <p:sldLayoutId id="2147483790" r:id="rId18"/>
    <p:sldLayoutId id="2147483791" r:id="rId19"/>
    <p:sldLayoutId id="2147483792" r:id="rId20"/>
    <p:sldLayoutId id="2147483793" r:id="rId21"/>
    <p:sldLayoutId id="2147483794" r:id="rId22"/>
    <p:sldLayoutId id="2147483795" r:id="rId23"/>
  </p:sldLayoutIdLst>
  <p:txStyles>
    <p:titleStyle>
      <a:lvl1pPr algn="l" defTabSz="914377" rtl="0" eaLnBrk="1" latinLnBrk="0" hangingPunct="1">
        <a:spcBef>
          <a:spcPct val="0"/>
        </a:spcBef>
        <a:buNone/>
        <a:defRPr sz="2800" b="1" kern="1200">
          <a:solidFill>
            <a:schemeClr val="accent6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39994" indent="-239994" algn="l" defTabSz="914377" rtl="0" eaLnBrk="1" latinLnBrk="0" hangingPunct="1">
        <a:spcBef>
          <a:spcPct val="20000"/>
        </a:spcBef>
        <a:buClr>
          <a:schemeClr val="accent6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9984" indent="-263993" algn="l" defTabSz="914377" rtl="0" eaLnBrk="1" latinLnBrk="0" hangingPunct="1">
        <a:spcBef>
          <a:spcPct val="20000"/>
        </a:spcBef>
        <a:buClr>
          <a:schemeClr val="accent6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55974" indent="-239994" algn="l" defTabSz="914377" rtl="0" eaLnBrk="1" latinLnBrk="0" hangingPunct="1">
        <a:spcBef>
          <a:spcPct val="20000"/>
        </a:spcBef>
        <a:buClr>
          <a:schemeClr val="accent6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439964" indent="-239994" algn="l" defTabSz="914377" rtl="0" eaLnBrk="1" latinLnBrk="0" hangingPunct="1">
        <a:spcBef>
          <a:spcPct val="20000"/>
        </a:spcBef>
        <a:buClr>
          <a:schemeClr val="accent6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954" indent="-239994" algn="l" defTabSz="914377" rtl="0" eaLnBrk="1" latinLnBrk="0" hangingPunct="1">
        <a:spcBef>
          <a:spcPct val="20000"/>
        </a:spcBef>
        <a:buClr>
          <a:schemeClr val="accent6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207945" indent="-239994" algn="l" defTabSz="914377" rtl="0" eaLnBrk="1" latinLnBrk="0" hangingPunct="1">
        <a:spcBef>
          <a:spcPct val="20000"/>
        </a:spcBef>
        <a:buClr>
          <a:schemeClr val="accent6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615935" indent="-239994" algn="l" defTabSz="914377" rtl="0" eaLnBrk="1" latinLnBrk="0" hangingPunct="1">
        <a:spcBef>
          <a:spcPct val="20000"/>
        </a:spcBef>
        <a:buClr>
          <a:schemeClr val="accent6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924" indent="-239994" algn="l" defTabSz="914377" rtl="0" eaLnBrk="1" latinLnBrk="0" hangingPunct="1">
        <a:spcBef>
          <a:spcPct val="20000"/>
        </a:spcBef>
        <a:buClr>
          <a:schemeClr val="accent6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3407915" indent="-239994" algn="l" defTabSz="914377" rtl="0" eaLnBrk="1" latinLnBrk="0" hangingPunct="1">
        <a:spcBef>
          <a:spcPct val="20000"/>
        </a:spcBef>
        <a:buClr>
          <a:schemeClr val="accent6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4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790" y="0"/>
            <a:ext cx="2639209" cy="1146909"/>
          </a:xfrm>
          <a:prstGeom prst="rect">
            <a:avLst/>
          </a:prstGeom>
        </p:spPr>
      </p:pic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14000" y="0"/>
            <a:ext cx="11248354" cy="1116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14000" y="1416000"/>
            <a:ext cx="11248354" cy="46800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  <a:p>
            <a:pPr lvl="5"/>
            <a:r>
              <a:rPr lang="fi-FI"/>
              <a:t>6</a:t>
            </a:r>
          </a:p>
          <a:p>
            <a:pPr lvl="6"/>
            <a:r>
              <a:rPr lang="fi-FI"/>
              <a:t>7</a:t>
            </a:r>
          </a:p>
          <a:p>
            <a:pPr lvl="7"/>
            <a:r>
              <a:rPr lang="fi-FI"/>
              <a:t>8</a:t>
            </a:r>
          </a:p>
          <a:p>
            <a:pPr lvl="8"/>
            <a:r>
              <a:rPr lang="fi-FI"/>
              <a:t>9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880000" y="6515944"/>
            <a:ext cx="1248000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8E0C4-2B04-4575-90C9-B2559A6B0F5E}" type="datetimeFigureOut">
              <a:rPr lang="fi-FI" smtClean="0"/>
              <a:t>29.5.2023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1128000" y="6515944"/>
            <a:ext cx="7752000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414000" y="6515944"/>
            <a:ext cx="576000" cy="3240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B82E3-9E00-42C2-B472-7419D5A221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22382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814" r:id="rId17"/>
    <p:sldLayoutId id="2147483815" r:id="rId18"/>
    <p:sldLayoutId id="2147483816" r:id="rId19"/>
    <p:sldLayoutId id="2147483817" r:id="rId20"/>
    <p:sldLayoutId id="2147483818" r:id="rId21"/>
    <p:sldLayoutId id="2147483819" r:id="rId22"/>
    <p:sldLayoutId id="2147483820" r:id="rId23"/>
  </p:sldLayoutIdLst>
  <p:txStyles>
    <p:titleStyle>
      <a:lvl1pPr algn="l" defTabSz="914377" rtl="0" eaLnBrk="1" latinLnBrk="0" hangingPunct="1">
        <a:spcBef>
          <a:spcPct val="0"/>
        </a:spcBef>
        <a:buNone/>
        <a:defRPr sz="3000" b="1" kern="1200">
          <a:solidFill>
            <a:schemeClr val="accent6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39994" indent="-239994" algn="l" defTabSz="914377" rtl="0" eaLnBrk="1" latinLnBrk="0" hangingPunct="1">
        <a:spcBef>
          <a:spcPct val="20000"/>
        </a:spcBef>
        <a:buClr>
          <a:schemeClr val="accent6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9984" indent="-263993" algn="l" defTabSz="914377" rtl="0" eaLnBrk="1" latinLnBrk="0" hangingPunct="1">
        <a:spcBef>
          <a:spcPct val="20000"/>
        </a:spcBef>
        <a:buClr>
          <a:schemeClr val="accent6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55974" indent="-239994" algn="l" defTabSz="914377" rtl="0" eaLnBrk="1" latinLnBrk="0" hangingPunct="1">
        <a:spcBef>
          <a:spcPct val="20000"/>
        </a:spcBef>
        <a:buClr>
          <a:schemeClr val="accent6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439964" indent="-239994" algn="l" defTabSz="914377" rtl="0" eaLnBrk="1" latinLnBrk="0" hangingPunct="1">
        <a:spcBef>
          <a:spcPct val="20000"/>
        </a:spcBef>
        <a:buClr>
          <a:schemeClr val="accent6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954" indent="-239994" algn="l" defTabSz="914377" rtl="0" eaLnBrk="1" latinLnBrk="0" hangingPunct="1">
        <a:spcBef>
          <a:spcPct val="20000"/>
        </a:spcBef>
        <a:buClr>
          <a:schemeClr val="accent6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207945" indent="-239994" algn="l" defTabSz="914377" rtl="0" eaLnBrk="1" latinLnBrk="0" hangingPunct="1">
        <a:spcBef>
          <a:spcPct val="20000"/>
        </a:spcBef>
        <a:buClr>
          <a:schemeClr val="accent6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615935" indent="-239994" algn="l" defTabSz="914377" rtl="0" eaLnBrk="1" latinLnBrk="0" hangingPunct="1">
        <a:spcBef>
          <a:spcPct val="20000"/>
        </a:spcBef>
        <a:buClr>
          <a:schemeClr val="accent6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924" indent="-239994" algn="l" defTabSz="914377" rtl="0" eaLnBrk="1" latinLnBrk="0" hangingPunct="1">
        <a:spcBef>
          <a:spcPct val="20000"/>
        </a:spcBef>
        <a:buClr>
          <a:schemeClr val="accent6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3407915" indent="-239994" algn="l" defTabSz="914377" rtl="0" eaLnBrk="1" latinLnBrk="0" hangingPunct="1">
        <a:spcBef>
          <a:spcPct val="20000"/>
        </a:spcBef>
        <a:buClr>
          <a:schemeClr val="accent6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4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790" y="0"/>
            <a:ext cx="2639209" cy="1146909"/>
          </a:xfrm>
          <a:prstGeom prst="rect">
            <a:avLst/>
          </a:prstGeom>
        </p:spPr>
      </p:pic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14000" y="0"/>
            <a:ext cx="9138790" cy="1116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14000" y="1416000"/>
            <a:ext cx="11248354" cy="46800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  <a:p>
            <a:pPr lvl="5"/>
            <a:r>
              <a:rPr lang="fi-FI" dirty="0"/>
              <a:t>6</a:t>
            </a:r>
          </a:p>
          <a:p>
            <a:pPr lvl="6"/>
            <a:r>
              <a:rPr lang="fi-FI" dirty="0"/>
              <a:t>7</a:t>
            </a:r>
          </a:p>
          <a:p>
            <a:pPr lvl="7"/>
            <a:r>
              <a:rPr lang="fi-FI" dirty="0"/>
              <a:t>8</a:t>
            </a:r>
          </a:p>
          <a:p>
            <a:pPr lvl="8"/>
            <a:r>
              <a:rPr lang="fi-FI" dirty="0"/>
              <a:t>9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880000" y="6515944"/>
            <a:ext cx="1248000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8FED5-D933-44C8-9564-D710DB44FAAC}" type="datetime1">
              <a:rPr lang="fi-FI" smtClean="0"/>
              <a:t>29.5.2023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1128000" y="6515944"/>
            <a:ext cx="7752000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[Alatunnisteteksti]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414000" y="6515944"/>
            <a:ext cx="576000" cy="3240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950FC-F01D-432E-92A0-E4475BC39D8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32382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  <p:sldLayoutId id="2147483838" r:id="rId17"/>
    <p:sldLayoutId id="2147483839" r:id="rId18"/>
    <p:sldLayoutId id="2147483840" r:id="rId19"/>
    <p:sldLayoutId id="2147483841" r:id="rId20"/>
    <p:sldLayoutId id="2147483842" r:id="rId21"/>
    <p:sldLayoutId id="2147483843" r:id="rId22"/>
  </p:sldLayoutIdLst>
  <p:hf sldNum="0" hdr="0" ftr="0" dt="0"/>
  <p:txStyles>
    <p:titleStyle>
      <a:lvl1pPr algn="l" defTabSz="914377" rtl="0" eaLnBrk="1" latinLnBrk="0" hangingPunct="1"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9994" indent="-239994" algn="l" defTabSz="914377" rtl="0" eaLnBrk="1" latinLnBrk="0" hangingPunct="1">
        <a:spcBef>
          <a:spcPct val="20000"/>
        </a:spcBef>
        <a:buClr>
          <a:srgbClr val="000000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9984" indent="-263993" algn="l" defTabSz="914377" rtl="0" eaLnBrk="1" latinLnBrk="0" hangingPunct="1">
        <a:spcBef>
          <a:spcPct val="20000"/>
        </a:spcBef>
        <a:buClr>
          <a:srgbClr val="000000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55974" indent="-239994" algn="l" defTabSz="914377" rtl="0" eaLnBrk="1" latinLnBrk="0" hangingPunct="1">
        <a:spcBef>
          <a:spcPct val="20000"/>
        </a:spcBef>
        <a:buClr>
          <a:srgbClr val="000000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439964" indent="-239994" algn="l" defTabSz="914377" rtl="0" eaLnBrk="1" latinLnBrk="0" hangingPunct="1">
        <a:spcBef>
          <a:spcPct val="20000"/>
        </a:spcBef>
        <a:buClr>
          <a:srgbClr val="000000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954" indent="-239994" algn="l" defTabSz="914377" rtl="0" eaLnBrk="1" latinLnBrk="0" hangingPunct="1">
        <a:spcBef>
          <a:spcPct val="20000"/>
        </a:spcBef>
        <a:buClr>
          <a:srgbClr val="000000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207945" indent="-239994" algn="l" defTabSz="914377" rtl="0" eaLnBrk="1" latinLnBrk="0" hangingPunct="1">
        <a:spcBef>
          <a:spcPct val="20000"/>
        </a:spcBef>
        <a:buClr>
          <a:srgbClr val="000000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615935" indent="-239994" algn="l" defTabSz="914377" rtl="0" eaLnBrk="1" latinLnBrk="0" hangingPunct="1">
        <a:spcBef>
          <a:spcPct val="20000"/>
        </a:spcBef>
        <a:buClr>
          <a:srgbClr val="000000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924" indent="-239994" algn="l" defTabSz="914377" rtl="0" eaLnBrk="1" latinLnBrk="0" hangingPunct="1">
        <a:spcBef>
          <a:spcPct val="20000"/>
        </a:spcBef>
        <a:buClr>
          <a:srgbClr val="000000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3407915" indent="-239994" algn="l" defTabSz="914377" rtl="0" eaLnBrk="1" latinLnBrk="0" hangingPunct="1">
        <a:spcBef>
          <a:spcPct val="20000"/>
        </a:spcBef>
        <a:buClr>
          <a:srgbClr val="000000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47">
          <p15:clr>
            <a:srgbClr val="F26B43"/>
          </p15:clr>
        </p15:guide>
        <p15:guide id="2" orient="horz" pos="42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18" Type="http://schemas.openxmlformats.org/officeDocument/2006/relationships/image" Target="../media/image37.svg"/><Relationship Id="rId3" Type="http://schemas.openxmlformats.org/officeDocument/2006/relationships/image" Target="../media/image23.jpg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6" Type="http://schemas.openxmlformats.org/officeDocument/2006/relationships/hyperlink" Target="https://www.yrittajat.fi/yrittajajarjesto/liity-jaseneksi/aika-rakastua-yrittajii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5" Type="http://schemas.openxmlformats.org/officeDocument/2006/relationships/image" Target="../media/image3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Relationship Id="rId1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sz="3200" dirty="0">
                <a:solidFill>
                  <a:schemeClr val="tx1"/>
                </a:solidFill>
              </a:rPr>
              <a:t> </a:t>
            </a:r>
            <a:endParaRPr lang="fi-FI" sz="4000" dirty="0">
              <a:solidFill>
                <a:schemeClr val="tx1"/>
              </a:solidFill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 vert="horz" lIns="0" tIns="45720" rIns="0" bIns="45720" rtlCol="0" anchor="t">
            <a:noAutofit/>
          </a:bodyPr>
          <a:lstStyle/>
          <a:p>
            <a:pPr marL="0" indent="0">
              <a:buNone/>
            </a:pPr>
            <a:r>
              <a:rPr lang="fi-FI" dirty="0"/>
              <a:t>Etunimi Sukunimi </a:t>
            </a:r>
            <a:r>
              <a:rPr lang="fi-FI" dirty="0" err="1"/>
              <a:t>xx.xx.xxxx</a:t>
            </a:r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B7740088-54AD-4A41-AF73-BD9105547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43" y="3602986"/>
            <a:ext cx="4862895" cy="3256623"/>
          </a:xfrm>
          <a:custGeom>
            <a:avLst/>
            <a:gdLst>
              <a:gd name="connsiteX0" fmla="*/ 1549963 w 4836673"/>
              <a:gd name="connsiteY0" fmla="*/ 0 h 3346705"/>
              <a:gd name="connsiteX1" fmla="*/ 4836673 w 4836673"/>
              <a:gd name="connsiteY1" fmla="*/ 0 h 3346705"/>
              <a:gd name="connsiteX2" fmla="*/ 3286710 w 4836673"/>
              <a:gd name="connsiteY2" fmla="*/ 3346705 h 3346705"/>
              <a:gd name="connsiteX3" fmla="*/ 3281133 w 4836673"/>
              <a:gd name="connsiteY3" fmla="*/ 3346705 h 3346705"/>
              <a:gd name="connsiteX4" fmla="*/ 2214905 w 4836673"/>
              <a:gd name="connsiteY4" fmla="*/ 3346705 h 3346705"/>
              <a:gd name="connsiteX5" fmla="*/ 0 w 4836673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36673" h="3346705">
                <a:moveTo>
                  <a:pt x="1549963" y="0"/>
                </a:moveTo>
                <a:lnTo>
                  <a:pt x="4836673" y="0"/>
                </a:lnTo>
                <a:lnTo>
                  <a:pt x="3286710" y="3346705"/>
                </a:lnTo>
                <a:lnTo>
                  <a:pt x="3281133" y="3346705"/>
                </a:lnTo>
                <a:lnTo>
                  <a:pt x="2214905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2085B703-D790-2B45-BD76-9848376984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349" y="3602986"/>
            <a:ext cx="4224651" cy="3255013"/>
          </a:xfrm>
          <a:custGeom>
            <a:avLst/>
            <a:gdLst>
              <a:gd name="connsiteX0" fmla="*/ 1549963 w 4224651"/>
              <a:gd name="connsiteY0" fmla="*/ 0 h 3346705"/>
              <a:gd name="connsiteX1" fmla="*/ 1555540 w 4224651"/>
              <a:gd name="connsiteY1" fmla="*/ 0 h 3346705"/>
              <a:gd name="connsiteX2" fmla="*/ 2621768 w 4224651"/>
              <a:gd name="connsiteY2" fmla="*/ 0 h 3346705"/>
              <a:gd name="connsiteX3" fmla="*/ 4224651 w 4224651"/>
              <a:gd name="connsiteY3" fmla="*/ 0 h 3346705"/>
              <a:gd name="connsiteX4" fmla="*/ 4224651 w 4224651"/>
              <a:gd name="connsiteY4" fmla="*/ 3346705 h 3346705"/>
              <a:gd name="connsiteX5" fmla="*/ 0 w 422465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2465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224651" y="0"/>
                </a:lnTo>
                <a:lnTo>
                  <a:pt x="422465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AC240E30-3409-D048-A7FD-E4343B2862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02986"/>
            <a:ext cx="5812971" cy="3256624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3D7C1644-D120-894D-A19C-84ED8019D0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3694" y="5581236"/>
            <a:ext cx="2346257" cy="91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443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1DB49D0-25A1-4ED5-9E28-91DA4E3B1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Yrittäjyysvalmiuksia</a:t>
            </a:r>
          </a:p>
        </p:txBody>
      </p:sp>
      <p:sp>
        <p:nvSpPr>
          <p:cNvPr id="7" name="Ellipsi 6">
            <a:extLst>
              <a:ext uri="{FF2B5EF4-FFF2-40B4-BE49-F238E27FC236}">
                <a16:creationId xmlns:a16="http://schemas.microsoft.com/office/drawing/2014/main" id="{E90C3D8C-5CE9-4F2A-BF7C-B42672F50701}"/>
              </a:ext>
            </a:extLst>
          </p:cNvPr>
          <p:cNvSpPr/>
          <p:nvPr/>
        </p:nvSpPr>
        <p:spPr>
          <a:xfrm>
            <a:off x="5353050" y="333375"/>
            <a:ext cx="3505200" cy="3505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 err="1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16B586CA-DE1B-45E5-9445-8008C670DB23}"/>
              </a:ext>
            </a:extLst>
          </p:cNvPr>
          <p:cNvSpPr txBox="1"/>
          <p:nvPr/>
        </p:nvSpPr>
        <p:spPr>
          <a:xfrm flipH="1">
            <a:off x="5648325" y="654814"/>
            <a:ext cx="29146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TIETOJA</a:t>
            </a:r>
          </a:p>
          <a:p>
            <a:pPr algn="ctr"/>
            <a:endParaRPr lang="fi-FI" b="1" dirty="0">
              <a:solidFill>
                <a:schemeClr val="bg1"/>
              </a:solidFill>
            </a:endParaRPr>
          </a:p>
          <a:p>
            <a:pPr marL="285750" marR="0" lvl="0" indent="-28575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tietoa yrittämisen eri osa-alueista, kuten talous, markkinointi, tuotanto ja juridiikka</a:t>
            </a:r>
          </a:p>
          <a:p>
            <a:pPr marL="285750" marR="0" lvl="0" indent="-28575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toimialatietoa</a:t>
            </a:r>
          </a:p>
          <a:p>
            <a:pPr marL="285750" marR="0" lvl="0" indent="-28575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tietoa verkostoista</a:t>
            </a:r>
          </a:p>
          <a:p>
            <a:pPr marL="285750" marR="0" lvl="0" indent="-28575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oman osaamisalueen ajantasainen tieto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fi-FI" sz="1600" b="1" dirty="0">
              <a:solidFill>
                <a:schemeClr val="bg1"/>
              </a:solidFill>
            </a:endParaRPr>
          </a:p>
        </p:txBody>
      </p:sp>
      <p:sp>
        <p:nvSpPr>
          <p:cNvPr id="9" name="Ellipsi 8">
            <a:extLst>
              <a:ext uri="{FF2B5EF4-FFF2-40B4-BE49-F238E27FC236}">
                <a16:creationId xmlns:a16="http://schemas.microsoft.com/office/drawing/2014/main" id="{57147054-E51D-4D2B-8E56-8DAB530C0403}"/>
              </a:ext>
            </a:extLst>
          </p:cNvPr>
          <p:cNvSpPr/>
          <p:nvPr/>
        </p:nvSpPr>
        <p:spPr>
          <a:xfrm>
            <a:off x="2905910" y="2981325"/>
            <a:ext cx="3505200" cy="3505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 err="1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EE45924A-6AA1-4E07-8B4C-E86E5130FF62}"/>
              </a:ext>
            </a:extLst>
          </p:cNvPr>
          <p:cNvSpPr txBox="1"/>
          <p:nvPr/>
        </p:nvSpPr>
        <p:spPr>
          <a:xfrm flipH="1">
            <a:off x="3115460" y="3245614"/>
            <a:ext cx="29146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TAITOJA</a:t>
            </a:r>
          </a:p>
          <a:p>
            <a:pPr algn="ctr"/>
            <a:endParaRPr lang="fi-FI" b="1" dirty="0">
              <a:solidFill>
                <a:schemeClr val="bg1"/>
              </a:solidFill>
            </a:endParaRPr>
          </a:p>
          <a:p>
            <a:pPr marL="285750" marR="0" lvl="0" indent="-28575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ammattitaito</a:t>
            </a:r>
          </a:p>
          <a:p>
            <a:pPr marL="285750" marR="0" lvl="0" indent="-28575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taito ottaa hallittuja riskejä</a:t>
            </a:r>
          </a:p>
          <a:p>
            <a:pPr marL="285750" marR="0" lvl="0" indent="-28575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sosiaaliset taidot </a:t>
            </a:r>
          </a:p>
          <a:p>
            <a:pPr marL="285750" marR="0" lvl="0" indent="-28575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palvelualttius</a:t>
            </a:r>
          </a:p>
          <a:p>
            <a:pPr marL="285750" marR="0" lvl="0" indent="-28575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kyky tehdä päätöksiä</a:t>
            </a:r>
          </a:p>
          <a:p>
            <a:pPr marL="285750" marR="0" lvl="0" indent="-28575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kyky ratkoa haasteita</a:t>
            </a:r>
          </a:p>
          <a:p>
            <a:pPr marL="285750" marR="0" lvl="0" indent="-28575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kyky olla aloitteellinen ja itsenäinen</a:t>
            </a:r>
          </a:p>
        </p:txBody>
      </p:sp>
      <p:sp>
        <p:nvSpPr>
          <p:cNvPr id="11" name="Ellipsi 10">
            <a:extLst>
              <a:ext uri="{FF2B5EF4-FFF2-40B4-BE49-F238E27FC236}">
                <a16:creationId xmlns:a16="http://schemas.microsoft.com/office/drawing/2014/main" id="{8C5705E3-AD18-4457-B70B-84C5D3E14E3A}"/>
              </a:ext>
            </a:extLst>
          </p:cNvPr>
          <p:cNvSpPr/>
          <p:nvPr/>
        </p:nvSpPr>
        <p:spPr>
          <a:xfrm>
            <a:off x="7700570" y="3069461"/>
            <a:ext cx="3505200" cy="3505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 err="1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E78DFBD6-C353-477D-9D14-C402FD20B672}"/>
              </a:ext>
            </a:extLst>
          </p:cNvPr>
          <p:cNvSpPr txBox="1"/>
          <p:nvPr/>
        </p:nvSpPr>
        <p:spPr>
          <a:xfrm flipH="1">
            <a:off x="7995845" y="3781425"/>
            <a:ext cx="291464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ASENNETTA</a:t>
            </a:r>
          </a:p>
          <a:p>
            <a:pPr algn="ctr"/>
            <a:endParaRPr lang="fi-FI" b="1" dirty="0">
              <a:solidFill>
                <a:schemeClr val="bg1"/>
              </a:solidFill>
            </a:endParaRPr>
          </a:p>
          <a:p>
            <a:pPr marL="285750" marR="0" lvl="0" indent="-28575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tavoitteellisuus</a:t>
            </a:r>
          </a:p>
          <a:p>
            <a:pPr marL="285750" marR="0" lvl="0" indent="-28575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joustavuus</a:t>
            </a:r>
          </a:p>
          <a:p>
            <a:pPr marL="285750" marR="0" lvl="0" indent="-28575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halu oppia uutta</a:t>
            </a:r>
          </a:p>
          <a:p>
            <a:pPr marL="285750" marR="0" lvl="0" indent="-28575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ahkeruus ja sinnikkyys</a:t>
            </a:r>
          </a:p>
          <a:p>
            <a:pPr marL="285750" marR="0" lvl="0" indent="-28575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uskoa omiin kykyihin</a:t>
            </a:r>
          </a:p>
          <a:p>
            <a:pPr marL="285750" marR="0" lvl="0" indent="-28575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vastuullisuus</a:t>
            </a:r>
            <a:endParaRPr kumimoji="0" lang="fi-FI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fi-FI" sz="1600" b="1" dirty="0">
              <a:solidFill>
                <a:schemeClr val="bg1"/>
              </a:solidFill>
            </a:endParaRP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B0BBC76D-BE39-4AA0-85D9-1048F96383E1}"/>
              </a:ext>
            </a:extLst>
          </p:cNvPr>
          <p:cNvSpPr txBox="1"/>
          <p:nvPr/>
        </p:nvSpPr>
        <p:spPr>
          <a:xfrm>
            <a:off x="414000" y="1466850"/>
            <a:ext cx="3662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Yrittäjyysvalmiuksista on hyötyä kaikille, toimiipa sitten yrittäjänä tai työntekijänä!</a:t>
            </a:r>
          </a:p>
          <a:p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1537185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9CE394DC-C017-224C-879D-764D3DB00D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7" y="-11152"/>
            <a:ext cx="12347130" cy="8231420"/>
          </a:xfrm>
          <a:prstGeom prst="rect">
            <a:avLst/>
          </a:prstGeom>
        </p:spPr>
      </p:pic>
      <p:sp>
        <p:nvSpPr>
          <p:cNvPr id="11" name="Suorakulmio 10">
            <a:extLst>
              <a:ext uri="{FF2B5EF4-FFF2-40B4-BE49-F238E27FC236}">
                <a16:creationId xmlns:a16="http://schemas.microsoft.com/office/drawing/2014/main" id="{4B5EE7C6-02C6-2749-99F7-4205F2516CB1}"/>
              </a:ext>
            </a:extLst>
          </p:cNvPr>
          <p:cNvSpPr/>
          <p:nvPr/>
        </p:nvSpPr>
        <p:spPr>
          <a:xfrm>
            <a:off x="5882424" y="2219863"/>
            <a:ext cx="5029200" cy="1066800"/>
          </a:xfrm>
          <a:prstGeom prst="rect">
            <a:avLst/>
          </a:prstGeom>
          <a:solidFill>
            <a:schemeClr val="bg1">
              <a:lumMod val="50000"/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 err="1"/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0E4AC8FA-14FE-6F46-8371-35D2861D6859}"/>
              </a:ext>
            </a:extLst>
          </p:cNvPr>
          <p:cNvSpPr/>
          <p:nvPr/>
        </p:nvSpPr>
        <p:spPr>
          <a:xfrm>
            <a:off x="2224824" y="2399320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4000" b="1" dirty="0">
                <a:solidFill>
                  <a:schemeClr val="bg1"/>
                </a:solidFill>
              </a:rPr>
              <a:t>Keitä me olemme?</a:t>
            </a:r>
          </a:p>
        </p:txBody>
      </p:sp>
    </p:spTree>
    <p:extLst>
      <p:ext uri="{BB962C8B-B14F-4D97-AF65-F5344CB8AC3E}">
        <p14:creationId xmlns:p14="http://schemas.microsoft.com/office/powerpoint/2010/main" val="228696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4" name="Suora yhdysviiva 83">
            <a:extLst>
              <a:ext uri="{FF2B5EF4-FFF2-40B4-BE49-F238E27FC236}">
                <a16:creationId xmlns:a16="http://schemas.microsoft.com/office/drawing/2014/main" id="{21C0E364-DD22-2541-9F50-92FD5EE54B30}"/>
              </a:ext>
            </a:extLst>
          </p:cNvPr>
          <p:cNvCxnSpPr>
            <a:cxnSpLocks/>
          </p:cNvCxnSpPr>
          <p:nvPr/>
        </p:nvCxnSpPr>
        <p:spPr>
          <a:xfrm flipV="1">
            <a:off x="6022166" y="3105957"/>
            <a:ext cx="4675199" cy="2269521"/>
          </a:xfrm>
          <a:prstGeom prst="line">
            <a:avLst/>
          </a:prstGeom>
          <a:ln w="952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uora yhdysviiva 84">
            <a:extLst>
              <a:ext uri="{FF2B5EF4-FFF2-40B4-BE49-F238E27FC236}">
                <a16:creationId xmlns:a16="http://schemas.microsoft.com/office/drawing/2014/main" id="{8F58B904-1FE4-1C44-A728-102CDC0B9D84}"/>
              </a:ext>
            </a:extLst>
          </p:cNvPr>
          <p:cNvCxnSpPr>
            <a:cxnSpLocks/>
          </p:cNvCxnSpPr>
          <p:nvPr/>
        </p:nvCxnSpPr>
        <p:spPr>
          <a:xfrm flipH="1">
            <a:off x="6096000" y="3652703"/>
            <a:ext cx="36352" cy="822627"/>
          </a:xfrm>
          <a:prstGeom prst="line">
            <a:avLst/>
          </a:prstGeom>
          <a:ln w="952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uora yhdysviiva 85">
            <a:extLst>
              <a:ext uri="{FF2B5EF4-FFF2-40B4-BE49-F238E27FC236}">
                <a16:creationId xmlns:a16="http://schemas.microsoft.com/office/drawing/2014/main" id="{B757A4B7-9125-9E46-836A-1B423C480AA0}"/>
              </a:ext>
            </a:extLst>
          </p:cNvPr>
          <p:cNvCxnSpPr>
            <a:cxnSpLocks/>
          </p:cNvCxnSpPr>
          <p:nvPr/>
        </p:nvCxnSpPr>
        <p:spPr>
          <a:xfrm flipH="1">
            <a:off x="8461513" y="2475540"/>
            <a:ext cx="36352" cy="822627"/>
          </a:xfrm>
          <a:prstGeom prst="line">
            <a:avLst/>
          </a:prstGeom>
          <a:ln w="952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uora yhdysviiva 86">
            <a:extLst>
              <a:ext uri="{FF2B5EF4-FFF2-40B4-BE49-F238E27FC236}">
                <a16:creationId xmlns:a16="http://schemas.microsoft.com/office/drawing/2014/main" id="{2710D57C-8A24-C641-B2FC-4A8B80387638}"/>
              </a:ext>
            </a:extLst>
          </p:cNvPr>
          <p:cNvCxnSpPr>
            <a:cxnSpLocks/>
          </p:cNvCxnSpPr>
          <p:nvPr/>
        </p:nvCxnSpPr>
        <p:spPr>
          <a:xfrm>
            <a:off x="9335055" y="1997796"/>
            <a:ext cx="500889" cy="544717"/>
          </a:xfrm>
          <a:prstGeom prst="line">
            <a:avLst/>
          </a:prstGeom>
          <a:ln w="952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uora yhdysviiva 87">
            <a:extLst>
              <a:ext uri="{FF2B5EF4-FFF2-40B4-BE49-F238E27FC236}">
                <a16:creationId xmlns:a16="http://schemas.microsoft.com/office/drawing/2014/main" id="{9AE5B3EF-15F2-C24A-B03F-50C6BDA6ECC7}"/>
              </a:ext>
            </a:extLst>
          </p:cNvPr>
          <p:cNvCxnSpPr>
            <a:cxnSpLocks/>
          </p:cNvCxnSpPr>
          <p:nvPr/>
        </p:nvCxnSpPr>
        <p:spPr>
          <a:xfrm>
            <a:off x="7024245" y="3175428"/>
            <a:ext cx="500889" cy="544717"/>
          </a:xfrm>
          <a:prstGeom prst="line">
            <a:avLst/>
          </a:prstGeom>
          <a:ln w="952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uora yhdysviiva 88">
            <a:extLst>
              <a:ext uri="{FF2B5EF4-FFF2-40B4-BE49-F238E27FC236}">
                <a16:creationId xmlns:a16="http://schemas.microsoft.com/office/drawing/2014/main" id="{CE13E057-4BCA-C64C-BA57-C7CC7F91116B}"/>
              </a:ext>
            </a:extLst>
          </p:cNvPr>
          <p:cNvCxnSpPr>
            <a:cxnSpLocks/>
          </p:cNvCxnSpPr>
          <p:nvPr/>
        </p:nvCxnSpPr>
        <p:spPr>
          <a:xfrm>
            <a:off x="4707576" y="4267321"/>
            <a:ext cx="500889" cy="544717"/>
          </a:xfrm>
          <a:prstGeom prst="line">
            <a:avLst/>
          </a:prstGeom>
          <a:ln w="952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uora yhdysviiva 10">
            <a:extLst>
              <a:ext uri="{FF2B5EF4-FFF2-40B4-BE49-F238E27FC236}">
                <a16:creationId xmlns:a16="http://schemas.microsoft.com/office/drawing/2014/main" id="{EE3F2BCC-A963-3941-B4DE-28A372DF4A7B}"/>
              </a:ext>
            </a:extLst>
          </p:cNvPr>
          <p:cNvCxnSpPr/>
          <p:nvPr/>
        </p:nvCxnSpPr>
        <p:spPr>
          <a:xfrm flipV="1">
            <a:off x="1789189" y="1431704"/>
            <a:ext cx="7010400" cy="3465208"/>
          </a:xfrm>
          <a:prstGeom prst="line">
            <a:avLst/>
          </a:prstGeom>
          <a:ln w="952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42888" y="718809"/>
            <a:ext cx="5835827" cy="3063508"/>
          </a:xfrm>
        </p:spPr>
        <p:txBody>
          <a:bodyPr anchor="t"/>
          <a:lstStyle/>
          <a:p>
            <a:r>
              <a:rPr lang="fi-FI" sz="3600" dirty="0">
                <a:solidFill>
                  <a:schemeClr val="accent1"/>
                </a:solidFill>
              </a:rPr>
              <a:t>Yrittäjien</a:t>
            </a:r>
            <a:br>
              <a:rPr lang="fi-FI" sz="3600" b="0" dirty="0"/>
            </a:br>
            <a:r>
              <a:rPr lang="fi-FI" b="0" dirty="0"/>
              <a:t>perustama järjestö</a:t>
            </a:r>
          </a:p>
        </p:txBody>
      </p:sp>
      <p:sp>
        <p:nvSpPr>
          <p:cNvPr id="77" name="Hexagon 1">
            <a:extLst>
              <a:ext uri="{FF2B5EF4-FFF2-40B4-BE49-F238E27FC236}">
                <a16:creationId xmlns:a16="http://schemas.microsoft.com/office/drawing/2014/main" id="{5B763FE0-4B0C-5347-BA79-44D55258E16F}"/>
              </a:ext>
            </a:extLst>
          </p:cNvPr>
          <p:cNvSpPr/>
          <p:nvPr/>
        </p:nvSpPr>
        <p:spPr>
          <a:xfrm rot="3820054">
            <a:off x="7164646" y="357777"/>
            <a:ext cx="2710091" cy="2336286"/>
          </a:xfrm>
          <a:prstGeom prst="hex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7198" dirty="0">
              <a:latin typeface="Roboto Light" panose="02000000000000000000" pitchFamily="2" charset="0"/>
            </a:endParaRPr>
          </a:p>
        </p:txBody>
      </p:sp>
      <p:sp>
        <p:nvSpPr>
          <p:cNvPr id="78" name="Hexagon 2">
            <a:extLst>
              <a:ext uri="{FF2B5EF4-FFF2-40B4-BE49-F238E27FC236}">
                <a16:creationId xmlns:a16="http://schemas.microsoft.com/office/drawing/2014/main" id="{550E1E0E-D457-1648-B14F-58358C4E5A2F}"/>
              </a:ext>
            </a:extLst>
          </p:cNvPr>
          <p:cNvSpPr/>
          <p:nvPr/>
        </p:nvSpPr>
        <p:spPr>
          <a:xfrm rot="3820054">
            <a:off x="7063154" y="3038130"/>
            <a:ext cx="2710091" cy="2336286"/>
          </a:xfrm>
          <a:prstGeom prst="hex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7198" dirty="0">
              <a:latin typeface="Roboto Light" panose="02000000000000000000" pitchFamily="2" charset="0"/>
            </a:endParaRPr>
          </a:p>
        </p:txBody>
      </p:sp>
      <p:sp>
        <p:nvSpPr>
          <p:cNvPr id="79" name="Hexagon 3">
            <a:extLst>
              <a:ext uri="{FF2B5EF4-FFF2-40B4-BE49-F238E27FC236}">
                <a16:creationId xmlns:a16="http://schemas.microsoft.com/office/drawing/2014/main" id="{82A44A73-B973-2E4C-8FCA-16E8D1D50F66}"/>
              </a:ext>
            </a:extLst>
          </p:cNvPr>
          <p:cNvSpPr/>
          <p:nvPr/>
        </p:nvSpPr>
        <p:spPr>
          <a:xfrm rot="3820054">
            <a:off x="4851313" y="1517599"/>
            <a:ext cx="2710091" cy="2336286"/>
          </a:xfrm>
          <a:prstGeom prst="hex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7198" dirty="0">
              <a:latin typeface="Roboto Light" panose="02000000000000000000" pitchFamily="2" charset="0"/>
            </a:endParaRPr>
          </a:p>
        </p:txBody>
      </p:sp>
      <p:sp>
        <p:nvSpPr>
          <p:cNvPr id="80" name="Hexagon 4">
            <a:extLst>
              <a:ext uri="{FF2B5EF4-FFF2-40B4-BE49-F238E27FC236}">
                <a16:creationId xmlns:a16="http://schemas.microsoft.com/office/drawing/2014/main" id="{D134B891-3E85-C945-BAFD-92FBAFC5ACE2}"/>
              </a:ext>
            </a:extLst>
          </p:cNvPr>
          <p:cNvSpPr/>
          <p:nvPr/>
        </p:nvSpPr>
        <p:spPr>
          <a:xfrm rot="3820054">
            <a:off x="4714893" y="4195503"/>
            <a:ext cx="2710091" cy="2336286"/>
          </a:xfrm>
          <a:prstGeom prst="hex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7198" dirty="0">
              <a:latin typeface="Roboto Light" panose="02000000000000000000" pitchFamily="2" charset="0"/>
            </a:endParaRPr>
          </a:p>
        </p:txBody>
      </p:sp>
      <p:sp>
        <p:nvSpPr>
          <p:cNvPr id="81" name="Hexagon 3">
            <a:extLst>
              <a:ext uri="{FF2B5EF4-FFF2-40B4-BE49-F238E27FC236}">
                <a16:creationId xmlns:a16="http://schemas.microsoft.com/office/drawing/2014/main" id="{F4F79051-A83C-4C42-93D4-66A6C6412A41}"/>
              </a:ext>
            </a:extLst>
          </p:cNvPr>
          <p:cNvSpPr/>
          <p:nvPr/>
        </p:nvSpPr>
        <p:spPr>
          <a:xfrm rot="3820054">
            <a:off x="2543067" y="2634555"/>
            <a:ext cx="2710091" cy="2336286"/>
          </a:xfrm>
          <a:prstGeom prst="hex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7198" dirty="0">
              <a:latin typeface="Roboto Light" panose="02000000000000000000" pitchFamily="2" charset="0"/>
            </a:endParaRPr>
          </a:p>
        </p:txBody>
      </p:sp>
      <p:sp>
        <p:nvSpPr>
          <p:cNvPr id="82" name="Hexagon 4">
            <a:extLst>
              <a:ext uri="{FF2B5EF4-FFF2-40B4-BE49-F238E27FC236}">
                <a16:creationId xmlns:a16="http://schemas.microsoft.com/office/drawing/2014/main" id="{CA73D661-F4A5-0545-93F8-746920BF5D88}"/>
              </a:ext>
            </a:extLst>
          </p:cNvPr>
          <p:cNvSpPr/>
          <p:nvPr/>
        </p:nvSpPr>
        <p:spPr>
          <a:xfrm rot="3820054">
            <a:off x="266364" y="3739175"/>
            <a:ext cx="2710091" cy="2336286"/>
          </a:xfrm>
          <a:prstGeom prst="hex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7198" dirty="0">
              <a:latin typeface="Roboto Light" panose="02000000000000000000" pitchFamily="2" charset="0"/>
            </a:endParaRPr>
          </a:p>
        </p:txBody>
      </p:sp>
      <p:sp>
        <p:nvSpPr>
          <p:cNvPr id="83" name="Hexagon 2">
            <a:extLst>
              <a:ext uri="{FF2B5EF4-FFF2-40B4-BE49-F238E27FC236}">
                <a16:creationId xmlns:a16="http://schemas.microsoft.com/office/drawing/2014/main" id="{F92E0268-E5A0-874D-8B5B-7A711DB0B7D7}"/>
              </a:ext>
            </a:extLst>
          </p:cNvPr>
          <p:cNvSpPr/>
          <p:nvPr/>
        </p:nvSpPr>
        <p:spPr>
          <a:xfrm rot="3820054">
            <a:off x="9350879" y="1911242"/>
            <a:ext cx="2710091" cy="2336286"/>
          </a:xfrm>
          <a:prstGeom prst="hex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7198" dirty="0">
              <a:latin typeface="Roboto Light" panose="02000000000000000000" pitchFamily="2" charset="0"/>
            </a:endParaRPr>
          </a:p>
        </p:txBody>
      </p:sp>
      <p:sp>
        <p:nvSpPr>
          <p:cNvPr id="22" name="Suorakulmio 21"/>
          <p:cNvSpPr/>
          <p:nvPr/>
        </p:nvSpPr>
        <p:spPr>
          <a:xfrm>
            <a:off x="2600182" y="3164879"/>
            <a:ext cx="2608283" cy="13849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fi-FI" sz="2000" dirty="0">
                <a:solidFill>
                  <a:schemeClr val="bg1"/>
                </a:solidFill>
              </a:rPr>
              <a:t>Paikallis-</a:t>
            </a:r>
          </a:p>
          <a:p>
            <a:pPr algn="ctr"/>
            <a:r>
              <a:rPr lang="fi-FI" sz="2000" dirty="0">
                <a:solidFill>
                  <a:schemeClr val="bg1"/>
                </a:solidFill>
              </a:rPr>
              <a:t>yhdistyksiä</a:t>
            </a:r>
          </a:p>
          <a:p>
            <a:pPr algn="ctr"/>
            <a:r>
              <a:rPr lang="fi-FI" sz="4400" b="1" dirty="0">
                <a:solidFill>
                  <a:srgbClr val="FDFBF6"/>
                </a:solidFill>
              </a:rPr>
              <a:t>377</a:t>
            </a:r>
            <a:endParaRPr lang="fi-FI" sz="4400" b="1" dirty="0">
              <a:solidFill>
                <a:srgbClr val="FDFBF6"/>
              </a:solidFill>
              <a:cs typeface="Arial"/>
            </a:endParaRPr>
          </a:p>
        </p:txBody>
      </p:sp>
      <p:sp>
        <p:nvSpPr>
          <p:cNvPr id="23" name="Suorakulmio 22"/>
          <p:cNvSpPr/>
          <p:nvPr/>
        </p:nvSpPr>
        <p:spPr>
          <a:xfrm>
            <a:off x="4957663" y="2062934"/>
            <a:ext cx="2523154" cy="13849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fi-FI" sz="2000" dirty="0">
                <a:solidFill>
                  <a:schemeClr val="bg1"/>
                </a:solidFill>
              </a:rPr>
              <a:t>Alue-</a:t>
            </a:r>
          </a:p>
          <a:p>
            <a:pPr algn="ctr"/>
            <a:r>
              <a:rPr lang="fi-FI" sz="2000" dirty="0">
                <a:solidFill>
                  <a:schemeClr val="bg1"/>
                </a:solidFill>
              </a:rPr>
              <a:t>järjestöjä</a:t>
            </a:r>
            <a:endParaRPr lang="fi-FI" sz="2000" dirty="0">
              <a:solidFill>
                <a:schemeClr val="bg1"/>
              </a:solidFill>
              <a:cs typeface="Arial"/>
            </a:endParaRPr>
          </a:p>
          <a:p>
            <a:pPr algn="ctr"/>
            <a:r>
              <a:rPr lang="fi-FI" sz="4400" b="1" dirty="0">
                <a:solidFill>
                  <a:schemeClr val="bg1"/>
                </a:solidFill>
              </a:rPr>
              <a:t>21</a:t>
            </a:r>
            <a:endParaRPr lang="fi-FI" sz="4400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24" name="Suorakulmio 23"/>
          <p:cNvSpPr/>
          <p:nvPr/>
        </p:nvSpPr>
        <p:spPr>
          <a:xfrm>
            <a:off x="7212714" y="922201"/>
            <a:ext cx="2639827" cy="13849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fi-FI" sz="2000" dirty="0">
                <a:solidFill>
                  <a:schemeClr val="bg1"/>
                </a:solidFill>
              </a:rPr>
              <a:t>Toimiala-</a:t>
            </a:r>
          </a:p>
          <a:p>
            <a:pPr algn="ctr"/>
            <a:r>
              <a:rPr lang="fi-FI" sz="2000" dirty="0">
                <a:solidFill>
                  <a:schemeClr val="bg1"/>
                </a:solidFill>
              </a:rPr>
              <a:t>järjestöjä</a:t>
            </a:r>
            <a:endParaRPr lang="fi-FI" sz="2000" dirty="0">
              <a:solidFill>
                <a:schemeClr val="bg1"/>
              </a:solidFill>
              <a:cs typeface="Arial"/>
            </a:endParaRPr>
          </a:p>
          <a:p>
            <a:pPr algn="ctr"/>
            <a:r>
              <a:rPr lang="fi-FI" sz="4400" b="1" dirty="0">
                <a:solidFill>
                  <a:srgbClr val="FDFBF6"/>
                </a:solidFill>
              </a:rPr>
              <a:t>63</a:t>
            </a:r>
            <a:endParaRPr lang="fi-FI" sz="4400" dirty="0">
              <a:solidFill>
                <a:srgbClr val="FDFBF6"/>
              </a:solidFill>
            </a:endParaRPr>
          </a:p>
        </p:txBody>
      </p:sp>
      <p:sp>
        <p:nvSpPr>
          <p:cNvPr id="25" name="Suorakulmio 24"/>
          <p:cNvSpPr/>
          <p:nvPr/>
        </p:nvSpPr>
        <p:spPr>
          <a:xfrm>
            <a:off x="7137399" y="3460479"/>
            <a:ext cx="26611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2000" dirty="0">
                <a:solidFill>
                  <a:schemeClr val="bg1"/>
                </a:solidFill>
              </a:rPr>
              <a:t>Luottamus-</a:t>
            </a:r>
          </a:p>
          <a:p>
            <a:pPr algn="ctr"/>
            <a:r>
              <a:rPr lang="fi-FI" sz="2000" dirty="0">
                <a:solidFill>
                  <a:schemeClr val="bg1"/>
                </a:solidFill>
              </a:rPr>
              <a:t>henkilöitä</a:t>
            </a:r>
          </a:p>
          <a:p>
            <a:pPr algn="ctr"/>
            <a:r>
              <a:rPr lang="fi-FI" sz="2000" dirty="0">
                <a:solidFill>
                  <a:schemeClr val="bg1"/>
                </a:solidFill>
              </a:rPr>
              <a:t>n.  </a:t>
            </a:r>
            <a:r>
              <a:rPr lang="fi-FI" sz="4400" b="1" dirty="0">
                <a:solidFill>
                  <a:srgbClr val="FDFBF6"/>
                </a:solidFill>
              </a:rPr>
              <a:t>3 800</a:t>
            </a:r>
          </a:p>
        </p:txBody>
      </p:sp>
      <p:sp>
        <p:nvSpPr>
          <p:cNvPr id="32" name="Suorakulmio 31"/>
          <p:cNvSpPr/>
          <p:nvPr/>
        </p:nvSpPr>
        <p:spPr>
          <a:xfrm>
            <a:off x="279290" y="4036246"/>
            <a:ext cx="2758750" cy="13849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fi-FI" sz="2000" dirty="0">
                <a:solidFill>
                  <a:schemeClr val="bg1"/>
                </a:solidFill>
              </a:rPr>
              <a:t>Jäsen-</a:t>
            </a:r>
          </a:p>
          <a:p>
            <a:pPr algn="ctr"/>
            <a:r>
              <a:rPr lang="fi-FI" sz="2000" dirty="0">
                <a:solidFill>
                  <a:schemeClr val="bg1"/>
                </a:solidFill>
              </a:rPr>
              <a:t>yrityksiä</a:t>
            </a:r>
          </a:p>
          <a:p>
            <a:pPr algn="ctr"/>
            <a:r>
              <a:rPr lang="fi-FI" sz="4400" b="1" dirty="0">
                <a:solidFill>
                  <a:srgbClr val="FDFBF6"/>
                </a:solidFill>
              </a:rPr>
              <a:t>115 000</a:t>
            </a:r>
          </a:p>
        </p:txBody>
      </p:sp>
      <p:sp>
        <p:nvSpPr>
          <p:cNvPr id="33" name="Sisällön paikkamerkki 2"/>
          <p:cNvSpPr txBox="1">
            <a:spLocks/>
          </p:cNvSpPr>
          <p:nvPr/>
        </p:nvSpPr>
        <p:spPr>
          <a:xfrm>
            <a:off x="9632743" y="2507937"/>
            <a:ext cx="2105362" cy="154767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39994" indent="-239994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9984" indent="-263993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5974" indent="-239994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9964" indent="-239994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3954" indent="-239994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7945" indent="-239994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15935" indent="-239994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3924" indent="-239994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7915" indent="-239994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sz="2000" dirty="0">
                <a:solidFill>
                  <a:schemeClr val="bg1"/>
                </a:solidFill>
              </a:rPr>
              <a:t>Yrittäjiä kuntien valtuustoissa </a:t>
            </a:r>
          </a:p>
          <a:p>
            <a:pPr marL="0" indent="0" algn="ctr">
              <a:buNone/>
            </a:pPr>
            <a:r>
              <a:rPr lang="fi-FI" sz="4400" b="1" spc="-150" dirty="0">
                <a:solidFill>
                  <a:srgbClr val="FDFBF6"/>
                </a:solidFill>
              </a:rPr>
              <a:t>2 100</a:t>
            </a: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ACDF5A6D-642B-814F-8B7B-647BE36B4217}"/>
              </a:ext>
            </a:extLst>
          </p:cNvPr>
          <p:cNvSpPr/>
          <p:nvPr/>
        </p:nvSpPr>
        <p:spPr>
          <a:xfrm>
            <a:off x="4732239" y="4738451"/>
            <a:ext cx="265716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2000" dirty="0">
                <a:solidFill>
                  <a:schemeClr val="bg1"/>
                </a:solidFill>
              </a:rPr>
              <a:t>Työpaikkoja </a:t>
            </a:r>
          </a:p>
          <a:p>
            <a:pPr algn="ctr"/>
            <a:r>
              <a:rPr lang="fi-FI" sz="4400" b="1" dirty="0">
                <a:solidFill>
                  <a:srgbClr val="FDFBF6"/>
                </a:solidFill>
              </a:rPr>
              <a:t>660 000 </a:t>
            </a:r>
          </a:p>
          <a:p>
            <a:pPr algn="ctr"/>
            <a:r>
              <a:rPr lang="fi-FI" sz="1400" dirty="0">
                <a:solidFill>
                  <a:schemeClr val="bg1"/>
                </a:solidFill>
              </a:rPr>
              <a:t>(ml. yrittäjät)</a:t>
            </a:r>
          </a:p>
        </p:txBody>
      </p:sp>
      <p:sp>
        <p:nvSpPr>
          <p:cNvPr id="26" name="Suorakulmio 99">
            <a:extLst>
              <a:ext uri="{FF2B5EF4-FFF2-40B4-BE49-F238E27FC236}">
                <a16:creationId xmlns:a16="http://schemas.microsoft.com/office/drawing/2014/main" id="{119BAA38-79BC-2245-AAA2-FA68836F8203}"/>
              </a:ext>
            </a:extLst>
          </p:cNvPr>
          <p:cNvSpPr/>
          <p:nvPr/>
        </p:nvSpPr>
        <p:spPr>
          <a:xfrm>
            <a:off x="529647" y="668866"/>
            <a:ext cx="4001218" cy="1215918"/>
          </a:xfrm>
          <a:prstGeom prst="rect">
            <a:avLst/>
          </a:prstGeom>
          <a:solidFill>
            <a:schemeClr val="bg1">
              <a:lumMod val="50000"/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 err="1"/>
          </a:p>
        </p:txBody>
      </p:sp>
    </p:spTree>
    <p:extLst>
      <p:ext uri="{BB962C8B-B14F-4D97-AF65-F5344CB8AC3E}">
        <p14:creationId xmlns:p14="http://schemas.microsoft.com/office/powerpoint/2010/main" val="721382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i 3">
            <a:extLst>
              <a:ext uri="{FF2B5EF4-FFF2-40B4-BE49-F238E27FC236}">
                <a16:creationId xmlns:a16="http://schemas.microsoft.com/office/drawing/2014/main" id="{976829E8-F92C-7246-B945-C1F378BAAFB1}"/>
              </a:ext>
            </a:extLst>
          </p:cNvPr>
          <p:cNvSpPr/>
          <p:nvPr/>
        </p:nvSpPr>
        <p:spPr>
          <a:xfrm>
            <a:off x="5035620" y="653780"/>
            <a:ext cx="5841930" cy="584193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 err="1"/>
          </a:p>
        </p:txBody>
      </p:sp>
      <p:sp>
        <p:nvSpPr>
          <p:cNvPr id="6" name="Ellipsi 5">
            <a:extLst>
              <a:ext uri="{FF2B5EF4-FFF2-40B4-BE49-F238E27FC236}">
                <a16:creationId xmlns:a16="http://schemas.microsoft.com/office/drawing/2014/main" id="{4960ABDA-E871-4047-B385-700DEC594875}"/>
              </a:ext>
            </a:extLst>
          </p:cNvPr>
          <p:cNvSpPr/>
          <p:nvPr/>
        </p:nvSpPr>
        <p:spPr>
          <a:xfrm>
            <a:off x="5609462" y="1216359"/>
            <a:ext cx="4754117" cy="4754117"/>
          </a:xfrm>
          <a:prstGeom prst="ellipse">
            <a:avLst/>
          </a:prstGeom>
          <a:solidFill>
            <a:schemeClr val="tx1"/>
          </a:solidFill>
          <a:ln w="9842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 err="1"/>
          </a:p>
        </p:txBody>
      </p:sp>
      <p:sp>
        <p:nvSpPr>
          <p:cNvPr id="5" name="Ellipsi 4">
            <a:extLst>
              <a:ext uri="{FF2B5EF4-FFF2-40B4-BE49-F238E27FC236}">
                <a16:creationId xmlns:a16="http://schemas.microsoft.com/office/drawing/2014/main" id="{C51A2CB4-BD4D-9B4E-AF15-226580CD35E7}"/>
              </a:ext>
            </a:extLst>
          </p:cNvPr>
          <p:cNvSpPr/>
          <p:nvPr/>
        </p:nvSpPr>
        <p:spPr>
          <a:xfrm>
            <a:off x="5020765" y="799553"/>
            <a:ext cx="2436769" cy="2436769"/>
          </a:xfrm>
          <a:prstGeom prst="ellipse">
            <a:avLst/>
          </a:prstGeom>
          <a:solidFill>
            <a:schemeClr val="accent1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 dirty="0"/>
          </a:p>
        </p:txBody>
      </p:sp>
      <p:sp>
        <p:nvSpPr>
          <p:cNvPr id="42" name="Ellipsi 41">
            <a:extLst>
              <a:ext uri="{FF2B5EF4-FFF2-40B4-BE49-F238E27FC236}">
                <a16:creationId xmlns:a16="http://schemas.microsoft.com/office/drawing/2014/main" id="{35D79400-BE35-9447-82B2-D0DE4FA392FF}"/>
              </a:ext>
            </a:extLst>
          </p:cNvPr>
          <p:cNvSpPr/>
          <p:nvPr/>
        </p:nvSpPr>
        <p:spPr>
          <a:xfrm>
            <a:off x="8500652" y="812008"/>
            <a:ext cx="2436769" cy="2436769"/>
          </a:xfrm>
          <a:prstGeom prst="ellipse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000" dirty="0"/>
          </a:p>
        </p:txBody>
      </p:sp>
      <p:sp>
        <p:nvSpPr>
          <p:cNvPr id="43" name="Ellipsi 42">
            <a:extLst>
              <a:ext uri="{FF2B5EF4-FFF2-40B4-BE49-F238E27FC236}">
                <a16:creationId xmlns:a16="http://schemas.microsoft.com/office/drawing/2014/main" id="{3362C79C-D9DA-1F4D-8133-6F1A58445228}"/>
              </a:ext>
            </a:extLst>
          </p:cNvPr>
          <p:cNvSpPr/>
          <p:nvPr/>
        </p:nvSpPr>
        <p:spPr>
          <a:xfrm>
            <a:off x="8592724" y="4269859"/>
            <a:ext cx="2436769" cy="2436769"/>
          </a:xfrm>
          <a:prstGeom prst="ellipse">
            <a:avLst/>
          </a:prstGeom>
          <a:solidFill>
            <a:schemeClr val="accent1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000" dirty="0"/>
          </a:p>
        </p:txBody>
      </p:sp>
      <p:sp>
        <p:nvSpPr>
          <p:cNvPr id="44" name="Ellipsi 43">
            <a:extLst>
              <a:ext uri="{FF2B5EF4-FFF2-40B4-BE49-F238E27FC236}">
                <a16:creationId xmlns:a16="http://schemas.microsoft.com/office/drawing/2014/main" id="{D433B5B6-83E9-3442-9E89-48FF682F21D8}"/>
              </a:ext>
            </a:extLst>
          </p:cNvPr>
          <p:cNvSpPr/>
          <p:nvPr/>
        </p:nvSpPr>
        <p:spPr>
          <a:xfrm>
            <a:off x="4975748" y="4173403"/>
            <a:ext cx="2436769" cy="2436769"/>
          </a:xfrm>
          <a:prstGeom prst="ellipse">
            <a:avLst/>
          </a:prstGeom>
          <a:solidFill>
            <a:schemeClr val="accent1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000" dirty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93513" y="590318"/>
            <a:ext cx="4178241" cy="1735595"/>
          </a:xfrm>
        </p:spPr>
        <p:txBody>
          <a:bodyPr/>
          <a:lstStyle/>
          <a:p>
            <a:r>
              <a:rPr lang="fi-FI" b="0" dirty="0"/>
              <a:t>Suomen suurin </a:t>
            </a:r>
            <a:r>
              <a:rPr lang="fi-FI" sz="3600" dirty="0">
                <a:solidFill>
                  <a:schemeClr val="accent1"/>
                </a:solidFill>
              </a:rPr>
              <a:t>elinkeinoelämän</a:t>
            </a:r>
            <a:r>
              <a:rPr lang="fi-FI" b="0" dirty="0"/>
              <a:t> </a:t>
            </a:r>
            <a:br>
              <a:rPr lang="fi-FI" b="0" dirty="0"/>
            </a:br>
            <a:r>
              <a:rPr lang="fi-FI" b="0" dirty="0"/>
              <a:t>järjestö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29400" y="2988337"/>
            <a:ext cx="3408133" cy="3406312"/>
          </a:xfrm>
        </p:spPr>
        <p:txBody>
          <a:bodyPr/>
          <a:lstStyle/>
          <a:p>
            <a:r>
              <a:rPr lang="fi-FI" sz="1800" dirty="0"/>
              <a:t> Ainutlaatuinen kansanliike, yrittäjäliike ja elinkeinojärjestö</a:t>
            </a:r>
          </a:p>
          <a:p>
            <a:endParaRPr lang="fi-FI" sz="1800" dirty="0"/>
          </a:p>
          <a:p>
            <a:r>
              <a:rPr lang="fi-FI" sz="1800" dirty="0"/>
              <a:t>Tyytyväinen ja osallistuva jäsenistö</a:t>
            </a:r>
          </a:p>
          <a:p>
            <a:endParaRPr lang="fi-FI" sz="1800" dirty="0"/>
          </a:p>
          <a:p>
            <a:r>
              <a:rPr lang="fi-FI" sz="1800" dirty="0"/>
              <a:t>Valtakunnallista, alueellista ja paikallista vaikuttamista yrittäjyyden puolesta </a:t>
            </a:r>
          </a:p>
          <a:p>
            <a:endParaRPr lang="fi-FI" sz="1800" dirty="0"/>
          </a:p>
        </p:txBody>
      </p:sp>
      <p:sp>
        <p:nvSpPr>
          <p:cNvPr id="100" name="Suorakulmio 99">
            <a:extLst>
              <a:ext uri="{FF2B5EF4-FFF2-40B4-BE49-F238E27FC236}">
                <a16:creationId xmlns:a16="http://schemas.microsoft.com/office/drawing/2014/main" id="{2ECD33DD-85A9-D149-995A-262E2082F5D2}"/>
              </a:ext>
            </a:extLst>
          </p:cNvPr>
          <p:cNvSpPr/>
          <p:nvPr/>
        </p:nvSpPr>
        <p:spPr>
          <a:xfrm>
            <a:off x="529647" y="668866"/>
            <a:ext cx="4001218" cy="1915838"/>
          </a:xfrm>
          <a:prstGeom prst="rect">
            <a:avLst/>
          </a:prstGeom>
          <a:solidFill>
            <a:schemeClr val="bg1">
              <a:lumMod val="50000"/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 err="1"/>
          </a:p>
        </p:txBody>
      </p:sp>
      <p:sp>
        <p:nvSpPr>
          <p:cNvPr id="45" name="Suorakulmio 44">
            <a:extLst>
              <a:ext uri="{FF2B5EF4-FFF2-40B4-BE49-F238E27FC236}">
                <a16:creationId xmlns:a16="http://schemas.microsoft.com/office/drawing/2014/main" id="{C7025561-A994-8F46-A3DB-56D8F09ED61C}"/>
              </a:ext>
            </a:extLst>
          </p:cNvPr>
          <p:cNvSpPr/>
          <p:nvPr/>
        </p:nvSpPr>
        <p:spPr>
          <a:xfrm>
            <a:off x="5035619" y="2844425"/>
            <a:ext cx="584193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2800" dirty="0">
                <a:solidFill>
                  <a:schemeClr val="bg1"/>
                </a:solidFill>
              </a:rPr>
              <a:t>Vahva </a:t>
            </a:r>
          </a:p>
          <a:p>
            <a:pPr algn="ctr"/>
            <a:r>
              <a:rPr lang="fi-FI" sz="2800" b="1" dirty="0">
                <a:solidFill>
                  <a:schemeClr val="bg1"/>
                </a:solidFill>
              </a:rPr>
              <a:t>vuorovaikutus</a:t>
            </a:r>
          </a:p>
          <a:p>
            <a:pPr algn="ctr"/>
            <a:r>
              <a:rPr lang="fi-FI" sz="2800" dirty="0">
                <a:solidFill>
                  <a:schemeClr val="bg1"/>
                </a:solidFill>
              </a:rPr>
              <a:t>eri osien välillä</a:t>
            </a:r>
          </a:p>
          <a:p>
            <a:endParaRPr lang="fi-FI" sz="3000" dirty="0">
              <a:solidFill>
                <a:schemeClr val="bg1"/>
              </a:solidFill>
            </a:endParaRPr>
          </a:p>
        </p:txBody>
      </p:sp>
      <p:sp>
        <p:nvSpPr>
          <p:cNvPr id="54" name="Sisällön paikkamerkki 2">
            <a:extLst>
              <a:ext uri="{FF2B5EF4-FFF2-40B4-BE49-F238E27FC236}">
                <a16:creationId xmlns:a16="http://schemas.microsoft.com/office/drawing/2014/main" id="{BD3EFC67-DF58-B24A-B7D6-98E2763B8809}"/>
              </a:ext>
            </a:extLst>
          </p:cNvPr>
          <p:cNvSpPr txBox="1">
            <a:spLocks/>
          </p:cNvSpPr>
          <p:nvPr/>
        </p:nvSpPr>
        <p:spPr>
          <a:xfrm>
            <a:off x="8592983" y="1553402"/>
            <a:ext cx="2278409" cy="125038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39994" indent="-239994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9984" indent="-263993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5974" indent="-239994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9964" indent="-239994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3954" indent="-239994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7945" indent="-239994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15935" indent="-239994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3924" indent="-239994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7915" indent="-239994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sz="2000" b="1" dirty="0">
                <a:solidFill>
                  <a:schemeClr val="bg1"/>
                </a:solidFill>
              </a:rPr>
              <a:t>Valtakunnallista</a:t>
            </a:r>
            <a:br>
              <a:rPr lang="fi-FI" sz="2000" b="1" dirty="0">
                <a:solidFill>
                  <a:schemeClr val="bg1"/>
                </a:solidFill>
              </a:rPr>
            </a:br>
            <a:r>
              <a:rPr lang="fi-FI" sz="2000" dirty="0">
                <a:solidFill>
                  <a:schemeClr val="bg1"/>
                </a:solidFill>
              </a:rPr>
              <a:t>toimintaa läpi</a:t>
            </a:r>
            <a:br>
              <a:rPr lang="fi-FI" sz="2000" dirty="0">
                <a:solidFill>
                  <a:schemeClr val="bg1"/>
                </a:solidFill>
              </a:rPr>
            </a:br>
            <a:r>
              <a:rPr lang="fi-FI" sz="2000" dirty="0">
                <a:solidFill>
                  <a:schemeClr val="bg1"/>
                </a:solidFill>
              </a:rPr>
              <a:t>Suomen</a:t>
            </a:r>
          </a:p>
        </p:txBody>
      </p:sp>
      <p:sp>
        <p:nvSpPr>
          <p:cNvPr id="56" name="Sisällön paikkamerkki 2">
            <a:extLst>
              <a:ext uri="{FF2B5EF4-FFF2-40B4-BE49-F238E27FC236}">
                <a16:creationId xmlns:a16="http://schemas.microsoft.com/office/drawing/2014/main" id="{C685BB42-5614-6942-918A-22600E16FB39}"/>
              </a:ext>
            </a:extLst>
          </p:cNvPr>
          <p:cNvSpPr txBox="1">
            <a:spLocks/>
          </p:cNvSpPr>
          <p:nvPr/>
        </p:nvSpPr>
        <p:spPr>
          <a:xfrm>
            <a:off x="5001181" y="5027433"/>
            <a:ext cx="2354186" cy="12891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39994" indent="-239994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9984" indent="-263993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5974" indent="-239994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9964" indent="-239994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3954" indent="-239994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7945" indent="-239994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15935" indent="-239994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3924" indent="-239994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7915" indent="-239994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sz="2000" b="1" dirty="0">
                <a:solidFill>
                  <a:schemeClr val="bg1"/>
                </a:solidFill>
              </a:rPr>
              <a:t>Paikallista </a:t>
            </a:r>
          </a:p>
          <a:p>
            <a:pPr marL="0" indent="0" algn="ctr">
              <a:buNone/>
            </a:pPr>
            <a:r>
              <a:rPr lang="fi-FI" sz="2000" dirty="0">
                <a:solidFill>
                  <a:schemeClr val="bg1"/>
                </a:solidFill>
              </a:rPr>
              <a:t>toimintaa</a:t>
            </a:r>
          </a:p>
        </p:txBody>
      </p:sp>
      <p:sp>
        <p:nvSpPr>
          <p:cNvPr id="39" name="Sisällön paikkamerkki 2">
            <a:extLst>
              <a:ext uri="{FF2B5EF4-FFF2-40B4-BE49-F238E27FC236}">
                <a16:creationId xmlns:a16="http://schemas.microsoft.com/office/drawing/2014/main" id="{4D3567C2-CAD5-1945-98DA-1B347F7204EE}"/>
              </a:ext>
            </a:extLst>
          </p:cNvPr>
          <p:cNvSpPr txBox="1">
            <a:spLocks/>
          </p:cNvSpPr>
          <p:nvPr/>
        </p:nvSpPr>
        <p:spPr>
          <a:xfrm>
            <a:off x="8719882" y="4995790"/>
            <a:ext cx="2290866" cy="12891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39994" indent="-239994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9984" indent="-263993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5974" indent="-239994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9964" indent="-239994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3954" indent="-239994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7945" indent="-239994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15935" indent="-239994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3924" indent="-239994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7915" indent="-239994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sz="2000" b="1" dirty="0">
                <a:solidFill>
                  <a:schemeClr val="bg1"/>
                </a:solidFill>
              </a:rPr>
              <a:t>Alueellista ja toimialakohtaista </a:t>
            </a:r>
            <a:r>
              <a:rPr lang="fi-FI" sz="2000" dirty="0">
                <a:solidFill>
                  <a:schemeClr val="bg1"/>
                </a:solidFill>
              </a:rPr>
              <a:t>toimintaa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71E8838-B661-F449-856C-DDA8653C12FF}"/>
              </a:ext>
            </a:extLst>
          </p:cNvPr>
          <p:cNvSpPr/>
          <p:nvPr/>
        </p:nvSpPr>
        <p:spPr>
          <a:xfrm>
            <a:off x="5109295" y="1540947"/>
            <a:ext cx="21797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Kansainvälistä</a:t>
            </a:r>
            <a:r>
              <a:rPr lang="fi-FI" sz="2000" dirty="0">
                <a:solidFill>
                  <a:schemeClr val="bg1"/>
                </a:solidFill>
              </a:rPr>
              <a:t> toimintaa </a:t>
            </a:r>
          </a:p>
          <a:p>
            <a:pPr algn="ctr"/>
            <a:r>
              <a:rPr lang="fi-FI" sz="2000" dirty="0">
                <a:solidFill>
                  <a:schemeClr val="bg1"/>
                </a:solidFill>
              </a:rPr>
              <a:t>EU-tasolla</a:t>
            </a:r>
          </a:p>
        </p:txBody>
      </p:sp>
    </p:spTree>
    <p:extLst>
      <p:ext uri="{BB962C8B-B14F-4D97-AF65-F5344CB8AC3E}">
        <p14:creationId xmlns:p14="http://schemas.microsoft.com/office/powerpoint/2010/main" val="1809401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E999325F-D66A-ED44-A070-734CB5D9DA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7" y="-1265897"/>
            <a:ext cx="12185845" cy="8123897"/>
          </a:xfrm>
          <a:prstGeom prst="rect">
            <a:avLst/>
          </a:prstGeom>
        </p:spPr>
      </p:pic>
      <p:sp>
        <p:nvSpPr>
          <p:cNvPr id="11" name="Suorakulmio 10">
            <a:extLst>
              <a:ext uri="{FF2B5EF4-FFF2-40B4-BE49-F238E27FC236}">
                <a16:creationId xmlns:a16="http://schemas.microsoft.com/office/drawing/2014/main" id="{E5651188-7C28-9C4A-80B0-14DA9AC81866}"/>
              </a:ext>
            </a:extLst>
          </p:cNvPr>
          <p:cNvSpPr/>
          <p:nvPr/>
        </p:nvSpPr>
        <p:spPr>
          <a:xfrm>
            <a:off x="6316135" y="931335"/>
            <a:ext cx="3877733" cy="1571233"/>
          </a:xfrm>
          <a:prstGeom prst="rect">
            <a:avLst/>
          </a:prstGeom>
          <a:solidFill>
            <a:schemeClr val="tx1">
              <a:alpha val="1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A278ECB4-E8AA-684F-B22F-6331C4FA21D8}"/>
              </a:ext>
            </a:extLst>
          </p:cNvPr>
          <p:cNvSpPr/>
          <p:nvPr/>
        </p:nvSpPr>
        <p:spPr>
          <a:xfrm>
            <a:off x="6002867" y="1373257"/>
            <a:ext cx="4571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Mitä teemme?</a:t>
            </a:r>
          </a:p>
        </p:txBody>
      </p:sp>
    </p:spTree>
    <p:extLst>
      <p:ext uri="{BB962C8B-B14F-4D97-AF65-F5344CB8AC3E}">
        <p14:creationId xmlns:p14="http://schemas.microsoft.com/office/powerpoint/2010/main" val="12412720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henkilö, mies, keittiö, valmistelu&#10;&#10;Kuvaus luotu automaattisesti">
            <a:extLst>
              <a:ext uri="{FF2B5EF4-FFF2-40B4-BE49-F238E27FC236}">
                <a16:creationId xmlns:a16="http://schemas.microsoft.com/office/drawing/2014/main" id="{EEDF1751-4292-B74D-BC6F-6AED237787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Suorakulmio 23">
            <a:extLst>
              <a:ext uri="{FF2B5EF4-FFF2-40B4-BE49-F238E27FC236}">
                <a16:creationId xmlns:a16="http://schemas.microsoft.com/office/drawing/2014/main" id="{F61363DF-9CF9-2849-98F8-27B4F267A2D1}"/>
              </a:ext>
            </a:extLst>
          </p:cNvPr>
          <p:cNvSpPr/>
          <p:nvPr/>
        </p:nvSpPr>
        <p:spPr>
          <a:xfrm>
            <a:off x="6616927" y="668867"/>
            <a:ext cx="5601988" cy="139236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 err="1"/>
          </a:p>
        </p:txBody>
      </p:sp>
      <p:sp>
        <p:nvSpPr>
          <p:cNvPr id="30" name="Suorakulmio 29">
            <a:extLst>
              <a:ext uri="{FF2B5EF4-FFF2-40B4-BE49-F238E27FC236}">
                <a16:creationId xmlns:a16="http://schemas.microsoft.com/office/drawing/2014/main" id="{75ED8C37-D1A7-A943-85EF-CDC1EC9B4ED8}"/>
              </a:ext>
            </a:extLst>
          </p:cNvPr>
          <p:cNvSpPr/>
          <p:nvPr/>
        </p:nvSpPr>
        <p:spPr>
          <a:xfrm>
            <a:off x="6616927" y="2270516"/>
            <a:ext cx="5601988" cy="139236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 err="1"/>
          </a:p>
        </p:txBody>
      </p:sp>
      <p:sp>
        <p:nvSpPr>
          <p:cNvPr id="31" name="Suorakulmio 30">
            <a:extLst>
              <a:ext uri="{FF2B5EF4-FFF2-40B4-BE49-F238E27FC236}">
                <a16:creationId xmlns:a16="http://schemas.microsoft.com/office/drawing/2014/main" id="{05B7A72C-776F-CE40-B036-D3434FF3A1CB}"/>
              </a:ext>
            </a:extLst>
          </p:cNvPr>
          <p:cNvSpPr/>
          <p:nvPr/>
        </p:nvSpPr>
        <p:spPr>
          <a:xfrm>
            <a:off x="6616927" y="3872165"/>
            <a:ext cx="5601988" cy="139236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 err="1"/>
          </a:p>
        </p:txBody>
      </p:sp>
      <p:sp>
        <p:nvSpPr>
          <p:cNvPr id="17" name="Suorakulmio 16">
            <a:extLst>
              <a:ext uri="{FF2B5EF4-FFF2-40B4-BE49-F238E27FC236}">
                <a16:creationId xmlns:a16="http://schemas.microsoft.com/office/drawing/2014/main" id="{90CA9168-4906-E546-A157-1141DFE0BB1F}"/>
              </a:ext>
            </a:extLst>
          </p:cNvPr>
          <p:cNvSpPr/>
          <p:nvPr/>
        </p:nvSpPr>
        <p:spPr>
          <a:xfrm>
            <a:off x="2537179" y="2237116"/>
            <a:ext cx="3037895" cy="1421668"/>
          </a:xfrm>
          <a:prstGeom prst="rect">
            <a:avLst/>
          </a:prstGeom>
          <a:solidFill>
            <a:schemeClr val="tx1">
              <a:alpha val="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 err="1"/>
          </a:p>
        </p:txBody>
      </p:sp>
      <p:sp>
        <p:nvSpPr>
          <p:cNvPr id="5" name="Otsikko 2"/>
          <p:cNvSpPr txBox="1">
            <a:spLocks/>
          </p:cNvSpPr>
          <p:nvPr/>
        </p:nvSpPr>
        <p:spPr>
          <a:xfrm>
            <a:off x="2742514" y="2428262"/>
            <a:ext cx="3016544" cy="1279878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accent6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b="0" dirty="0">
                <a:solidFill>
                  <a:schemeClr val="tx1"/>
                </a:solidFill>
              </a:rPr>
              <a:t>Parannamme yrittäjän </a:t>
            </a:r>
            <a:r>
              <a:rPr lang="fi-FI" dirty="0">
                <a:solidFill>
                  <a:schemeClr val="accent1"/>
                </a:solidFill>
              </a:rPr>
              <a:t>arkea</a:t>
            </a:r>
          </a:p>
          <a:p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F593AEFB-B3C6-584B-B83B-73396EB595B9}"/>
              </a:ext>
            </a:extLst>
          </p:cNvPr>
          <p:cNvSpPr/>
          <p:nvPr/>
        </p:nvSpPr>
        <p:spPr>
          <a:xfrm>
            <a:off x="6904105" y="953094"/>
            <a:ext cx="47584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VAHVISTAMME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Tarjoamme yrittäjille tietoa, apua ja neuvoja. Näin autamme yrittäjiä menestymään.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739EB7ED-445D-BA46-8C26-533D629CA440}"/>
              </a:ext>
            </a:extLst>
          </p:cNvPr>
          <p:cNvSpPr/>
          <p:nvPr/>
        </p:nvSpPr>
        <p:spPr>
          <a:xfrm>
            <a:off x="6904105" y="2507298"/>
            <a:ext cx="47584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VERKOSTOIMME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Yhdistämme yrittäjät, luomme ainutlaatuisen verkoston läpi koko Suomen.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50B458-E23D-4F01-B49E-C42EC2FD54ED}"/>
              </a:ext>
            </a:extLst>
          </p:cNvPr>
          <p:cNvSpPr txBox="1"/>
          <p:nvPr/>
        </p:nvSpPr>
        <p:spPr>
          <a:xfrm>
            <a:off x="6904105" y="4096808"/>
            <a:ext cx="44616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VAIKUTAMME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Ajamme yrittäjien asiaa paikallisella, valtakunnallisella ja Euroopan tasolla.</a:t>
            </a:r>
            <a:b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131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Kuva 26">
            <a:extLst>
              <a:ext uri="{FF2B5EF4-FFF2-40B4-BE49-F238E27FC236}">
                <a16:creationId xmlns:a16="http://schemas.microsoft.com/office/drawing/2014/main" id="{2F929DEA-AACD-2440-B6AC-8A78B70162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6476" y="3492000"/>
            <a:ext cx="5652000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28" name="Kuva 27" descr="Kuva, joka sisältää kohteen henkilö, pöytä, sisä, mies&#10;&#10;Kuvaus luotu automaattisesti">
            <a:extLst>
              <a:ext uri="{FF2B5EF4-FFF2-40B4-BE49-F238E27FC236}">
                <a16:creationId xmlns:a16="http://schemas.microsoft.com/office/drawing/2014/main" id="{75BAF064-C637-BA4C-A083-D909C285D3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1895" y="3511286"/>
            <a:ext cx="4836673" cy="3346705"/>
          </a:xfrm>
          <a:custGeom>
            <a:avLst/>
            <a:gdLst>
              <a:gd name="connsiteX0" fmla="*/ 1549963 w 4836673"/>
              <a:gd name="connsiteY0" fmla="*/ 0 h 3346705"/>
              <a:gd name="connsiteX1" fmla="*/ 4836673 w 4836673"/>
              <a:gd name="connsiteY1" fmla="*/ 0 h 3346705"/>
              <a:gd name="connsiteX2" fmla="*/ 3286710 w 4836673"/>
              <a:gd name="connsiteY2" fmla="*/ 3346705 h 3346705"/>
              <a:gd name="connsiteX3" fmla="*/ 3281133 w 4836673"/>
              <a:gd name="connsiteY3" fmla="*/ 3346705 h 3346705"/>
              <a:gd name="connsiteX4" fmla="*/ 2214905 w 4836673"/>
              <a:gd name="connsiteY4" fmla="*/ 3346705 h 3346705"/>
              <a:gd name="connsiteX5" fmla="*/ 0 w 4836673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36673" h="3346705">
                <a:moveTo>
                  <a:pt x="1549963" y="0"/>
                </a:moveTo>
                <a:lnTo>
                  <a:pt x="4836673" y="0"/>
                </a:lnTo>
                <a:lnTo>
                  <a:pt x="3286710" y="3346705"/>
                </a:lnTo>
                <a:lnTo>
                  <a:pt x="3281133" y="3346705"/>
                </a:lnTo>
                <a:lnTo>
                  <a:pt x="2214905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29" name="Kuva 28">
            <a:extLst>
              <a:ext uri="{FF2B5EF4-FFF2-40B4-BE49-F238E27FC236}">
                <a16:creationId xmlns:a16="http://schemas.microsoft.com/office/drawing/2014/main" id="{3F493A40-CD4D-4745-8698-33CA6B8CC3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11285"/>
            <a:ext cx="4103054" cy="3347998"/>
          </a:xfrm>
          <a:custGeom>
            <a:avLst/>
            <a:gdLst>
              <a:gd name="connsiteX0" fmla="*/ 0 w 4213642"/>
              <a:gd name="connsiteY0" fmla="*/ 0 h 3346705"/>
              <a:gd name="connsiteX1" fmla="*/ 4213642 w 4213642"/>
              <a:gd name="connsiteY1" fmla="*/ 0 h 3346705"/>
              <a:gd name="connsiteX2" fmla="*/ 2663679 w 4213642"/>
              <a:gd name="connsiteY2" fmla="*/ 3346705 h 3346705"/>
              <a:gd name="connsiteX3" fmla="*/ 2658102 w 4213642"/>
              <a:gd name="connsiteY3" fmla="*/ 3346705 h 3346705"/>
              <a:gd name="connsiteX4" fmla="*/ 1591874 w 4213642"/>
              <a:gd name="connsiteY4" fmla="*/ 3346705 h 3346705"/>
              <a:gd name="connsiteX5" fmla="*/ 0 w 4213642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13642" h="3346705">
                <a:moveTo>
                  <a:pt x="0" y="0"/>
                </a:moveTo>
                <a:lnTo>
                  <a:pt x="4213642" y="0"/>
                </a:lnTo>
                <a:lnTo>
                  <a:pt x="2663679" y="3346705"/>
                </a:lnTo>
                <a:lnTo>
                  <a:pt x="2658102" y="3346705"/>
                </a:lnTo>
                <a:lnTo>
                  <a:pt x="1591874" y="3346705"/>
                </a:lnTo>
                <a:lnTo>
                  <a:pt x="0" y="3346705"/>
                </a:lnTo>
                <a:close/>
              </a:path>
            </a:pathLst>
          </a:cu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4" name="Suorakulmio 3">
            <a:extLst>
              <a:ext uri="{FF2B5EF4-FFF2-40B4-BE49-F238E27FC236}">
                <a16:creationId xmlns:a16="http://schemas.microsoft.com/office/drawing/2014/main" id="{F5EC6F18-FFE4-594C-A9AB-B681EC474FF7}"/>
              </a:ext>
            </a:extLst>
          </p:cNvPr>
          <p:cNvSpPr/>
          <p:nvPr/>
        </p:nvSpPr>
        <p:spPr>
          <a:xfrm>
            <a:off x="0" y="0"/>
            <a:ext cx="5985164" cy="3346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 err="1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2745808D-A526-7840-8C64-812612398D32}"/>
              </a:ext>
            </a:extLst>
          </p:cNvPr>
          <p:cNvSpPr/>
          <p:nvPr/>
        </p:nvSpPr>
        <p:spPr>
          <a:xfrm>
            <a:off x="6214533" y="0"/>
            <a:ext cx="5977467" cy="3346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 err="1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091929A-80BF-41E5-907A-B00658F31F8B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7535863" y="1746250"/>
            <a:ext cx="4656137" cy="1444625"/>
          </a:xfrm>
        </p:spPr>
        <p:txBody>
          <a:bodyPr/>
          <a:lstStyle/>
          <a:p>
            <a:pPr marL="0" indent="0">
              <a:buNone/>
            </a:pPr>
            <a:r>
              <a:rPr lang="fi-FI" dirty="0">
                <a:solidFill>
                  <a:schemeClr val="bg1"/>
                </a:solidFill>
              </a:rPr>
              <a:t>Parannamme </a:t>
            </a:r>
            <a:br>
              <a:rPr lang="fi-FI" dirty="0">
                <a:solidFill>
                  <a:schemeClr val="bg1"/>
                </a:solidFill>
              </a:rPr>
            </a:br>
            <a:r>
              <a:rPr lang="fi-FI" dirty="0">
                <a:solidFill>
                  <a:schemeClr val="bg1"/>
                </a:solidFill>
              </a:rPr>
              <a:t>yrittäjien asemaa ja </a:t>
            </a:r>
            <a:br>
              <a:rPr lang="fi-FI" dirty="0">
                <a:solidFill>
                  <a:schemeClr val="bg1"/>
                </a:solidFill>
              </a:rPr>
            </a:br>
            <a:r>
              <a:rPr lang="fi-FI" dirty="0">
                <a:solidFill>
                  <a:schemeClr val="bg1"/>
                </a:solidFill>
              </a:rPr>
              <a:t>yrittämisen olosuhteita. </a:t>
            </a:r>
            <a:endParaRPr lang="fi-FI" b="1" dirty="0">
              <a:solidFill>
                <a:schemeClr val="bg1"/>
              </a:solidFill>
            </a:endParaRP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755E270A-7B86-AD4B-A07A-4C567F284CDC}"/>
              </a:ext>
            </a:extLst>
          </p:cNvPr>
          <p:cNvSpPr/>
          <p:nvPr/>
        </p:nvSpPr>
        <p:spPr>
          <a:xfrm>
            <a:off x="567404" y="302764"/>
            <a:ext cx="514424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8800" dirty="0">
                <a:solidFill>
                  <a:schemeClr val="bg1"/>
                </a:solidFill>
              </a:rPr>
              <a:t>VISIO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320B3773-5AF6-7D45-89FC-1ADD62895A8C}"/>
              </a:ext>
            </a:extLst>
          </p:cNvPr>
          <p:cNvSpPr/>
          <p:nvPr/>
        </p:nvSpPr>
        <p:spPr>
          <a:xfrm>
            <a:off x="719091" y="1745495"/>
            <a:ext cx="4657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>
                <a:solidFill>
                  <a:schemeClr val="bg1"/>
                </a:solidFill>
              </a:rPr>
              <a:t>Teemme Suomesta </a:t>
            </a:r>
            <a:br>
              <a:rPr lang="fi-FI" sz="2400" dirty="0">
                <a:solidFill>
                  <a:schemeClr val="bg1"/>
                </a:solidFill>
              </a:rPr>
            </a:br>
            <a:r>
              <a:rPr lang="fi-FI" sz="2400" dirty="0">
                <a:solidFill>
                  <a:schemeClr val="bg1"/>
                </a:solidFill>
              </a:rPr>
              <a:t>maailman parhaan </a:t>
            </a:r>
            <a:br>
              <a:rPr lang="fi-FI" sz="2400" dirty="0">
                <a:solidFill>
                  <a:schemeClr val="bg1"/>
                </a:solidFill>
              </a:rPr>
            </a:br>
            <a:r>
              <a:rPr lang="fi-FI" sz="2400" dirty="0">
                <a:solidFill>
                  <a:schemeClr val="bg1"/>
                </a:solidFill>
              </a:rPr>
              <a:t>maan yrittäjälle.</a:t>
            </a:r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7DB2380B-A2C3-8D4B-8776-38F695C46545}"/>
              </a:ext>
            </a:extLst>
          </p:cNvPr>
          <p:cNvSpPr/>
          <p:nvPr/>
        </p:nvSpPr>
        <p:spPr>
          <a:xfrm>
            <a:off x="249532" y="3533775"/>
            <a:ext cx="33650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3600" b="1" dirty="0">
                <a:solidFill>
                  <a:schemeClr val="bg1"/>
                </a:solidFill>
              </a:rPr>
              <a:t>Rohkeus</a:t>
            </a:r>
          </a:p>
          <a:p>
            <a:pPr algn="ctr"/>
            <a:endParaRPr lang="fi-FI" b="1" dirty="0"/>
          </a:p>
          <a:p>
            <a:pPr algn="ctr"/>
            <a:endParaRPr lang="fi-FI" dirty="0"/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98812EE9-AB9D-9446-B878-84C3828DDD29}"/>
              </a:ext>
            </a:extLst>
          </p:cNvPr>
          <p:cNvSpPr/>
          <p:nvPr/>
        </p:nvSpPr>
        <p:spPr>
          <a:xfrm>
            <a:off x="6717420" y="302764"/>
            <a:ext cx="514424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8800" dirty="0">
                <a:solidFill>
                  <a:schemeClr val="bg1"/>
                </a:solidFill>
              </a:rPr>
              <a:t>MISSIO</a:t>
            </a:r>
            <a:r>
              <a:rPr lang="fi-FI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8" name="Suorakulmio 17">
            <a:extLst>
              <a:ext uri="{FF2B5EF4-FFF2-40B4-BE49-F238E27FC236}">
                <a16:creationId xmlns:a16="http://schemas.microsoft.com/office/drawing/2014/main" id="{6BD5D745-E82A-534F-8641-6C15E6741E95}"/>
              </a:ext>
            </a:extLst>
          </p:cNvPr>
          <p:cNvSpPr/>
          <p:nvPr/>
        </p:nvSpPr>
        <p:spPr>
          <a:xfrm>
            <a:off x="4103054" y="3533775"/>
            <a:ext cx="32111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i-FI" sz="3600" b="1" dirty="0">
                <a:solidFill>
                  <a:schemeClr val="bg1"/>
                </a:solidFill>
              </a:rPr>
              <a:t> Luotettavuus</a:t>
            </a:r>
          </a:p>
        </p:txBody>
      </p:sp>
      <p:sp>
        <p:nvSpPr>
          <p:cNvPr id="19" name="Suorakulmio 18">
            <a:extLst>
              <a:ext uri="{FF2B5EF4-FFF2-40B4-BE49-F238E27FC236}">
                <a16:creationId xmlns:a16="http://schemas.microsoft.com/office/drawing/2014/main" id="{09588293-D690-B54D-8810-466DA0D0302A}"/>
              </a:ext>
            </a:extLst>
          </p:cNvPr>
          <p:cNvSpPr/>
          <p:nvPr/>
        </p:nvSpPr>
        <p:spPr>
          <a:xfrm>
            <a:off x="7947263" y="3533775"/>
            <a:ext cx="41344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3600" b="1" dirty="0">
                <a:solidFill>
                  <a:schemeClr val="bg1"/>
                </a:solidFill>
              </a:rPr>
              <a:t>Uusiutuminen</a:t>
            </a:r>
          </a:p>
        </p:txBody>
      </p:sp>
    </p:spTree>
    <p:extLst>
      <p:ext uri="{BB962C8B-B14F-4D97-AF65-F5344CB8AC3E}">
        <p14:creationId xmlns:p14="http://schemas.microsoft.com/office/powerpoint/2010/main" val="448219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ABAE66A0-9F24-0146-9EC6-65E1F42AC9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F479E7-AD21-4665-BD74-29CC8AAE6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518" y="0"/>
            <a:ext cx="10927836" cy="1480634"/>
          </a:xfrm>
        </p:spPr>
        <p:txBody>
          <a:bodyPr/>
          <a:lstStyle/>
          <a:p>
            <a:r>
              <a:rPr lang="fi-FI" b="0" dirty="0">
                <a:solidFill>
                  <a:schemeClr val="tx1"/>
                </a:solidFill>
              </a:rPr>
              <a:t>Näistä syistä Yrittäjiin</a:t>
            </a:r>
            <a:br>
              <a:rPr lang="fi-FI" b="0" dirty="0">
                <a:solidFill>
                  <a:schemeClr val="tx1"/>
                </a:solidFill>
              </a:rPr>
            </a:br>
            <a:r>
              <a:rPr lang="fi-FI" dirty="0">
                <a:solidFill>
                  <a:schemeClr val="tx1"/>
                </a:solidFill>
              </a:rPr>
              <a:t>kannattaa kuulua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" name="Parallelogram 1">
            <a:extLst>
              <a:ext uri="{FF2B5EF4-FFF2-40B4-BE49-F238E27FC236}">
                <a16:creationId xmlns:a16="http://schemas.microsoft.com/office/drawing/2014/main" id="{88640516-1710-B940-9382-018819E5C557}"/>
              </a:ext>
            </a:extLst>
          </p:cNvPr>
          <p:cNvSpPr/>
          <p:nvPr/>
        </p:nvSpPr>
        <p:spPr>
          <a:xfrm>
            <a:off x="509430" y="1942013"/>
            <a:ext cx="1465586" cy="1360063"/>
          </a:xfrm>
          <a:prstGeom prst="parallelogram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18" name="Parallelogram 2">
            <a:extLst>
              <a:ext uri="{FF2B5EF4-FFF2-40B4-BE49-F238E27FC236}">
                <a16:creationId xmlns:a16="http://schemas.microsoft.com/office/drawing/2014/main" id="{CAE0D553-1C70-1F4B-A08F-419557ECB797}"/>
              </a:ext>
            </a:extLst>
          </p:cNvPr>
          <p:cNvSpPr/>
          <p:nvPr/>
        </p:nvSpPr>
        <p:spPr>
          <a:xfrm>
            <a:off x="1609302" y="1942013"/>
            <a:ext cx="3517777" cy="1360063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50" name="Freeform 32">
            <a:extLst>
              <a:ext uri="{FF2B5EF4-FFF2-40B4-BE49-F238E27FC236}">
                <a16:creationId xmlns:a16="http://schemas.microsoft.com/office/drawing/2014/main" id="{99A8703B-9696-7043-B11A-D714390B7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3513" y="4129128"/>
            <a:ext cx="538686" cy="619746"/>
          </a:xfrm>
          <a:custGeom>
            <a:avLst/>
            <a:gdLst>
              <a:gd name="connsiteX0" fmla="*/ 146844 w 877527"/>
              <a:gd name="connsiteY0" fmla="*/ 223838 h 856890"/>
              <a:gd name="connsiteX1" fmla="*/ 162320 w 877527"/>
              <a:gd name="connsiteY1" fmla="*/ 250485 h 856890"/>
              <a:gd name="connsiteX2" fmla="*/ 220265 w 877527"/>
              <a:gd name="connsiteY2" fmla="*/ 350953 h 856890"/>
              <a:gd name="connsiteX3" fmla="*/ 278211 w 877527"/>
              <a:gd name="connsiteY3" fmla="*/ 451060 h 856890"/>
              <a:gd name="connsiteX4" fmla="*/ 293327 w 877527"/>
              <a:gd name="connsiteY4" fmla="*/ 477707 h 856890"/>
              <a:gd name="connsiteX5" fmla="*/ 262735 w 877527"/>
              <a:gd name="connsiteY5" fmla="*/ 477707 h 856890"/>
              <a:gd name="connsiteX6" fmla="*/ 218106 w 877527"/>
              <a:gd name="connsiteY6" fmla="*/ 477707 h 856890"/>
              <a:gd name="connsiteX7" fmla="*/ 218106 w 877527"/>
              <a:gd name="connsiteY7" fmla="*/ 838885 h 856890"/>
              <a:gd name="connsiteX8" fmla="*/ 218106 w 877527"/>
              <a:gd name="connsiteY8" fmla="*/ 856890 h 856890"/>
              <a:gd name="connsiteX9" fmla="*/ 200110 w 877527"/>
              <a:gd name="connsiteY9" fmla="*/ 856890 h 856890"/>
              <a:gd name="connsiteX10" fmla="*/ 93217 w 877527"/>
              <a:gd name="connsiteY10" fmla="*/ 856890 h 856890"/>
              <a:gd name="connsiteX11" fmla="*/ 75581 w 877527"/>
              <a:gd name="connsiteY11" fmla="*/ 856890 h 856890"/>
              <a:gd name="connsiteX12" fmla="*/ 75581 w 877527"/>
              <a:gd name="connsiteY12" fmla="*/ 838885 h 856890"/>
              <a:gd name="connsiteX13" fmla="*/ 75581 w 877527"/>
              <a:gd name="connsiteY13" fmla="*/ 477707 h 856890"/>
              <a:gd name="connsiteX14" fmla="*/ 30952 w 877527"/>
              <a:gd name="connsiteY14" fmla="*/ 477707 h 856890"/>
              <a:gd name="connsiteX15" fmla="*/ 0 w 877527"/>
              <a:gd name="connsiteY15" fmla="*/ 477707 h 856890"/>
              <a:gd name="connsiteX16" fmla="*/ 15476 w 877527"/>
              <a:gd name="connsiteY16" fmla="*/ 451060 h 856890"/>
              <a:gd name="connsiteX17" fmla="*/ 73422 w 877527"/>
              <a:gd name="connsiteY17" fmla="*/ 350953 h 856890"/>
              <a:gd name="connsiteX18" fmla="*/ 131367 w 877527"/>
              <a:gd name="connsiteY18" fmla="*/ 250485 h 856890"/>
              <a:gd name="connsiteX19" fmla="*/ 445294 w 877527"/>
              <a:gd name="connsiteY19" fmla="*/ 90488 h 856890"/>
              <a:gd name="connsiteX20" fmla="*/ 460410 w 877527"/>
              <a:gd name="connsiteY20" fmla="*/ 117127 h 856890"/>
              <a:gd name="connsiteX21" fmla="*/ 518355 w 877527"/>
              <a:gd name="connsiteY21" fmla="*/ 217202 h 856890"/>
              <a:gd name="connsiteX22" fmla="*/ 576301 w 877527"/>
              <a:gd name="connsiteY22" fmla="*/ 317637 h 856890"/>
              <a:gd name="connsiteX23" fmla="*/ 591777 w 877527"/>
              <a:gd name="connsiteY23" fmla="*/ 344276 h 856890"/>
              <a:gd name="connsiteX24" fmla="*/ 561185 w 877527"/>
              <a:gd name="connsiteY24" fmla="*/ 344276 h 856890"/>
              <a:gd name="connsiteX25" fmla="*/ 516556 w 877527"/>
              <a:gd name="connsiteY25" fmla="*/ 344276 h 856890"/>
              <a:gd name="connsiteX26" fmla="*/ 516556 w 877527"/>
              <a:gd name="connsiteY26" fmla="*/ 838891 h 856890"/>
              <a:gd name="connsiteX27" fmla="*/ 516556 w 877527"/>
              <a:gd name="connsiteY27" fmla="*/ 856890 h 856890"/>
              <a:gd name="connsiteX28" fmla="*/ 498560 w 877527"/>
              <a:gd name="connsiteY28" fmla="*/ 856890 h 856890"/>
              <a:gd name="connsiteX29" fmla="*/ 391667 w 877527"/>
              <a:gd name="connsiteY29" fmla="*/ 856890 h 856890"/>
              <a:gd name="connsiteX30" fmla="*/ 373671 w 877527"/>
              <a:gd name="connsiteY30" fmla="*/ 856890 h 856890"/>
              <a:gd name="connsiteX31" fmla="*/ 373671 w 877527"/>
              <a:gd name="connsiteY31" fmla="*/ 838891 h 856890"/>
              <a:gd name="connsiteX32" fmla="*/ 373671 w 877527"/>
              <a:gd name="connsiteY32" fmla="*/ 344276 h 856890"/>
              <a:gd name="connsiteX33" fmla="*/ 329402 w 877527"/>
              <a:gd name="connsiteY33" fmla="*/ 344276 h 856890"/>
              <a:gd name="connsiteX34" fmla="*/ 298450 w 877527"/>
              <a:gd name="connsiteY34" fmla="*/ 344276 h 856890"/>
              <a:gd name="connsiteX35" fmla="*/ 313926 w 877527"/>
              <a:gd name="connsiteY35" fmla="*/ 317637 h 856890"/>
              <a:gd name="connsiteX36" fmla="*/ 371872 w 877527"/>
              <a:gd name="connsiteY36" fmla="*/ 217202 h 856890"/>
              <a:gd name="connsiteX37" fmla="*/ 429817 w 877527"/>
              <a:gd name="connsiteY37" fmla="*/ 117127 h 856890"/>
              <a:gd name="connsiteX38" fmla="*/ 730684 w 877527"/>
              <a:gd name="connsiteY38" fmla="*/ 0 h 856890"/>
              <a:gd name="connsiteX39" fmla="*/ 746160 w 877527"/>
              <a:gd name="connsiteY39" fmla="*/ 26627 h 856890"/>
              <a:gd name="connsiteX40" fmla="*/ 804106 w 877527"/>
              <a:gd name="connsiteY40" fmla="*/ 127018 h 856890"/>
              <a:gd name="connsiteX41" fmla="*/ 862051 w 877527"/>
              <a:gd name="connsiteY41" fmla="*/ 227409 h 856890"/>
              <a:gd name="connsiteX42" fmla="*/ 877527 w 877527"/>
              <a:gd name="connsiteY42" fmla="*/ 254036 h 856890"/>
              <a:gd name="connsiteX43" fmla="*/ 846575 w 877527"/>
              <a:gd name="connsiteY43" fmla="*/ 254036 h 856890"/>
              <a:gd name="connsiteX44" fmla="*/ 802306 w 877527"/>
              <a:gd name="connsiteY44" fmla="*/ 254036 h 856890"/>
              <a:gd name="connsiteX45" fmla="*/ 802306 w 877527"/>
              <a:gd name="connsiteY45" fmla="*/ 837312 h 856890"/>
              <a:gd name="connsiteX46" fmla="*/ 802306 w 877527"/>
              <a:gd name="connsiteY46" fmla="*/ 855303 h 856890"/>
              <a:gd name="connsiteX47" fmla="*/ 784311 w 877527"/>
              <a:gd name="connsiteY47" fmla="*/ 855303 h 856890"/>
              <a:gd name="connsiteX48" fmla="*/ 677057 w 877527"/>
              <a:gd name="connsiteY48" fmla="*/ 855303 h 856890"/>
              <a:gd name="connsiteX49" fmla="*/ 659422 w 877527"/>
              <a:gd name="connsiteY49" fmla="*/ 855303 h 856890"/>
              <a:gd name="connsiteX50" fmla="*/ 659422 w 877527"/>
              <a:gd name="connsiteY50" fmla="*/ 837312 h 856890"/>
              <a:gd name="connsiteX51" fmla="*/ 659422 w 877527"/>
              <a:gd name="connsiteY51" fmla="*/ 254036 h 856890"/>
              <a:gd name="connsiteX52" fmla="*/ 614793 w 877527"/>
              <a:gd name="connsiteY52" fmla="*/ 254036 h 856890"/>
              <a:gd name="connsiteX53" fmla="*/ 584200 w 877527"/>
              <a:gd name="connsiteY53" fmla="*/ 254036 h 856890"/>
              <a:gd name="connsiteX54" fmla="*/ 599676 w 877527"/>
              <a:gd name="connsiteY54" fmla="*/ 227409 h 856890"/>
              <a:gd name="connsiteX55" fmla="*/ 657622 w 877527"/>
              <a:gd name="connsiteY55" fmla="*/ 127018 h 856890"/>
              <a:gd name="connsiteX56" fmla="*/ 715568 w 877527"/>
              <a:gd name="connsiteY56" fmla="*/ 26627 h 856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877527" h="856890">
                <a:moveTo>
                  <a:pt x="146844" y="223838"/>
                </a:moveTo>
                <a:lnTo>
                  <a:pt x="162320" y="250485"/>
                </a:lnTo>
                <a:lnTo>
                  <a:pt x="220265" y="350953"/>
                </a:lnTo>
                <a:lnTo>
                  <a:pt x="278211" y="451060"/>
                </a:lnTo>
                <a:lnTo>
                  <a:pt x="293327" y="477707"/>
                </a:lnTo>
                <a:lnTo>
                  <a:pt x="262735" y="477707"/>
                </a:lnTo>
                <a:lnTo>
                  <a:pt x="218106" y="477707"/>
                </a:lnTo>
                <a:lnTo>
                  <a:pt x="218106" y="838885"/>
                </a:lnTo>
                <a:lnTo>
                  <a:pt x="218106" y="856890"/>
                </a:lnTo>
                <a:lnTo>
                  <a:pt x="200110" y="856890"/>
                </a:lnTo>
                <a:lnTo>
                  <a:pt x="93217" y="856890"/>
                </a:lnTo>
                <a:lnTo>
                  <a:pt x="75581" y="856890"/>
                </a:lnTo>
                <a:lnTo>
                  <a:pt x="75581" y="838885"/>
                </a:lnTo>
                <a:lnTo>
                  <a:pt x="75581" y="477707"/>
                </a:lnTo>
                <a:lnTo>
                  <a:pt x="30952" y="477707"/>
                </a:lnTo>
                <a:lnTo>
                  <a:pt x="0" y="477707"/>
                </a:lnTo>
                <a:lnTo>
                  <a:pt x="15476" y="451060"/>
                </a:lnTo>
                <a:lnTo>
                  <a:pt x="73422" y="350953"/>
                </a:lnTo>
                <a:lnTo>
                  <a:pt x="131367" y="250485"/>
                </a:lnTo>
                <a:close/>
                <a:moveTo>
                  <a:pt x="445294" y="90488"/>
                </a:moveTo>
                <a:lnTo>
                  <a:pt x="460410" y="117127"/>
                </a:lnTo>
                <a:lnTo>
                  <a:pt x="518355" y="217202"/>
                </a:lnTo>
                <a:lnTo>
                  <a:pt x="576301" y="317637"/>
                </a:lnTo>
                <a:lnTo>
                  <a:pt x="591777" y="344276"/>
                </a:lnTo>
                <a:lnTo>
                  <a:pt x="561185" y="344276"/>
                </a:lnTo>
                <a:lnTo>
                  <a:pt x="516556" y="344276"/>
                </a:lnTo>
                <a:lnTo>
                  <a:pt x="516556" y="838891"/>
                </a:lnTo>
                <a:lnTo>
                  <a:pt x="516556" y="856890"/>
                </a:lnTo>
                <a:lnTo>
                  <a:pt x="498560" y="856890"/>
                </a:lnTo>
                <a:lnTo>
                  <a:pt x="391667" y="856890"/>
                </a:lnTo>
                <a:lnTo>
                  <a:pt x="373671" y="856890"/>
                </a:lnTo>
                <a:lnTo>
                  <a:pt x="373671" y="838891"/>
                </a:lnTo>
                <a:lnTo>
                  <a:pt x="373671" y="344276"/>
                </a:lnTo>
                <a:lnTo>
                  <a:pt x="329402" y="344276"/>
                </a:lnTo>
                <a:lnTo>
                  <a:pt x="298450" y="344276"/>
                </a:lnTo>
                <a:lnTo>
                  <a:pt x="313926" y="317637"/>
                </a:lnTo>
                <a:lnTo>
                  <a:pt x="371872" y="217202"/>
                </a:lnTo>
                <a:lnTo>
                  <a:pt x="429817" y="117127"/>
                </a:lnTo>
                <a:close/>
                <a:moveTo>
                  <a:pt x="730684" y="0"/>
                </a:moveTo>
                <a:lnTo>
                  <a:pt x="746160" y="26627"/>
                </a:lnTo>
                <a:lnTo>
                  <a:pt x="804106" y="127018"/>
                </a:lnTo>
                <a:lnTo>
                  <a:pt x="862051" y="227409"/>
                </a:lnTo>
                <a:lnTo>
                  <a:pt x="877527" y="254036"/>
                </a:lnTo>
                <a:lnTo>
                  <a:pt x="846575" y="254036"/>
                </a:lnTo>
                <a:lnTo>
                  <a:pt x="802306" y="254036"/>
                </a:lnTo>
                <a:lnTo>
                  <a:pt x="802306" y="837312"/>
                </a:lnTo>
                <a:lnTo>
                  <a:pt x="802306" y="855303"/>
                </a:lnTo>
                <a:lnTo>
                  <a:pt x="784311" y="855303"/>
                </a:lnTo>
                <a:lnTo>
                  <a:pt x="677057" y="855303"/>
                </a:lnTo>
                <a:lnTo>
                  <a:pt x="659422" y="855303"/>
                </a:lnTo>
                <a:lnTo>
                  <a:pt x="659422" y="837312"/>
                </a:lnTo>
                <a:lnTo>
                  <a:pt x="659422" y="254036"/>
                </a:lnTo>
                <a:lnTo>
                  <a:pt x="614793" y="254036"/>
                </a:lnTo>
                <a:lnTo>
                  <a:pt x="584200" y="254036"/>
                </a:lnTo>
                <a:lnTo>
                  <a:pt x="599676" y="227409"/>
                </a:lnTo>
                <a:lnTo>
                  <a:pt x="657622" y="127018"/>
                </a:lnTo>
                <a:lnTo>
                  <a:pt x="715568" y="2662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78631A-D4B7-43F3-BFE2-44AE272B3A17}"/>
              </a:ext>
            </a:extLst>
          </p:cNvPr>
          <p:cNvSpPr txBox="1"/>
          <p:nvPr/>
        </p:nvSpPr>
        <p:spPr>
          <a:xfrm>
            <a:off x="2007367" y="2267956"/>
            <a:ext cx="291783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dirty="0"/>
              <a:t>Vaikutamme päätöksentekoon. Ajamme yrittäjien ja yritysten asiaa.</a:t>
            </a:r>
            <a:endParaRPr lang="en-GB" sz="1500" dirty="0"/>
          </a:p>
        </p:txBody>
      </p:sp>
      <p:sp>
        <p:nvSpPr>
          <p:cNvPr id="57" name="Parallelogram 1">
            <a:extLst>
              <a:ext uri="{FF2B5EF4-FFF2-40B4-BE49-F238E27FC236}">
                <a16:creationId xmlns:a16="http://schemas.microsoft.com/office/drawing/2014/main" id="{D6A4CDBD-B099-3C4F-A561-A3FCC690E810}"/>
              </a:ext>
            </a:extLst>
          </p:cNvPr>
          <p:cNvSpPr/>
          <p:nvPr/>
        </p:nvSpPr>
        <p:spPr>
          <a:xfrm>
            <a:off x="5303685" y="1944560"/>
            <a:ext cx="1465586" cy="1360063"/>
          </a:xfrm>
          <a:prstGeom prst="parallelogram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58" name="Parallelogram 2">
            <a:extLst>
              <a:ext uri="{FF2B5EF4-FFF2-40B4-BE49-F238E27FC236}">
                <a16:creationId xmlns:a16="http://schemas.microsoft.com/office/drawing/2014/main" id="{6D37B961-E97C-D142-95CE-9B0E6661D242}"/>
              </a:ext>
            </a:extLst>
          </p:cNvPr>
          <p:cNvSpPr/>
          <p:nvPr/>
        </p:nvSpPr>
        <p:spPr>
          <a:xfrm>
            <a:off x="6432563" y="1944560"/>
            <a:ext cx="3517777" cy="1360063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D5291A2B-1F75-084D-B259-758EEE6C540A}"/>
              </a:ext>
            </a:extLst>
          </p:cNvPr>
          <p:cNvSpPr txBox="1"/>
          <p:nvPr/>
        </p:nvSpPr>
        <p:spPr>
          <a:xfrm>
            <a:off x="6830629" y="2212507"/>
            <a:ext cx="293050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dirty="0"/>
              <a:t>Tarjoamme yrittäjälle verkoston yhteistyöhön ja yhdessäoloon muiden yrittäjien kanssa.</a:t>
            </a:r>
            <a:endParaRPr lang="en-GB" sz="1500" dirty="0"/>
          </a:p>
        </p:txBody>
      </p:sp>
      <p:sp>
        <p:nvSpPr>
          <p:cNvPr id="61" name="Parallelogram 1">
            <a:extLst>
              <a:ext uri="{FF2B5EF4-FFF2-40B4-BE49-F238E27FC236}">
                <a16:creationId xmlns:a16="http://schemas.microsoft.com/office/drawing/2014/main" id="{513A9873-FDFA-F643-AC42-E69326FB7C51}"/>
              </a:ext>
            </a:extLst>
          </p:cNvPr>
          <p:cNvSpPr/>
          <p:nvPr/>
        </p:nvSpPr>
        <p:spPr>
          <a:xfrm>
            <a:off x="1750462" y="3530035"/>
            <a:ext cx="1465586" cy="1360063"/>
          </a:xfrm>
          <a:prstGeom prst="parallelogram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62" name="Parallelogram 2">
            <a:extLst>
              <a:ext uri="{FF2B5EF4-FFF2-40B4-BE49-F238E27FC236}">
                <a16:creationId xmlns:a16="http://schemas.microsoft.com/office/drawing/2014/main" id="{CCA0F385-81EE-4444-8EF0-A83C90A63902}"/>
              </a:ext>
            </a:extLst>
          </p:cNvPr>
          <p:cNvSpPr/>
          <p:nvPr/>
        </p:nvSpPr>
        <p:spPr>
          <a:xfrm>
            <a:off x="2878911" y="3530035"/>
            <a:ext cx="3517777" cy="1360063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63" name="TextBox 10">
            <a:extLst>
              <a:ext uri="{FF2B5EF4-FFF2-40B4-BE49-F238E27FC236}">
                <a16:creationId xmlns:a16="http://schemas.microsoft.com/office/drawing/2014/main" id="{64230F78-6141-4647-AE53-95218FA73B3D}"/>
              </a:ext>
            </a:extLst>
          </p:cNvPr>
          <p:cNvSpPr txBox="1"/>
          <p:nvPr/>
        </p:nvSpPr>
        <p:spPr>
          <a:xfrm>
            <a:off x="3276977" y="3797982"/>
            <a:ext cx="294638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dirty="0"/>
              <a:t>Jäsenille maksutonta neuvontaa yritystoiminnan haasteisiin puhelimitse ja verkossa. </a:t>
            </a:r>
            <a:endParaRPr lang="en-GB" sz="1500" dirty="0"/>
          </a:p>
        </p:txBody>
      </p:sp>
      <p:sp>
        <p:nvSpPr>
          <p:cNvPr id="65" name="Parallelogram 1">
            <a:extLst>
              <a:ext uri="{FF2B5EF4-FFF2-40B4-BE49-F238E27FC236}">
                <a16:creationId xmlns:a16="http://schemas.microsoft.com/office/drawing/2014/main" id="{56BB15A5-17B1-C740-99AD-F898AC8C6D71}"/>
              </a:ext>
            </a:extLst>
          </p:cNvPr>
          <p:cNvSpPr/>
          <p:nvPr/>
        </p:nvSpPr>
        <p:spPr>
          <a:xfrm>
            <a:off x="224274" y="5127789"/>
            <a:ext cx="1465586" cy="1360063"/>
          </a:xfrm>
          <a:prstGeom prst="parallelogram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66" name="Parallelogram 2">
            <a:extLst>
              <a:ext uri="{FF2B5EF4-FFF2-40B4-BE49-F238E27FC236}">
                <a16:creationId xmlns:a16="http://schemas.microsoft.com/office/drawing/2014/main" id="{4123BA96-4E75-D149-A9A8-209DFEDDAD73}"/>
              </a:ext>
            </a:extLst>
          </p:cNvPr>
          <p:cNvSpPr/>
          <p:nvPr/>
        </p:nvSpPr>
        <p:spPr>
          <a:xfrm>
            <a:off x="1352016" y="5127789"/>
            <a:ext cx="4285552" cy="1360063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67" name="TextBox 10">
            <a:extLst>
              <a:ext uri="{FF2B5EF4-FFF2-40B4-BE49-F238E27FC236}">
                <a16:creationId xmlns:a16="http://schemas.microsoft.com/office/drawing/2014/main" id="{EE8563E8-AF8E-4B49-8C9C-51C48CB7F629}"/>
              </a:ext>
            </a:extLst>
          </p:cNvPr>
          <p:cNvSpPr txBox="1"/>
          <p:nvPr/>
        </p:nvSpPr>
        <p:spPr>
          <a:xfrm>
            <a:off x="1815758" y="5390555"/>
            <a:ext cx="366708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dirty="0"/>
              <a:t>Rahanarvoiset jäsenedut: säästöjä mm. vakuutus-, puhelinliittymä-, polttoaine-, majoitus- ja matkustuskustannuksissa.</a:t>
            </a:r>
            <a:endParaRPr lang="en-GB" sz="1500" dirty="0"/>
          </a:p>
        </p:txBody>
      </p:sp>
      <p:sp>
        <p:nvSpPr>
          <p:cNvPr id="69" name="Parallelogram 1">
            <a:extLst>
              <a:ext uri="{FF2B5EF4-FFF2-40B4-BE49-F238E27FC236}">
                <a16:creationId xmlns:a16="http://schemas.microsoft.com/office/drawing/2014/main" id="{773C2ABD-6F34-4A49-A464-7AB2C40C3F50}"/>
              </a:ext>
            </a:extLst>
          </p:cNvPr>
          <p:cNvSpPr/>
          <p:nvPr/>
        </p:nvSpPr>
        <p:spPr>
          <a:xfrm>
            <a:off x="6486819" y="320824"/>
            <a:ext cx="1465586" cy="1360063"/>
          </a:xfrm>
          <a:prstGeom prst="parallelogram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70" name="Parallelogram 2">
            <a:extLst>
              <a:ext uri="{FF2B5EF4-FFF2-40B4-BE49-F238E27FC236}">
                <a16:creationId xmlns:a16="http://schemas.microsoft.com/office/drawing/2014/main" id="{75601F0E-74AD-7440-BFD9-42E3418C37BA}"/>
              </a:ext>
            </a:extLst>
          </p:cNvPr>
          <p:cNvSpPr/>
          <p:nvPr/>
        </p:nvSpPr>
        <p:spPr>
          <a:xfrm>
            <a:off x="7615263" y="320824"/>
            <a:ext cx="4284386" cy="1360063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71" name="TextBox 10">
            <a:extLst>
              <a:ext uri="{FF2B5EF4-FFF2-40B4-BE49-F238E27FC236}">
                <a16:creationId xmlns:a16="http://schemas.microsoft.com/office/drawing/2014/main" id="{1B3D5956-C84B-014F-A4F8-D1909AF45C19}"/>
              </a:ext>
            </a:extLst>
          </p:cNvPr>
          <p:cNvSpPr txBox="1"/>
          <p:nvPr/>
        </p:nvSpPr>
        <p:spPr>
          <a:xfrm>
            <a:off x="7996832" y="505023"/>
            <a:ext cx="38080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dirty="0"/>
              <a:t>Tietoa, apua ja vinkkejä yritystoimintaan. Tarjoamme mm. asiakirjapankin, </a:t>
            </a:r>
          </a:p>
          <a:p>
            <a:r>
              <a:rPr lang="fi-FI" sz="1500" dirty="0"/>
              <a:t>Yrittäjä-lehden, sähköisen </a:t>
            </a:r>
          </a:p>
          <a:p>
            <a:r>
              <a:rPr lang="fi-FI" sz="1500" dirty="0"/>
              <a:t>uutiskirjeemme ja somekanavat.</a:t>
            </a:r>
          </a:p>
        </p:txBody>
      </p:sp>
      <p:sp>
        <p:nvSpPr>
          <p:cNvPr id="73" name="Parallelogram 1">
            <a:extLst>
              <a:ext uri="{FF2B5EF4-FFF2-40B4-BE49-F238E27FC236}">
                <a16:creationId xmlns:a16="http://schemas.microsoft.com/office/drawing/2014/main" id="{74DFA040-B90E-3348-810E-02937806B8C9}"/>
              </a:ext>
            </a:extLst>
          </p:cNvPr>
          <p:cNvSpPr/>
          <p:nvPr/>
        </p:nvSpPr>
        <p:spPr>
          <a:xfrm>
            <a:off x="6732603" y="3518493"/>
            <a:ext cx="1465586" cy="1360063"/>
          </a:xfrm>
          <a:prstGeom prst="parallelogram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74" name="Parallelogram 2">
            <a:extLst>
              <a:ext uri="{FF2B5EF4-FFF2-40B4-BE49-F238E27FC236}">
                <a16:creationId xmlns:a16="http://schemas.microsoft.com/office/drawing/2014/main" id="{A691F72C-48AA-6F43-B8CD-F591E0EB78B8}"/>
              </a:ext>
            </a:extLst>
          </p:cNvPr>
          <p:cNvSpPr/>
          <p:nvPr/>
        </p:nvSpPr>
        <p:spPr>
          <a:xfrm>
            <a:off x="7861048" y="3518493"/>
            <a:ext cx="3996997" cy="1360063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75" name="TextBox 10">
            <a:extLst>
              <a:ext uri="{FF2B5EF4-FFF2-40B4-BE49-F238E27FC236}">
                <a16:creationId xmlns:a16="http://schemas.microsoft.com/office/drawing/2014/main" id="{AA8DDA82-38CA-2F46-A194-28BB943083B5}"/>
              </a:ext>
            </a:extLst>
          </p:cNvPr>
          <p:cNvSpPr txBox="1"/>
          <p:nvPr/>
        </p:nvSpPr>
        <p:spPr>
          <a:xfrm>
            <a:off x="8252082" y="3748418"/>
            <a:ext cx="3377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dirty="0"/>
              <a:t>Monipuolisia ja ilmaisia koulutuksia yrittäjän osaamisen parantamiseen. Iso kirjo valtakunnallisia ja paikallisia tapahtumia.</a:t>
            </a:r>
            <a:endParaRPr lang="en-GB" sz="1500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2F83C75C-57A4-ED4A-803E-FA929BF7FE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0777" y="2115116"/>
            <a:ext cx="864905" cy="864905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4E846DAE-265D-9340-8E06-56024F4B54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70360" y="2104731"/>
            <a:ext cx="982486" cy="982486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CD39FE44-22D4-0947-97ED-F440D30FF3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6290" y="5354101"/>
            <a:ext cx="846340" cy="846340"/>
          </a:xfrm>
          <a:prstGeom prst="rect">
            <a:avLst/>
          </a:prstGeom>
        </p:spPr>
      </p:pic>
      <p:pic>
        <p:nvPicPr>
          <p:cNvPr id="19" name="Kuva 18">
            <a:extLst>
              <a:ext uri="{FF2B5EF4-FFF2-40B4-BE49-F238E27FC236}">
                <a16:creationId xmlns:a16="http://schemas.microsoft.com/office/drawing/2014/main" id="{E3AEBEB2-D7BD-6B4C-BAFD-F778C0AD23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21957" y="533328"/>
            <a:ext cx="825546" cy="825546"/>
          </a:xfrm>
          <a:prstGeom prst="rect">
            <a:avLst/>
          </a:prstGeom>
        </p:spPr>
      </p:pic>
      <p:pic>
        <p:nvPicPr>
          <p:cNvPr id="22" name="Kuva 21">
            <a:extLst>
              <a:ext uri="{FF2B5EF4-FFF2-40B4-BE49-F238E27FC236}">
                <a16:creationId xmlns:a16="http://schemas.microsoft.com/office/drawing/2014/main" id="{6995A897-C28E-344B-B9A8-CFEC1B82FA7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085148" y="3699475"/>
            <a:ext cx="849466" cy="849466"/>
          </a:xfrm>
          <a:prstGeom prst="rect">
            <a:avLst/>
          </a:prstGeom>
        </p:spPr>
      </p:pic>
      <p:pic>
        <p:nvPicPr>
          <p:cNvPr id="25" name="Kuva 24">
            <a:extLst>
              <a:ext uri="{FF2B5EF4-FFF2-40B4-BE49-F238E27FC236}">
                <a16:creationId xmlns:a16="http://schemas.microsoft.com/office/drawing/2014/main" id="{7C1AF498-5175-DA41-8E44-FB34507C1A7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031358" y="3668387"/>
            <a:ext cx="928060" cy="928060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C2A7FB3F-E6C4-9A4C-9E91-B91EA8465989}"/>
              </a:ext>
            </a:extLst>
          </p:cNvPr>
          <p:cNvSpPr txBox="1"/>
          <p:nvPr/>
        </p:nvSpPr>
        <p:spPr>
          <a:xfrm>
            <a:off x="6429375" y="-3000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dirty="0"/>
          </a:p>
        </p:txBody>
      </p:sp>
      <p:sp>
        <p:nvSpPr>
          <p:cNvPr id="31" name="Parallelogram 2">
            <a:extLst>
              <a:ext uri="{FF2B5EF4-FFF2-40B4-BE49-F238E27FC236}">
                <a16:creationId xmlns:a16="http://schemas.microsoft.com/office/drawing/2014/main" id="{98D51055-F0D2-8E49-9048-6B68F98DAC04}"/>
              </a:ext>
            </a:extLst>
          </p:cNvPr>
          <p:cNvSpPr/>
          <p:nvPr/>
        </p:nvSpPr>
        <p:spPr>
          <a:xfrm>
            <a:off x="6793944" y="5135204"/>
            <a:ext cx="4284386" cy="1360063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30" name="Suorakulmio 29">
            <a:extLst>
              <a:ext uri="{FF2B5EF4-FFF2-40B4-BE49-F238E27FC236}">
                <a16:creationId xmlns:a16="http://schemas.microsoft.com/office/drawing/2014/main" id="{2779D323-5E61-EC41-86C5-8A88E3C79931}"/>
              </a:ext>
            </a:extLst>
          </p:cNvPr>
          <p:cNvSpPr/>
          <p:nvPr/>
        </p:nvSpPr>
        <p:spPr>
          <a:xfrm>
            <a:off x="7354533" y="5464794"/>
            <a:ext cx="26683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b="1" u="sng" dirty="0">
                <a:solidFill>
                  <a:schemeClr val="accent6"/>
                </a:solidFill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» LISÄÄ SYITÄ:</a:t>
            </a:r>
          </a:p>
          <a:p>
            <a:r>
              <a:rPr lang="fi-FI" b="1" u="sng" dirty="0">
                <a:solidFill>
                  <a:schemeClr val="accent6"/>
                </a:solidFill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Aika rakastua Yrittäjiin</a:t>
            </a:r>
            <a:endParaRPr lang="fi-FI" b="1" u="sng" dirty="0">
              <a:solidFill>
                <a:schemeClr val="accent6"/>
              </a:solidFill>
            </a:endParaRPr>
          </a:p>
        </p:txBody>
      </p:sp>
      <p:sp>
        <p:nvSpPr>
          <p:cNvPr id="32" name="Parallelogram 1">
            <a:extLst>
              <a:ext uri="{FF2B5EF4-FFF2-40B4-BE49-F238E27FC236}">
                <a16:creationId xmlns:a16="http://schemas.microsoft.com/office/drawing/2014/main" id="{DF35DB7E-D236-4E40-B118-33192D37E4F7}"/>
              </a:ext>
            </a:extLst>
          </p:cNvPr>
          <p:cNvSpPr/>
          <p:nvPr/>
        </p:nvSpPr>
        <p:spPr>
          <a:xfrm>
            <a:off x="5690895" y="5107929"/>
            <a:ext cx="1465586" cy="1360063"/>
          </a:xfrm>
          <a:prstGeom prst="parallelogram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pic>
        <p:nvPicPr>
          <p:cNvPr id="7" name="Kuva 6" descr="Sydän">
            <a:extLst>
              <a:ext uri="{FF2B5EF4-FFF2-40B4-BE49-F238E27FC236}">
                <a16:creationId xmlns:a16="http://schemas.microsoft.com/office/drawing/2014/main" id="{88B74F2C-2737-2C47-9144-28AD92F46BD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913460" y="5357767"/>
            <a:ext cx="1033174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29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9"/>
          <p:cNvSpPr>
            <a:spLocks noGrp="1"/>
          </p:cNvSpPr>
          <p:nvPr>
            <p:ph type="title"/>
          </p:nvPr>
        </p:nvSpPr>
        <p:spPr>
          <a:xfrm>
            <a:off x="5481662" y="803416"/>
            <a:ext cx="2877172" cy="1498647"/>
          </a:xfrm>
        </p:spPr>
        <p:txBody>
          <a:bodyPr anchor="t"/>
          <a:lstStyle/>
          <a:p>
            <a:r>
              <a:rPr lang="fi-FI" sz="2000" b="0" dirty="0">
                <a:solidFill>
                  <a:schemeClr val="tx1"/>
                </a:solidFill>
              </a:rPr>
              <a:t>Vinkit yrittäjän</a:t>
            </a:r>
            <a:br>
              <a:rPr lang="fi-FI" sz="2000" b="0" dirty="0">
                <a:solidFill>
                  <a:schemeClr val="tx1"/>
                </a:solidFill>
              </a:rPr>
            </a:br>
            <a:r>
              <a:rPr lang="fi-FI" sz="2000" b="0" dirty="0">
                <a:solidFill>
                  <a:schemeClr val="tx1"/>
                </a:solidFill>
              </a:rPr>
              <a:t>yleisimpiin haasteisiin</a:t>
            </a:r>
            <a:br>
              <a:rPr lang="fi-FI" sz="2000" b="0" dirty="0">
                <a:solidFill>
                  <a:schemeClr val="tx1"/>
                </a:solidFill>
              </a:rPr>
            </a:br>
            <a:r>
              <a:rPr lang="fi-FI" sz="2000" b="0" dirty="0">
                <a:solidFill>
                  <a:schemeClr val="tx1"/>
                </a:solidFill>
              </a:rPr>
              <a:t>verkosta: </a:t>
            </a:r>
            <a:r>
              <a:rPr lang="fi-FI" sz="2000" dirty="0">
                <a:solidFill>
                  <a:schemeClr val="tx1"/>
                </a:solidFill>
              </a:rPr>
              <a:t>yrittajat.fi.</a:t>
            </a:r>
          </a:p>
        </p:txBody>
      </p:sp>
      <p:sp>
        <p:nvSpPr>
          <p:cNvPr id="9" name="Sisällön paikkamerkki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Clr>
                <a:schemeClr val="accent3"/>
              </a:buClr>
              <a:buNone/>
            </a:pPr>
            <a:r>
              <a:rPr lang="fi-FI" b="1" dirty="0">
                <a:solidFill>
                  <a:schemeClr val="bg1"/>
                </a:solidFill>
              </a:rPr>
              <a:t>Aiheina mm.</a:t>
            </a:r>
          </a:p>
        </p:txBody>
      </p:sp>
      <p:grpSp>
        <p:nvGrpSpPr>
          <p:cNvPr id="20" name="Ryhmä 19">
            <a:extLst>
              <a:ext uri="{FF2B5EF4-FFF2-40B4-BE49-F238E27FC236}">
                <a16:creationId xmlns:a16="http://schemas.microsoft.com/office/drawing/2014/main" id="{B0790B7A-C750-7241-9EF5-97506C3F4AC8}"/>
              </a:ext>
            </a:extLst>
          </p:cNvPr>
          <p:cNvGrpSpPr/>
          <p:nvPr/>
        </p:nvGrpSpPr>
        <p:grpSpPr>
          <a:xfrm>
            <a:off x="11109013" y="5868211"/>
            <a:ext cx="739173" cy="739173"/>
            <a:chOff x="11109013" y="7619315"/>
            <a:chExt cx="739173" cy="739173"/>
          </a:xfrm>
        </p:grpSpPr>
        <p:sp>
          <p:nvSpPr>
            <p:cNvPr id="21" name="Ellipsi 20">
              <a:extLst>
                <a:ext uri="{FF2B5EF4-FFF2-40B4-BE49-F238E27FC236}">
                  <a16:creationId xmlns:a16="http://schemas.microsoft.com/office/drawing/2014/main" id="{37686930-83BB-B048-B931-EAB9672EEC4F}"/>
                </a:ext>
              </a:extLst>
            </p:cNvPr>
            <p:cNvSpPr/>
            <p:nvPr userDrawn="1"/>
          </p:nvSpPr>
          <p:spPr>
            <a:xfrm>
              <a:off x="11109013" y="7619315"/>
              <a:ext cx="739173" cy="7391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 err="1"/>
            </a:p>
          </p:txBody>
        </p:sp>
        <p:sp>
          <p:nvSpPr>
            <p:cNvPr id="22" name="Kolmio 21">
              <a:extLst>
                <a:ext uri="{FF2B5EF4-FFF2-40B4-BE49-F238E27FC236}">
                  <a16:creationId xmlns:a16="http://schemas.microsoft.com/office/drawing/2014/main" id="{D1D5CC94-7B77-754D-A11F-3C65EBF90DD1}"/>
                </a:ext>
              </a:extLst>
            </p:cNvPr>
            <p:cNvSpPr/>
            <p:nvPr userDrawn="1"/>
          </p:nvSpPr>
          <p:spPr>
            <a:xfrm rot="10800000">
              <a:off x="11198731" y="7816708"/>
              <a:ext cx="420901" cy="206732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 err="1"/>
            </a:p>
          </p:txBody>
        </p:sp>
        <p:sp>
          <p:nvSpPr>
            <p:cNvPr id="23" name="Puolivapaa piirto 22">
              <a:extLst>
                <a:ext uri="{FF2B5EF4-FFF2-40B4-BE49-F238E27FC236}">
                  <a16:creationId xmlns:a16="http://schemas.microsoft.com/office/drawing/2014/main" id="{CA8D581D-B9B1-1D44-BB78-73F0F91BD310}"/>
                </a:ext>
              </a:extLst>
            </p:cNvPr>
            <p:cNvSpPr/>
            <p:nvPr userDrawn="1"/>
          </p:nvSpPr>
          <p:spPr>
            <a:xfrm>
              <a:off x="11411833" y="7816601"/>
              <a:ext cx="285513" cy="275273"/>
            </a:xfrm>
            <a:custGeom>
              <a:avLst/>
              <a:gdLst>
                <a:gd name="connsiteX0" fmla="*/ 0 w 1979112"/>
                <a:gd name="connsiteY0" fmla="*/ 1670137 h 1908132"/>
                <a:gd name="connsiteX1" fmla="*/ 1749468 w 1979112"/>
                <a:gd name="connsiteY1" fmla="*/ 0 h 1908132"/>
                <a:gd name="connsiteX2" fmla="*/ 1979112 w 1979112"/>
                <a:gd name="connsiteY2" fmla="*/ 0 h 1908132"/>
                <a:gd name="connsiteX3" fmla="*/ 4175 w 1979112"/>
                <a:gd name="connsiteY3" fmla="*/ 1908132 h 1908132"/>
                <a:gd name="connsiteX4" fmla="*/ 0 w 1979112"/>
                <a:gd name="connsiteY4" fmla="*/ 1670137 h 190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9112" h="1908132">
                  <a:moveTo>
                    <a:pt x="0" y="1670137"/>
                  </a:moveTo>
                  <a:lnTo>
                    <a:pt x="1749468" y="0"/>
                  </a:lnTo>
                  <a:lnTo>
                    <a:pt x="1979112" y="0"/>
                  </a:lnTo>
                  <a:lnTo>
                    <a:pt x="4175" y="1908132"/>
                  </a:lnTo>
                  <a:cubicBezTo>
                    <a:pt x="2783" y="1832976"/>
                    <a:pt x="1392" y="1757819"/>
                    <a:pt x="0" y="1670137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 err="1"/>
            </a:p>
          </p:txBody>
        </p:sp>
        <p:sp>
          <p:nvSpPr>
            <p:cNvPr id="24" name="Puolivapaa piirto 23">
              <a:extLst>
                <a:ext uri="{FF2B5EF4-FFF2-40B4-BE49-F238E27FC236}">
                  <a16:creationId xmlns:a16="http://schemas.microsoft.com/office/drawing/2014/main" id="{B7BC6ACD-0D58-D542-B7E4-0897C74CC4F0}"/>
                </a:ext>
              </a:extLst>
            </p:cNvPr>
            <p:cNvSpPr/>
            <p:nvPr userDrawn="1"/>
          </p:nvSpPr>
          <p:spPr>
            <a:xfrm>
              <a:off x="11411231" y="7816601"/>
              <a:ext cx="358999" cy="346952"/>
            </a:xfrm>
            <a:custGeom>
              <a:avLst/>
              <a:gdLst>
                <a:gd name="connsiteX0" fmla="*/ 8351 w 2488504"/>
                <a:gd name="connsiteY0" fmla="*/ 2162828 h 2404997"/>
                <a:gd name="connsiteX1" fmla="*/ 2250510 w 2488504"/>
                <a:gd name="connsiteY1" fmla="*/ 0 h 2404997"/>
                <a:gd name="connsiteX2" fmla="*/ 2488504 w 2488504"/>
                <a:gd name="connsiteY2" fmla="*/ 0 h 2404997"/>
                <a:gd name="connsiteX3" fmla="*/ 0 w 2488504"/>
                <a:gd name="connsiteY3" fmla="*/ 2404997 h 2404997"/>
                <a:gd name="connsiteX4" fmla="*/ 8351 w 2488504"/>
                <a:gd name="connsiteY4" fmla="*/ 2162828 h 2404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8504" h="2404997">
                  <a:moveTo>
                    <a:pt x="8351" y="2162828"/>
                  </a:moveTo>
                  <a:lnTo>
                    <a:pt x="2250510" y="0"/>
                  </a:lnTo>
                  <a:lnTo>
                    <a:pt x="2488504" y="0"/>
                  </a:lnTo>
                  <a:lnTo>
                    <a:pt x="0" y="2404997"/>
                  </a:lnTo>
                  <a:lnTo>
                    <a:pt x="8351" y="216282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 err="1"/>
            </a:p>
          </p:txBody>
        </p:sp>
        <p:sp>
          <p:nvSpPr>
            <p:cNvPr id="25" name="Puolivapaa piirto 24">
              <a:extLst>
                <a:ext uri="{FF2B5EF4-FFF2-40B4-BE49-F238E27FC236}">
                  <a16:creationId xmlns:a16="http://schemas.microsoft.com/office/drawing/2014/main" id="{DDDDFDE0-8B17-9446-8FE2-8A4B998AEF65}"/>
                </a:ext>
              </a:extLst>
            </p:cNvPr>
            <p:cNvSpPr/>
            <p:nvPr userDrawn="1"/>
          </p:nvSpPr>
          <p:spPr>
            <a:xfrm>
              <a:off x="11410599" y="8038361"/>
              <a:ext cx="173740" cy="169144"/>
            </a:xfrm>
            <a:custGeom>
              <a:avLst/>
              <a:gdLst>
                <a:gd name="connsiteX0" fmla="*/ 0 w 1204332"/>
                <a:gd name="connsiteY0" fmla="*/ 1172471 h 1172471"/>
                <a:gd name="connsiteX1" fmla="*/ 1201146 w 1204332"/>
                <a:gd name="connsiteY1" fmla="*/ 0 h 1172471"/>
                <a:gd name="connsiteX2" fmla="*/ 1204332 w 1204332"/>
                <a:gd name="connsiteY2" fmla="*/ 1172471 h 1172471"/>
                <a:gd name="connsiteX3" fmla="*/ 0 w 1204332"/>
                <a:gd name="connsiteY3" fmla="*/ 1172471 h 1172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4332" h="1172471">
                  <a:moveTo>
                    <a:pt x="0" y="1172471"/>
                  </a:moveTo>
                  <a:lnTo>
                    <a:pt x="1201146" y="0"/>
                  </a:lnTo>
                  <a:lnTo>
                    <a:pt x="1204332" y="1172471"/>
                  </a:lnTo>
                  <a:lnTo>
                    <a:pt x="0" y="117247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 err="1"/>
            </a:p>
          </p:txBody>
        </p:sp>
      </p:grpSp>
      <p:pic>
        <p:nvPicPr>
          <p:cNvPr id="18" name="Kuva 17">
            <a:extLst>
              <a:ext uri="{FF2B5EF4-FFF2-40B4-BE49-F238E27FC236}">
                <a16:creationId xmlns:a16="http://schemas.microsoft.com/office/drawing/2014/main" id="{83BD0AE5-4DE3-314E-A7A0-0EC06F103B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0" t="9235" r="-26" b="351"/>
          <a:stretch/>
        </p:blipFill>
        <p:spPr>
          <a:xfrm>
            <a:off x="-1257300" y="-1"/>
            <a:ext cx="13449300" cy="8092441"/>
          </a:xfrm>
          <a:prstGeom prst="rect">
            <a:avLst/>
          </a:prstGeom>
        </p:spPr>
      </p:pic>
      <p:sp>
        <p:nvSpPr>
          <p:cNvPr id="19" name="Suorakulmio 18">
            <a:extLst>
              <a:ext uri="{FF2B5EF4-FFF2-40B4-BE49-F238E27FC236}">
                <a16:creationId xmlns:a16="http://schemas.microsoft.com/office/drawing/2014/main" id="{7EADCD6D-66D5-E940-B25D-C7F3E4D5AAB8}"/>
              </a:ext>
            </a:extLst>
          </p:cNvPr>
          <p:cNvSpPr/>
          <p:nvPr/>
        </p:nvSpPr>
        <p:spPr>
          <a:xfrm>
            <a:off x="8608166" y="626249"/>
            <a:ext cx="3583834" cy="4894702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 err="1"/>
          </a:p>
        </p:txBody>
      </p:sp>
      <p:sp>
        <p:nvSpPr>
          <p:cNvPr id="26" name="Suorakulmio 25">
            <a:extLst>
              <a:ext uri="{FF2B5EF4-FFF2-40B4-BE49-F238E27FC236}">
                <a16:creationId xmlns:a16="http://schemas.microsoft.com/office/drawing/2014/main" id="{CD4552CD-CA81-A34C-BA77-26868697B319}"/>
              </a:ext>
            </a:extLst>
          </p:cNvPr>
          <p:cNvSpPr/>
          <p:nvPr/>
        </p:nvSpPr>
        <p:spPr>
          <a:xfrm>
            <a:off x="5317391" y="626250"/>
            <a:ext cx="3005825" cy="1648982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 err="1"/>
          </a:p>
        </p:txBody>
      </p:sp>
      <p:sp>
        <p:nvSpPr>
          <p:cNvPr id="27" name="Suorakulmio 26">
            <a:extLst>
              <a:ext uri="{FF2B5EF4-FFF2-40B4-BE49-F238E27FC236}">
                <a16:creationId xmlns:a16="http://schemas.microsoft.com/office/drawing/2014/main" id="{6D2B6516-DE57-9647-9C8D-BB8943FBBFA7}"/>
              </a:ext>
            </a:extLst>
          </p:cNvPr>
          <p:cNvSpPr/>
          <p:nvPr/>
        </p:nvSpPr>
        <p:spPr>
          <a:xfrm>
            <a:off x="5345393" y="2514714"/>
            <a:ext cx="2977823" cy="299923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 err="1"/>
          </a:p>
        </p:txBody>
      </p:sp>
      <p:sp>
        <p:nvSpPr>
          <p:cNvPr id="30" name="Suorakulmio 29">
            <a:extLst>
              <a:ext uri="{FF2B5EF4-FFF2-40B4-BE49-F238E27FC236}">
                <a16:creationId xmlns:a16="http://schemas.microsoft.com/office/drawing/2014/main" id="{BFEDB03F-009F-684C-BC0A-FD5B4C7889B8}"/>
              </a:ext>
            </a:extLst>
          </p:cNvPr>
          <p:cNvSpPr/>
          <p:nvPr/>
        </p:nvSpPr>
        <p:spPr>
          <a:xfrm>
            <a:off x="825712" y="626249"/>
            <a:ext cx="4192855" cy="1361835"/>
          </a:xfrm>
          <a:prstGeom prst="rect">
            <a:avLst/>
          </a:prstGeom>
          <a:solidFill>
            <a:schemeClr val="bg1">
              <a:lumMod val="50000"/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 err="1"/>
          </a:p>
        </p:txBody>
      </p:sp>
      <p:sp>
        <p:nvSpPr>
          <p:cNvPr id="31" name="Suorakulmio 30">
            <a:extLst>
              <a:ext uri="{FF2B5EF4-FFF2-40B4-BE49-F238E27FC236}">
                <a16:creationId xmlns:a16="http://schemas.microsoft.com/office/drawing/2014/main" id="{202C71F3-1D8A-F843-B226-8728CD689370}"/>
              </a:ext>
            </a:extLst>
          </p:cNvPr>
          <p:cNvSpPr/>
          <p:nvPr/>
        </p:nvSpPr>
        <p:spPr>
          <a:xfrm>
            <a:off x="1032977" y="793516"/>
            <a:ext cx="39855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200" b="1" dirty="0" err="1"/>
              <a:t>yrittajat.fi</a:t>
            </a:r>
            <a:r>
              <a:rPr lang="fi-FI" sz="3200" b="1" dirty="0"/>
              <a:t>/neuvonta</a:t>
            </a:r>
          </a:p>
          <a:p>
            <a:r>
              <a:rPr lang="fi-FI" sz="3200" dirty="0"/>
              <a:t>tai </a:t>
            </a:r>
            <a:r>
              <a:rPr lang="fi-FI" sz="3200" b="1" dirty="0"/>
              <a:t>09 229 222</a:t>
            </a:r>
          </a:p>
          <a:p>
            <a:endParaRPr lang="fi-FI" sz="3200" dirty="0"/>
          </a:p>
        </p:txBody>
      </p:sp>
      <p:sp>
        <p:nvSpPr>
          <p:cNvPr id="13" name="Suorakulmio 12"/>
          <p:cNvSpPr/>
          <p:nvPr/>
        </p:nvSpPr>
        <p:spPr>
          <a:xfrm>
            <a:off x="8884517" y="1202228"/>
            <a:ext cx="3155172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fi-FI" sz="2000" b="1" dirty="0">
                <a:solidFill>
                  <a:schemeClr val="accent1"/>
                </a:solidFill>
              </a:rPr>
              <a:t>Aiheina mm:</a:t>
            </a:r>
          </a:p>
          <a:p>
            <a:pPr>
              <a:buClr>
                <a:schemeClr val="bg1"/>
              </a:buClr>
            </a:pPr>
            <a:r>
              <a:rPr lang="fi-FI" sz="2000" dirty="0"/>
              <a:t>• maksukyvyttömyys</a:t>
            </a:r>
          </a:p>
          <a:p>
            <a:pPr>
              <a:buClr>
                <a:schemeClr val="bg1"/>
              </a:buClr>
            </a:pPr>
            <a:r>
              <a:rPr lang="fi-FI" sz="2000" dirty="0"/>
              <a:t>• koulutus</a:t>
            </a:r>
          </a:p>
          <a:p>
            <a:pPr>
              <a:buClr>
                <a:schemeClr val="bg1"/>
              </a:buClr>
            </a:pPr>
            <a:r>
              <a:rPr lang="fi-FI" sz="2000" dirty="0"/>
              <a:t>• omistajanvaihdokset</a:t>
            </a:r>
          </a:p>
          <a:p>
            <a:pPr>
              <a:buClr>
                <a:schemeClr val="bg1"/>
              </a:buClr>
            </a:pPr>
            <a:r>
              <a:rPr lang="fi-FI" sz="2000" dirty="0"/>
              <a:t>• ympäristöasiat</a:t>
            </a:r>
          </a:p>
          <a:p>
            <a:pPr>
              <a:buClr>
                <a:schemeClr val="bg1"/>
              </a:buClr>
            </a:pPr>
            <a:r>
              <a:rPr lang="fi-FI" sz="2000" dirty="0"/>
              <a:t>• markkina- ja </a:t>
            </a:r>
          </a:p>
          <a:p>
            <a:pPr>
              <a:buClr>
                <a:schemeClr val="bg1"/>
              </a:buClr>
            </a:pPr>
            <a:r>
              <a:rPr lang="fi-FI" sz="2000" dirty="0"/>
              <a:t>  kilpailuoikeus</a:t>
            </a:r>
          </a:p>
          <a:p>
            <a:pPr>
              <a:buClr>
                <a:schemeClr val="bg1"/>
              </a:buClr>
            </a:pPr>
            <a:r>
              <a:rPr lang="fi-FI" sz="2000" dirty="0"/>
              <a:t>• yritysjuridiikka</a:t>
            </a:r>
          </a:p>
          <a:p>
            <a:pPr>
              <a:buClr>
                <a:schemeClr val="bg1"/>
              </a:buClr>
            </a:pPr>
            <a:r>
              <a:rPr lang="fi-FI" sz="2000" dirty="0"/>
              <a:t>• sopimusoikeus</a:t>
            </a:r>
          </a:p>
          <a:p>
            <a:pPr>
              <a:buClr>
                <a:schemeClr val="bg1"/>
              </a:buClr>
            </a:pPr>
            <a:r>
              <a:rPr lang="fi-FI" sz="2000" dirty="0"/>
              <a:t>• verotus</a:t>
            </a:r>
          </a:p>
          <a:p>
            <a:pPr>
              <a:buClr>
                <a:schemeClr val="bg1"/>
              </a:buClr>
            </a:pPr>
            <a:r>
              <a:rPr lang="fi-FI" sz="2000" dirty="0"/>
              <a:t>• sosiaaliturva</a:t>
            </a:r>
          </a:p>
          <a:p>
            <a:pPr>
              <a:buClr>
                <a:schemeClr val="bg1"/>
              </a:buClr>
            </a:pPr>
            <a:r>
              <a:rPr lang="fi-FI" sz="2000" dirty="0"/>
              <a:t>• työelämän juridiikka</a:t>
            </a:r>
          </a:p>
          <a:p>
            <a:pPr>
              <a:buClr>
                <a:schemeClr val="bg1"/>
              </a:buClr>
            </a:pPr>
            <a:endParaRPr lang="fi-FI" sz="2400" dirty="0"/>
          </a:p>
        </p:txBody>
      </p:sp>
      <p:sp>
        <p:nvSpPr>
          <p:cNvPr id="6" name="Suorakulmio 5"/>
          <p:cNvSpPr/>
          <p:nvPr/>
        </p:nvSpPr>
        <p:spPr>
          <a:xfrm>
            <a:off x="5431337" y="2754195"/>
            <a:ext cx="28918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000" dirty="0"/>
              <a:t>Maksuton </a:t>
            </a:r>
            <a:r>
              <a:rPr lang="fi-FI" sz="2000" b="1" dirty="0">
                <a:solidFill>
                  <a:schemeClr val="accent1"/>
                </a:solidFill>
              </a:rPr>
              <a:t>henkilökohtainen puhelinneuvonta </a:t>
            </a:r>
            <a:br>
              <a:rPr lang="fi-FI" sz="2000" dirty="0"/>
            </a:br>
            <a:r>
              <a:rPr lang="fi-FI" sz="2000" dirty="0"/>
              <a:t>arkisin 8–18. </a:t>
            </a:r>
          </a:p>
          <a:p>
            <a:endParaRPr lang="fi-FI" sz="2000" dirty="0"/>
          </a:p>
          <a:p>
            <a:r>
              <a:rPr lang="fi-FI" sz="2000" dirty="0"/>
              <a:t>Kerro jäsennumerosi, </a:t>
            </a:r>
          </a:p>
          <a:p>
            <a:r>
              <a:rPr lang="fi-FI" sz="2000" dirty="0"/>
              <a:t>ja puhelusi yhdistetään asiantuntijalle.</a:t>
            </a:r>
          </a:p>
          <a:p>
            <a:endParaRPr lang="fi-FI" sz="2000" dirty="0"/>
          </a:p>
        </p:txBody>
      </p:sp>
      <p:sp>
        <p:nvSpPr>
          <p:cNvPr id="28" name="Otsikko 9">
            <a:extLst>
              <a:ext uri="{FF2B5EF4-FFF2-40B4-BE49-F238E27FC236}">
                <a16:creationId xmlns:a16="http://schemas.microsoft.com/office/drawing/2014/main" id="{EFBE1AEF-D087-7C4B-9935-12CA4CFEB558}"/>
              </a:ext>
            </a:extLst>
          </p:cNvPr>
          <p:cNvSpPr txBox="1">
            <a:spLocks/>
          </p:cNvSpPr>
          <p:nvPr/>
        </p:nvSpPr>
        <p:spPr>
          <a:xfrm>
            <a:off x="5634062" y="955816"/>
            <a:ext cx="2877172" cy="149864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accent6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000" b="0" dirty="0">
                <a:solidFill>
                  <a:schemeClr val="tx1"/>
                </a:solidFill>
              </a:rPr>
              <a:t>Vinkit yrittäjän</a:t>
            </a:r>
            <a:br>
              <a:rPr lang="fi-FI" sz="2000" b="0" dirty="0">
                <a:solidFill>
                  <a:schemeClr val="tx1"/>
                </a:solidFill>
              </a:rPr>
            </a:br>
            <a:r>
              <a:rPr lang="fi-FI" sz="2000" b="0" dirty="0">
                <a:solidFill>
                  <a:schemeClr val="tx1"/>
                </a:solidFill>
              </a:rPr>
              <a:t>yleisimpiin haasteisiin</a:t>
            </a:r>
            <a:br>
              <a:rPr lang="fi-FI" sz="2000" b="0" dirty="0">
                <a:solidFill>
                  <a:schemeClr val="tx1"/>
                </a:solidFill>
              </a:rPr>
            </a:br>
            <a:r>
              <a:rPr lang="fi-FI" sz="2000" b="0" dirty="0">
                <a:solidFill>
                  <a:schemeClr val="tx1"/>
                </a:solidFill>
              </a:rPr>
              <a:t>verkosta: </a:t>
            </a:r>
            <a:r>
              <a:rPr lang="fi-FI" sz="2000" dirty="0" err="1">
                <a:solidFill>
                  <a:schemeClr val="tx1"/>
                </a:solidFill>
              </a:rPr>
              <a:t>yrittajat.fi</a:t>
            </a:r>
            <a:r>
              <a:rPr lang="fi-FI" sz="20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754215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erson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9B2B52D8-0487-6240-B4C2-02ADE15A9E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A038F4FA-2CE3-994F-909B-FF56016BC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dirty="0">
                <a:solidFill>
                  <a:schemeClr val="bg1"/>
                </a:solidFill>
              </a:rPr>
              <a:t>Nuoret Yrittäjät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FC9E9541-6054-464A-B454-A07D673EAF0F}"/>
              </a:ext>
            </a:extLst>
          </p:cNvPr>
          <p:cNvSpPr txBox="1"/>
          <p:nvPr/>
        </p:nvSpPr>
        <p:spPr>
          <a:xfrm>
            <a:off x="414000" y="1525965"/>
            <a:ext cx="609600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Alle 36-vuotiaiden 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yrittäjien ja yrittäjäksi suuntaavien nuorten verkosto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joka toimii ympäri maan.</a:t>
            </a:r>
          </a:p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Yhdistää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yrittäjiä eri kehitysvaiheista, toimialoilta, taustoista ja alueilta aina yksinyrittäjistä työnantajiin ja startupeista perheyrityksiin.</a:t>
            </a:r>
          </a:p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Tarjoaa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mahdollisuuksia verkostoitumiseen, vertaistukeen ja liiketoiminnan kasvattamiseen.</a:t>
            </a:r>
          </a:p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252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EEDF1751-4292-B74D-BC6F-6AED237787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28" y="-1181770"/>
            <a:ext cx="12144672" cy="8096448"/>
          </a:xfrm>
          <a:prstGeom prst="rect">
            <a:avLst/>
          </a:prstGeom>
        </p:spPr>
      </p:pic>
      <p:sp>
        <p:nvSpPr>
          <p:cNvPr id="17" name="Suorakulmio 16">
            <a:extLst>
              <a:ext uri="{FF2B5EF4-FFF2-40B4-BE49-F238E27FC236}">
                <a16:creationId xmlns:a16="http://schemas.microsoft.com/office/drawing/2014/main" id="{90CA9168-4906-E546-A157-1141DFE0BB1F}"/>
              </a:ext>
            </a:extLst>
          </p:cNvPr>
          <p:cNvSpPr/>
          <p:nvPr/>
        </p:nvSpPr>
        <p:spPr>
          <a:xfrm>
            <a:off x="349661" y="4309102"/>
            <a:ext cx="6808176" cy="2016224"/>
          </a:xfrm>
          <a:prstGeom prst="rect">
            <a:avLst/>
          </a:prstGeom>
          <a:solidFill>
            <a:schemeClr val="bg1">
              <a:alpha val="0"/>
            </a:schemeClr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 err="1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Otsikko 2"/>
          <p:cNvSpPr txBox="1">
            <a:spLocks/>
          </p:cNvSpPr>
          <p:nvPr/>
        </p:nvSpPr>
        <p:spPr>
          <a:xfrm>
            <a:off x="349661" y="4836375"/>
            <a:ext cx="6808177" cy="2635002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accent6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Mitä yrittäjyys on?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3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238750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C1780225-FC69-5941-9825-E981BF29B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9" b="7909"/>
          <a:stretch/>
        </p:blipFill>
        <p:spPr>
          <a:xfrm>
            <a:off x="0" y="0"/>
            <a:ext cx="12219993" cy="6858001"/>
          </a:xfrm>
          <a:prstGeom prst="rect">
            <a:avLst/>
          </a:prstGeom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CD65E7D7-713D-4D0F-A35E-F098CBCDB8F2}"/>
              </a:ext>
            </a:extLst>
          </p:cNvPr>
          <p:cNvSpPr/>
          <p:nvPr/>
        </p:nvSpPr>
        <p:spPr>
          <a:xfrm rot="17950054">
            <a:off x="4087432" y="516059"/>
            <a:ext cx="10827651" cy="7537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 err="1"/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C82AEE64-4D47-5643-A527-6BACF1FFA0D8}"/>
              </a:ext>
            </a:extLst>
          </p:cNvPr>
          <p:cNvSpPr/>
          <p:nvPr/>
        </p:nvSpPr>
        <p:spPr>
          <a:xfrm>
            <a:off x="8165613" y="534080"/>
            <a:ext cx="34578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4000" b="1" dirty="0"/>
              <a:t>Opiskelijat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A14813C6-4CB5-472C-A40C-C6109D4D0E6D}"/>
              </a:ext>
            </a:extLst>
          </p:cNvPr>
          <p:cNvSpPr txBox="1"/>
          <p:nvPr/>
        </p:nvSpPr>
        <p:spPr>
          <a:xfrm>
            <a:off x="5513209" y="1838028"/>
            <a:ext cx="6110286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400" dirty="0" err="1">
                <a:latin typeface="Arial" panose="020B0604020202020204"/>
              </a:rPr>
              <a:t>Opiskelijaj</a:t>
            </a:r>
            <a:r>
              <a:rPr kumimoji="0" lang="fi-FI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äsenyys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on tarkoitettu yrittäjyydestä kiinnostuneille </a:t>
            </a:r>
          </a:p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täysipäiväisille opiskelijoille.</a:t>
            </a:r>
          </a:p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2400" dirty="0">
              <a:latin typeface="Arial" panose="020B0604020202020204"/>
            </a:endParaRPr>
          </a:p>
          <a:p>
            <a:pPr algn="r"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Opiskelijajäsenille on tarjolla rahanarvoisia etuja muun muassa kotisivujen luontityökaluista kirjanpitopalveluihin.</a:t>
            </a:r>
          </a:p>
          <a:p>
            <a:pPr algn="r">
              <a:defRPr/>
            </a:pPr>
            <a:endParaRPr kumimoji="0" lang="fi-FI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algn="r">
              <a:defRPr/>
            </a:pPr>
            <a:r>
              <a:rPr lang="fi-FI" sz="2400" dirty="0">
                <a:latin typeface="Arial" panose="020B0604020202020204"/>
              </a:rPr>
              <a:t>Osa Nuorten Yrittäjien verkostoa.</a:t>
            </a:r>
          </a:p>
          <a:p>
            <a:pPr algn="r">
              <a:defRPr/>
            </a:pPr>
            <a:endParaRPr kumimoji="0" lang="fi-FI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400" dirty="0">
                <a:latin typeface="Arial" panose="020B0604020202020204"/>
              </a:rPr>
              <a:t>Opiskelijajäsenyys on </a:t>
            </a:r>
            <a:r>
              <a:rPr lang="fi-FI" sz="2400" b="1" dirty="0">
                <a:latin typeface="Arial" panose="020B0604020202020204"/>
              </a:rPr>
              <a:t>maksuton</a:t>
            </a:r>
            <a:r>
              <a:rPr lang="fi-FI" sz="2400" dirty="0">
                <a:latin typeface="Arial" panose="020B0604020202020204"/>
              </a:rPr>
              <a:t>.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2400" dirty="0">
              <a:latin typeface="Arial" panose="020B0604020202020204"/>
            </a:endParaRPr>
          </a:p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23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kannettava&#10;&#10;Kuvaus luotu automaattisesti">
            <a:extLst>
              <a:ext uri="{FF2B5EF4-FFF2-40B4-BE49-F238E27FC236}">
                <a16:creationId xmlns:a16="http://schemas.microsoft.com/office/drawing/2014/main" id="{A7DEA9FC-F765-4A62-8202-93FE7CBF6BC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6" r="31446"/>
          <a:stretch>
            <a:fillRect/>
          </a:stretch>
        </p:blipFill>
        <p:spPr/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A57023C-9309-4255-ABDE-285B6A2353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6000" y="2611279"/>
            <a:ext cx="7008000" cy="4424895"/>
          </a:xfrm>
        </p:spPr>
        <p:txBody>
          <a:bodyPr/>
          <a:lstStyle/>
          <a:p>
            <a:pPr marL="0" indent="0">
              <a:buNone/>
            </a:pPr>
            <a:r>
              <a:rPr lang="fi-FI" sz="2000" dirty="0"/>
              <a:t>Nimi</a:t>
            </a:r>
          </a:p>
          <a:p>
            <a:pPr marL="0" indent="0">
              <a:buNone/>
            </a:pPr>
            <a:r>
              <a:rPr lang="fi-FI" sz="2000" dirty="0"/>
              <a:t>Titteli</a:t>
            </a:r>
          </a:p>
          <a:p>
            <a:pPr marL="0" indent="0">
              <a:buNone/>
            </a:pPr>
            <a:r>
              <a:rPr lang="fi-FI" sz="2000" dirty="0"/>
              <a:t>Organisaatio</a:t>
            </a:r>
          </a:p>
          <a:p>
            <a:pPr marL="0" indent="0">
              <a:buNone/>
            </a:pPr>
            <a:endParaRPr lang="fi-FI" sz="2000" dirty="0"/>
          </a:p>
          <a:p>
            <a:pPr marL="0" indent="0">
              <a:buNone/>
            </a:pPr>
            <a:r>
              <a:rPr lang="fi-FI" sz="2000" dirty="0"/>
              <a:t>p. </a:t>
            </a:r>
          </a:p>
          <a:p>
            <a:pPr marL="0" indent="0">
              <a:buNone/>
            </a:pPr>
            <a:r>
              <a:rPr lang="fi-FI" sz="2000" dirty="0"/>
              <a:t>sähköposti</a:t>
            </a: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6B6DEF51-A736-4056-9425-B192B9837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Ollaan yhteyksissä</a:t>
            </a:r>
          </a:p>
        </p:txBody>
      </p:sp>
    </p:spTree>
    <p:extLst>
      <p:ext uri="{BB962C8B-B14F-4D97-AF65-F5344CB8AC3E}">
        <p14:creationId xmlns:p14="http://schemas.microsoft.com/office/powerpoint/2010/main" val="5616762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2217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henkilö, mies, sisä, ruoka&#10;&#10;Kuvaus luotu automaattisesti">
            <a:extLst>
              <a:ext uri="{FF2B5EF4-FFF2-40B4-BE49-F238E27FC236}">
                <a16:creationId xmlns:a16="http://schemas.microsoft.com/office/drawing/2014/main" id="{34B754AE-C7F8-2449-A7F0-2BFD489670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C64AE36C-09C9-1F46-A288-3542DA3C5B93}"/>
              </a:ext>
            </a:extLst>
          </p:cNvPr>
          <p:cNvSpPr/>
          <p:nvPr/>
        </p:nvSpPr>
        <p:spPr>
          <a:xfrm>
            <a:off x="843785" y="1650863"/>
            <a:ext cx="4117959" cy="2471432"/>
          </a:xfrm>
          <a:prstGeom prst="rect">
            <a:avLst/>
          </a:prstGeom>
          <a:solidFill>
            <a:schemeClr val="tx1">
              <a:alpha val="1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 err="1"/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04A70E3F-BF5D-B949-B9D4-B9F5E719D222}"/>
              </a:ext>
            </a:extLst>
          </p:cNvPr>
          <p:cNvSpPr/>
          <p:nvPr/>
        </p:nvSpPr>
        <p:spPr>
          <a:xfrm>
            <a:off x="1042645" y="1917083"/>
            <a:ext cx="37285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4000" b="1" dirty="0">
                <a:solidFill>
                  <a:schemeClr val="bg1"/>
                </a:solidFill>
              </a:rPr>
              <a:t>Tätä on</a:t>
            </a:r>
          </a:p>
          <a:p>
            <a:pPr algn="ctr"/>
            <a:r>
              <a:rPr lang="fi-FI" sz="4000" b="1" dirty="0">
                <a:solidFill>
                  <a:schemeClr val="bg1"/>
                </a:solidFill>
              </a:rPr>
              <a:t>suomalainen</a:t>
            </a:r>
          </a:p>
          <a:p>
            <a:pPr algn="ctr"/>
            <a:r>
              <a:rPr lang="fi-FI" sz="4000" b="1" dirty="0">
                <a:solidFill>
                  <a:schemeClr val="bg1"/>
                </a:solidFill>
              </a:rPr>
              <a:t>yrittäjyys</a:t>
            </a:r>
          </a:p>
        </p:txBody>
      </p:sp>
    </p:spTree>
    <p:extLst>
      <p:ext uri="{BB962C8B-B14F-4D97-AF65-F5344CB8AC3E}">
        <p14:creationId xmlns:p14="http://schemas.microsoft.com/office/powerpoint/2010/main" val="4256729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uora yhdysviiva 36">
            <a:extLst>
              <a:ext uri="{FF2B5EF4-FFF2-40B4-BE49-F238E27FC236}">
                <a16:creationId xmlns:a16="http://schemas.microsoft.com/office/drawing/2014/main" id="{4AFC6AC2-F8B3-9944-8D90-B642CAC87366}"/>
              </a:ext>
            </a:extLst>
          </p:cNvPr>
          <p:cNvCxnSpPr>
            <a:cxnSpLocks/>
          </p:cNvCxnSpPr>
          <p:nvPr/>
        </p:nvCxnSpPr>
        <p:spPr>
          <a:xfrm>
            <a:off x="6687419" y="3362954"/>
            <a:ext cx="596837" cy="454712"/>
          </a:xfrm>
          <a:prstGeom prst="line">
            <a:avLst/>
          </a:prstGeom>
          <a:ln w="952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uora yhdysviiva 34">
            <a:extLst>
              <a:ext uri="{FF2B5EF4-FFF2-40B4-BE49-F238E27FC236}">
                <a16:creationId xmlns:a16="http://schemas.microsoft.com/office/drawing/2014/main" id="{02E55087-E2FE-9B40-ABBD-EFDCAF97EA2A}"/>
              </a:ext>
            </a:extLst>
          </p:cNvPr>
          <p:cNvCxnSpPr>
            <a:cxnSpLocks/>
          </p:cNvCxnSpPr>
          <p:nvPr/>
        </p:nvCxnSpPr>
        <p:spPr>
          <a:xfrm>
            <a:off x="4361516" y="4483892"/>
            <a:ext cx="596837" cy="454712"/>
          </a:xfrm>
          <a:prstGeom prst="line">
            <a:avLst/>
          </a:prstGeom>
          <a:ln w="952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uora yhdysviiva 29">
            <a:extLst>
              <a:ext uri="{FF2B5EF4-FFF2-40B4-BE49-F238E27FC236}">
                <a16:creationId xmlns:a16="http://schemas.microsoft.com/office/drawing/2014/main" id="{2D5E9EDF-4425-1445-BC16-C8A60539A9E8}"/>
              </a:ext>
            </a:extLst>
          </p:cNvPr>
          <p:cNvCxnSpPr>
            <a:cxnSpLocks/>
          </p:cNvCxnSpPr>
          <p:nvPr/>
        </p:nvCxnSpPr>
        <p:spPr>
          <a:xfrm>
            <a:off x="5816025" y="3759354"/>
            <a:ext cx="0" cy="822627"/>
          </a:xfrm>
          <a:prstGeom prst="line">
            <a:avLst/>
          </a:prstGeom>
          <a:ln w="952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uora yhdysviiva 31">
            <a:extLst>
              <a:ext uri="{FF2B5EF4-FFF2-40B4-BE49-F238E27FC236}">
                <a16:creationId xmlns:a16="http://schemas.microsoft.com/office/drawing/2014/main" id="{DD799730-49B3-A44F-B4D3-780A0AF9A6EB}"/>
              </a:ext>
            </a:extLst>
          </p:cNvPr>
          <p:cNvCxnSpPr>
            <a:cxnSpLocks/>
          </p:cNvCxnSpPr>
          <p:nvPr/>
        </p:nvCxnSpPr>
        <p:spPr>
          <a:xfrm flipH="1">
            <a:off x="6405422" y="3600557"/>
            <a:ext cx="3205142" cy="1645254"/>
          </a:xfrm>
          <a:prstGeom prst="line">
            <a:avLst/>
          </a:prstGeom>
          <a:ln w="952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uora yhdysviiva 33">
            <a:extLst>
              <a:ext uri="{FF2B5EF4-FFF2-40B4-BE49-F238E27FC236}">
                <a16:creationId xmlns:a16="http://schemas.microsoft.com/office/drawing/2014/main" id="{41CAEC39-D5F8-274A-A13D-FE226D56082F}"/>
              </a:ext>
            </a:extLst>
          </p:cNvPr>
          <p:cNvCxnSpPr>
            <a:cxnSpLocks/>
          </p:cNvCxnSpPr>
          <p:nvPr/>
        </p:nvCxnSpPr>
        <p:spPr>
          <a:xfrm flipH="1">
            <a:off x="3768982" y="3128035"/>
            <a:ext cx="1390093" cy="719933"/>
          </a:xfrm>
          <a:prstGeom prst="line">
            <a:avLst/>
          </a:prstGeom>
          <a:ln w="952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uorakulmio 19">
            <a:extLst>
              <a:ext uri="{FF2B5EF4-FFF2-40B4-BE49-F238E27FC236}">
                <a16:creationId xmlns:a16="http://schemas.microsoft.com/office/drawing/2014/main" id="{9109EB60-EEA5-054B-B1F0-3D4652DB4A49}"/>
              </a:ext>
            </a:extLst>
          </p:cNvPr>
          <p:cNvSpPr/>
          <p:nvPr/>
        </p:nvSpPr>
        <p:spPr>
          <a:xfrm>
            <a:off x="529647" y="668866"/>
            <a:ext cx="3048351" cy="2931691"/>
          </a:xfrm>
          <a:prstGeom prst="rect">
            <a:avLst/>
          </a:prstGeom>
          <a:solidFill>
            <a:schemeClr val="bg1">
              <a:lumMod val="50000"/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 err="1"/>
          </a:p>
        </p:txBody>
      </p:sp>
      <p:sp>
        <p:nvSpPr>
          <p:cNvPr id="21" name="Suorakulmio 20">
            <a:extLst>
              <a:ext uri="{FF2B5EF4-FFF2-40B4-BE49-F238E27FC236}">
                <a16:creationId xmlns:a16="http://schemas.microsoft.com/office/drawing/2014/main" id="{6437D91B-9A37-A24D-B3C3-0726CFBCFE63}"/>
              </a:ext>
            </a:extLst>
          </p:cNvPr>
          <p:cNvSpPr/>
          <p:nvPr/>
        </p:nvSpPr>
        <p:spPr>
          <a:xfrm>
            <a:off x="840244" y="906717"/>
            <a:ext cx="327615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4000" dirty="0"/>
              <a:t>Suomi on pienten</a:t>
            </a:r>
          </a:p>
          <a:p>
            <a:r>
              <a:rPr lang="fi-FI" sz="4000" dirty="0"/>
              <a:t>yritysten</a:t>
            </a:r>
          </a:p>
          <a:p>
            <a:r>
              <a:rPr lang="fi-FI" sz="4000" dirty="0"/>
              <a:t>maa</a:t>
            </a:r>
          </a:p>
        </p:txBody>
      </p:sp>
      <p:sp>
        <p:nvSpPr>
          <p:cNvPr id="22" name="Suorakulmio 21">
            <a:extLst>
              <a:ext uri="{FF2B5EF4-FFF2-40B4-BE49-F238E27FC236}">
                <a16:creationId xmlns:a16="http://schemas.microsoft.com/office/drawing/2014/main" id="{63CDC555-52BE-B747-B7BA-831E9449B0CA}"/>
              </a:ext>
            </a:extLst>
          </p:cNvPr>
          <p:cNvSpPr/>
          <p:nvPr/>
        </p:nvSpPr>
        <p:spPr>
          <a:xfrm>
            <a:off x="4587637" y="421833"/>
            <a:ext cx="68292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/>
              <a:t>Suomessa on   </a:t>
            </a:r>
            <a:r>
              <a:rPr lang="fi-FI" sz="7200" b="1" dirty="0">
                <a:solidFill>
                  <a:schemeClr val="accent1"/>
                </a:solidFill>
              </a:rPr>
              <a:t>300 331</a:t>
            </a:r>
            <a:r>
              <a:rPr lang="fi-FI" dirty="0"/>
              <a:t>yritystä*</a:t>
            </a:r>
          </a:p>
        </p:txBody>
      </p:sp>
      <p:sp>
        <p:nvSpPr>
          <p:cNvPr id="23" name="Hexagon 3">
            <a:extLst>
              <a:ext uri="{FF2B5EF4-FFF2-40B4-BE49-F238E27FC236}">
                <a16:creationId xmlns:a16="http://schemas.microsoft.com/office/drawing/2014/main" id="{50CF245E-D0D5-C64D-AAC5-24128595F4C5}"/>
              </a:ext>
            </a:extLst>
          </p:cNvPr>
          <p:cNvSpPr/>
          <p:nvPr/>
        </p:nvSpPr>
        <p:spPr>
          <a:xfrm rot="3820054">
            <a:off x="9010187" y="2090911"/>
            <a:ext cx="2710091" cy="2336286"/>
          </a:xfrm>
          <a:prstGeom prst="hex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7198" dirty="0">
              <a:latin typeface="Roboto Light" panose="02000000000000000000" pitchFamily="2" charset="0"/>
            </a:endParaRPr>
          </a:p>
        </p:txBody>
      </p:sp>
      <p:sp>
        <p:nvSpPr>
          <p:cNvPr id="24" name="Hexagon 3">
            <a:extLst>
              <a:ext uri="{FF2B5EF4-FFF2-40B4-BE49-F238E27FC236}">
                <a16:creationId xmlns:a16="http://schemas.microsoft.com/office/drawing/2014/main" id="{8B6D7F0E-503A-C94D-8C35-B37F2FF67E01}"/>
              </a:ext>
            </a:extLst>
          </p:cNvPr>
          <p:cNvSpPr/>
          <p:nvPr/>
        </p:nvSpPr>
        <p:spPr>
          <a:xfrm rot="3820054">
            <a:off x="2213627" y="2839886"/>
            <a:ext cx="2710091" cy="2336286"/>
          </a:xfrm>
          <a:prstGeom prst="hex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7198" dirty="0">
              <a:latin typeface="Roboto Light" panose="02000000000000000000" pitchFamily="2" charset="0"/>
            </a:endParaRPr>
          </a:p>
        </p:txBody>
      </p:sp>
      <p:sp>
        <p:nvSpPr>
          <p:cNvPr id="25" name="Hexagon 3">
            <a:extLst>
              <a:ext uri="{FF2B5EF4-FFF2-40B4-BE49-F238E27FC236}">
                <a16:creationId xmlns:a16="http://schemas.microsoft.com/office/drawing/2014/main" id="{397CE531-D2B5-2744-882E-58F1A3C3F4AB}"/>
              </a:ext>
            </a:extLst>
          </p:cNvPr>
          <p:cNvSpPr/>
          <p:nvPr/>
        </p:nvSpPr>
        <p:spPr>
          <a:xfrm rot="3820054">
            <a:off x="4406219" y="4323815"/>
            <a:ext cx="2710091" cy="2336286"/>
          </a:xfrm>
          <a:prstGeom prst="hex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7198" dirty="0">
              <a:latin typeface="Roboto Light" panose="02000000000000000000" pitchFamily="2" charset="0"/>
            </a:endParaRPr>
          </a:p>
        </p:txBody>
      </p:sp>
      <p:sp>
        <p:nvSpPr>
          <p:cNvPr id="26" name="Hexagon 3">
            <a:extLst>
              <a:ext uri="{FF2B5EF4-FFF2-40B4-BE49-F238E27FC236}">
                <a16:creationId xmlns:a16="http://schemas.microsoft.com/office/drawing/2014/main" id="{CCB7C350-4F43-7D4C-9FB4-689B42CF2FB2}"/>
              </a:ext>
            </a:extLst>
          </p:cNvPr>
          <p:cNvSpPr/>
          <p:nvPr/>
        </p:nvSpPr>
        <p:spPr>
          <a:xfrm rot="3820054">
            <a:off x="6698377" y="3208563"/>
            <a:ext cx="2710091" cy="2336286"/>
          </a:xfrm>
          <a:prstGeom prst="hex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7198" dirty="0">
              <a:latin typeface="Roboto Light" panose="02000000000000000000" pitchFamily="2" charset="0"/>
            </a:endParaRPr>
          </a:p>
        </p:txBody>
      </p:sp>
      <p:sp>
        <p:nvSpPr>
          <p:cNvPr id="28" name="Hexagon 3">
            <a:extLst>
              <a:ext uri="{FF2B5EF4-FFF2-40B4-BE49-F238E27FC236}">
                <a16:creationId xmlns:a16="http://schemas.microsoft.com/office/drawing/2014/main" id="{03101B3A-E670-4D4C-B6DC-43D2EE475432}"/>
              </a:ext>
            </a:extLst>
          </p:cNvPr>
          <p:cNvSpPr/>
          <p:nvPr/>
        </p:nvSpPr>
        <p:spPr>
          <a:xfrm rot="3820054">
            <a:off x="4537680" y="1724633"/>
            <a:ext cx="2710091" cy="2336286"/>
          </a:xfrm>
          <a:prstGeom prst="hex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7198" dirty="0">
              <a:latin typeface="Roboto Light" panose="02000000000000000000" pitchFamily="2" charset="0"/>
            </a:endParaRPr>
          </a:p>
        </p:txBody>
      </p:sp>
      <p:sp>
        <p:nvSpPr>
          <p:cNvPr id="38" name="Suorakulmio 37">
            <a:extLst>
              <a:ext uri="{FF2B5EF4-FFF2-40B4-BE49-F238E27FC236}">
                <a16:creationId xmlns:a16="http://schemas.microsoft.com/office/drawing/2014/main" id="{D28666CD-BFB0-3E4E-99C3-8A7CF9C0F071}"/>
              </a:ext>
            </a:extLst>
          </p:cNvPr>
          <p:cNvSpPr/>
          <p:nvPr/>
        </p:nvSpPr>
        <p:spPr>
          <a:xfrm>
            <a:off x="9577603" y="2381891"/>
            <a:ext cx="14884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dirty="0">
                <a:solidFill>
                  <a:schemeClr val="bg1"/>
                </a:solidFill>
              </a:rPr>
              <a:t>1,4 miljoonaa ihmistä tekee töitä Suomen yrityksissä</a:t>
            </a:r>
          </a:p>
        </p:txBody>
      </p:sp>
      <p:sp>
        <p:nvSpPr>
          <p:cNvPr id="39" name="Suorakulmio 38">
            <a:extLst>
              <a:ext uri="{FF2B5EF4-FFF2-40B4-BE49-F238E27FC236}">
                <a16:creationId xmlns:a16="http://schemas.microsoft.com/office/drawing/2014/main" id="{2ABBABDC-55AC-1946-8BC5-54E4B126108D}"/>
              </a:ext>
            </a:extLst>
          </p:cNvPr>
          <p:cNvSpPr/>
          <p:nvPr/>
        </p:nvSpPr>
        <p:spPr>
          <a:xfrm>
            <a:off x="2580637" y="3362954"/>
            <a:ext cx="19124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dirty="0">
                <a:solidFill>
                  <a:schemeClr val="bg1"/>
                </a:solidFill>
              </a:rPr>
              <a:t>93,7 prosentissa yrityksistä on alle kymmenen työntekijää</a:t>
            </a:r>
          </a:p>
        </p:txBody>
      </p:sp>
      <p:sp>
        <p:nvSpPr>
          <p:cNvPr id="40" name="Suorakulmio 39">
            <a:extLst>
              <a:ext uri="{FF2B5EF4-FFF2-40B4-BE49-F238E27FC236}">
                <a16:creationId xmlns:a16="http://schemas.microsoft.com/office/drawing/2014/main" id="{2E064152-15DE-3842-9E23-8C3B6527735E}"/>
              </a:ext>
            </a:extLst>
          </p:cNvPr>
          <p:cNvSpPr/>
          <p:nvPr/>
        </p:nvSpPr>
        <p:spPr>
          <a:xfrm>
            <a:off x="5034324" y="2043831"/>
            <a:ext cx="16935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dirty="0">
                <a:solidFill>
                  <a:schemeClr val="bg1"/>
                </a:solidFill>
              </a:rPr>
              <a:t>Vain 0,2 prosenttia Suomen yrityksistä on suuryrityksiä</a:t>
            </a:r>
          </a:p>
        </p:txBody>
      </p:sp>
      <p:sp>
        <p:nvSpPr>
          <p:cNvPr id="41" name="Suorakulmio 40">
            <a:extLst>
              <a:ext uri="{FF2B5EF4-FFF2-40B4-BE49-F238E27FC236}">
                <a16:creationId xmlns:a16="http://schemas.microsoft.com/office/drawing/2014/main" id="{04EE4955-213F-CD4D-910A-4001C9C191C8}"/>
              </a:ext>
            </a:extLst>
          </p:cNvPr>
          <p:cNvSpPr/>
          <p:nvPr/>
        </p:nvSpPr>
        <p:spPr>
          <a:xfrm>
            <a:off x="4878897" y="4851900"/>
            <a:ext cx="16912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dirty="0">
                <a:solidFill>
                  <a:schemeClr val="bg1"/>
                </a:solidFill>
              </a:rPr>
              <a:t>Yrittäjistä </a:t>
            </a:r>
          </a:p>
          <a:p>
            <a:pPr algn="ctr"/>
            <a:r>
              <a:rPr lang="fi-FI" dirty="0">
                <a:solidFill>
                  <a:schemeClr val="bg1"/>
                </a:solidFill>
              </a:rPr>
              <a:t>69 </a:t>
            </a:r>
          </a:p>
          <a:p>
            <a:pPr algn="ctr"/>
            <a:r>
              <a:rPr lang="fi-FI" dirty="0">
                <a:solidFill>
                  <a:schemeClr val="bg1"/>
                </a:solidFill>
              </a:rPr>
              <a:t>prosenttia on yksinyrittäjiä</a:t>
            </a:r>
          </a:p>
        </p:txBody>
      </p:sp>
      <p:sp>
        <p:nvSpPr>
          <p:cNvPr id="42" name="Suorakulmio 41">
            <a:extLst>
              <a:ext uri="{FF2B5EF4-FFF2-40B4-BE49-F238E27FC236}">
                <a16:creationId xmlns:a16="http://schemas.microsoft.com/office/drawing/2014/main" id="{CBF3BF68-02E4-B240-8B0B-856390793032}"/>
              </a:ext>
            </a:extLst>
          </p:cNvPr>
          <p:cNvSpPr/>
          <p:nvPr/>
        </p:nvSpPr>
        <p:spPr>
          <a:xfrm>
            <a:off x="7211811" y="3913270"/>
            <a:ext cx="16935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dirty="0">
                <a:solidFill>
                  <a:schemeClr val="bg1"/>
                </a:solidFill>
              </a:rPr>
              <a:t>Yrittäjistä </a:t>
            </a:r>
          </a:p>
          <a:p>
            <a:pPr algn="ctr"/>
            <a:r>
              <a:rPr lang="fi-FI" dirty="0">
                <a:solidFill>
                  <a:schemeClr val="bg1"/>
                </a:solidFill>
              </a:rPr>
              <a:t>35 prosenttia on naisia </a:t>
            </a:r>
          </a:p>
        </p:txBody>
      </p:sp>
      <p:sp>
        <p:nvSpPr>
          <p:cNvPr id="33" name="Tekstin paikkamerkki 4">
            <a:extLst>
              <a:ext uri="{FF2B5EF4-FFF2-40B4-BE49-F238E27FC236}">
                <a16:creationId xmlns:a16="http://schemas.microsoft.com/office/drawing/2014/main" id="{2EEFBFCF-C3DD-D145-8D30-080C875E34F7}"/>
              </a:ext>
            </a:extLst>
          </p:cNvPr>
          <p:cNvSpPr txBox="1">
            <a:spLocks/>
          </p:cNvSpPr>
          <p:nvPr/>
        </p:nvSpPr>
        <p:spPr>
          <a:xfrm>
            <a:off x="8650840" y="6062480"/>
            <a:ext cx="3279590" cy="616343"/>
          </a:xfrm>
          <a:prstGeom prst="rect">
            <a:avLst/>
          </a:prstGeom>
        </p:spPr>
        <p:txBody>
          <a:bodyPr/>
          <a:lstStyle>
            <a:lvl1pPr marL="239994" indent="-239994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9984" indent="-263993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5974" indent="-239994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9964" indent="-239994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3954" indent="-239994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7945" indent="-239994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15935" indent="-239994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3924" indent="-239994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7915" indent="-239994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2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*Yritykset ilman alkutuotantoa. </a:t>
            </a:r>
          </a:p>
          <a:p>
            <a:pPr marL="0" indent="0">
              <a:buNone/>
            </a:pPr>
            <a:r>
              <a:rPr lang="fi-FI" sz="12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Lähde: Tilastokeskus 2021.</a:t>
            </a:r>
          </a:p>
          <a:p>
            <a:pPr marL="0" indent="0">
              <a:buNone/>
            </a:pPr>
            <a:r>
              <a:rPr lang="fi-FI" sz="12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Pl. maa-, metsä- ja kalatalous</a:t>
            </a:r>
          </a:p>
        </p:txBody>
      </p:sp>
    </p:spTree>
    <p:extLst>
      <p:ext uri="{BB962C8B-B14F-4D97-AF65-F5344CB8AC3E}">
        <p14:creationId xmlns:p14="http://schemas.microsoft.com/office/powerpoint/2010/main" val="529713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B6A76FF2-D516-2B12-7B90-AFB9FB888976}"/>
              </a:ext>
            </a:extLst>
          </p:cNvPr>
          <p:cNvCxnSpPr>
            <a:cxnSpLocks/>
          </p:cNvCxnSpPr>
          <p:nvPr/>
        </p:nvCxnSpPr>
        <p:spPr>
          <a:xfrm>
            <a:off x="1854435" y="1970452"/>
            <a:ext cx="930469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Kuva 3">
            <a:extLst>
              <a:ext uri="{FF2B5EF4-FFF2-40B4-BE49-F238E27FC236}">
                <a16:creationId xmlns:a16="http://schemas.microsoft.com/office/drawing/2014/main" id="{B25EACD2-6557-5443-A7B8-B9C9CE67B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89755" y="0"/>
            <a:ext cx="12971509" cy="8647673"/>
          </a:xfrm>
          <a:prstGeom prst="rect">
            <a:avLst/>
          </a:prstGeom>
        </p:spPr>
      </p:pic>
      <p:sp>
        <p:nvSpPr>
          <p:cNvPr id="50" name="Suorakulmio 49">
            <a:extLst>
              <a:ext uri="{FF2B5EF4-FFF2-40B4-BE49-F238E27FC236}">
                <a16:creationId xmlns:a16="http://schemas.microsoft.com/office/drawing/2014/main" id="{5562FD83-35F0-4461-CBC5-9D47A2C5BE28}"/>
              </a:ext>
            </a:extLst>
          </p:cNvPr>
          <p:cNvSpPr/>
          <p:nvPr/>
        </p:nvSpPr>
        <p:spPr>
          <a:xfrm>
            <a:off x="10249695" y="1334337"/>
            <a:ext cx="906433" cy="4450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 err="1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43646" y="162219"/>
            <a:ext cx="11248354" cy="798689"/>
          </a:xfrm>
        </p:spPr>
        <p:txBody>
          <a:bodyPr/>
          <a:lstStyle/>
          <a:p>
            <a:r>
              <a:rPr lang="fi-FI" b="0" dirty="0"/>
              <a:t>Yritysten määrä kasvanut 2000-luvulla </a:t>
            </a:r>
            <a:r>
              <a:rPr lang="fi-FI" dirty="0">
                <a:solidFill>
                  <a:schemeClr val="accent1"/>
                </a:solidFill>
              </a:rPr>
              <a:t>voimakkaasti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71877376-B71B-C44D-AE19-805E65E49EF3}"/>
              </a:ext>
            </a:extLst>
          </p:cNvPr>
          <p:cNvSpPr/>
          <p:nvPr/>
        </p:nvSpPr>
        <p:spPr>
          <a:xfrm>
            <a:off x="971864" y="1007416"/>
            <a:ext cx="10619160" cy="555248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 err="1"/>
          </a:p>
        </p:txBody>
      </p:sp>
      <p:cxnSp>
        <p:nvCxnSpPr>
          <p:cNvPr id="32" name="Suora yhdysviiva 31">
            <a:extLst>
              <a:ext uri="{FF2B5EF4-FFF2-40B4-BE49-F238E27FC236}">
                <a16:creationId xmlns:a16="http://schemas.microsoft.com/office/drawing/2014/main" id="{69334692-477C-47D8-2197-9F4D853E6768}"/>
              </a:ext>
            </a:extLst>
          </p:cNvPr>
          <p:cNvCxnSpPr>
            <a:cxnSpLocks/>
          </p:cNvCxnSpPr>
          <p:nvPr/>
        </p:nvCxnSpPr>
        <p:spPr>
          <a:xfrm>
            <a:off x="10249696" y="1970621"/>
            <a:ext cx="909429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uora yhdysviiva 32">
            <a:extLst>
              <a:ext uri="{FF2B5EF4-FFF2-40B4-BE49-F238E27FC236}">
                <a16:creationId xmlns:a16="http://schemas.microsoft.com/office/drawing/2014/main" id="{FECB23E9-3242-C260-AF32-C315DC1BD933}"/>
              </a:ext>
            </a:extLst>
          </p:cNvPr>
          <p:cNvCxnSpPr>
            <a:cxnSpLocks/>
          </p:cNvCxnSpPr>
          <p:nvPr/>
        </p:nvCxnSpPr>
        <p:spPr>
          <a:xfrm>
            <a:off x="10249696" y="2604284"/>
            <a:ext cx="909429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uora yhdysviiva 33">
            <a:extLst>
              <a:ext uri="{FF2B5EF4-FFF2-40B4-BE49-F238E27FC236}">
                <a16:creationId xmlns:a16="http://schemas.microsoft.com/office/drawing/2014/main" id="{0D659DD9-D053-973E-70D6-0D0938219518}"/>
              </a:ext>
            </a:extLst>
          </p:cNvPr>
          <p:cNvCxnSpPr>
            <a:cxnSpLocks/>
          </p:cNvCxnSpPr>
          <p:nvPr/>
        </p:nvCxnSpPr>
        <p:spPr>
          <a:xfrm>
            <a:off x="10249696" y="3243295"/>
            <a:ext cx="909429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uora yhdysviiva 34">
            <a:extLst>
              <a:ext uri="{FF2B5EF4-FFF2-40B4-BE49-F238E27FC236}">
                <a16:creationId xmlns:a16="http://schemas.microsoft.com/office/drawing/2014/main" id="{7C9215FC-A185-1AA1-644A-E8E034237854}"/>
              </a:ext>
            </a:extLst>
          </p:cNvPr>
          <p:cNvCxnSpPr>
            <a:cxnSpLocks/>
          </p:cNvCxnSpPr>
          <p:nvPr/>
        </p:nvCxnSpPr>
        <p:spPr>
          <a:xfrm>
            <a:off x="10249696" y="3861142"/>
            <a:ext cx="909429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uora yhdysviiva 35">
            <a:extLst>
              <a:ext uri="{FF2B5EF4-FFF2-40B4-BE49-F238E27FC236}">
                <a16:creationId xmlns:a16="http://schemas.microsoft.com/office/drawing/2014/main" id="{CF55E4BC-1BDE-65F8-2477-7A7B93EF7485}"/>
              </a:ext>
            </a:extLst>
          </p:cNvPr>
          <p:cNvCxnSpPr>
            <a:cxnSpLocks/>
          </p:cNvCxnSpPr>
          <p:nvPr/>
        </p:nvCxnSpPr>
        <p:spPr>
          <a:xfrm>
            <a:off x="10249695" y="4508617"/>
            <a:ext cx="909429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uora yhdysviiva 36">
            <a:extLst>
              <a:ext uri="{FF2B5EF4-FFF2-40B4-BE49-F238E27FC236}">
                <a16:creationId xmlns:a16="http://schemas.microsoft.com/office/drawing/2014/main" id="{B563D69F-6515-DC7B-D9B7-5E4779625092}"/>
              </a:ext>
            </a:extLst>
          </p:cNvPr>
          <p:cNvCxnSpPr>
            <a:cxnSpLocks/>
          </p:cNvCxnSpPr>
          <p:nvPr/>
        </p:nvCxnSpPr>
        <p:spPr>
          <a:xfrm>
            <a:off x="10249695" y="5141611"/>
            <a:ext cx="909429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Chart 1">
            <a:extLst>
              <a:ext uri="{FF2B5EF4-FFF2-40B4-BE49-F238E27FC236}">
                <a16:creationId xmlns:a16="http://schemas.microsoft.com/office/drawing/2014/main" id="{8D1C36C6-36A0-4944-BB25-97BB7A49A6E1}"/>
              </a:ext>
            </a:extLst>
          </p:cNvPr>
          <p:cNvGraphicFramePr>
            <a:graphicFrameLocks noGrp="1"/>
          </p:cNvGraphicFramePr>
          <p:nvPr/>
        </p:nvGraphicFramePr>
        <p:xfrm>
          <a:off x="776426" y="1052104"/>
          <a:ext cx="9608546" cy="5182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kstin paikkamerkki 4"/>
          <p:cNvSpPr>
            <a:spLocks noGrp="1"/>
          </p:cNvSpPr>
          <p:nvPr>
            <p:ph type="body" sz="quarter" idx="13"/>
          </p:nvPr>
        </p:nvSpPr>
        <p:spPr>
          <a:xfrm>
            <a:off x="1132597" y="6325650"/>
            <a:ext cx="9714000" cy="396000"/>
          </a:xfrm>
        </p:spPr>
        <p:txBody>
          <a:bodyPr/>
          <a:lstStyle/>
          <a:p>
            <a:r>
              <a:rPr lang="fi-FI" sz="1050" dirty="0">
                <a:solidFill>
                  <a:schemeClr val="tx1"/>
                </a:solidFill>
              </a:rPr>
              <a:t>Lähde: Tilastokeskus, Yritysten rakenne- ja tilinpäätöstilasto 2022. Pl. maa-, metsä- ja kalatalous</a:t>
            </a:r>
          </a:p>
          <a:p>
            <a:endParaRPr lang="fi-FI" dirty="0"/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6F4C19E0-E049-7F73-6F2D-F334968E58DE}"/>
              </a:ext>
            </a:extLst>
          </p:cNvPr>
          <p:cNvSpPr/>
          <p:nvPr/>
        </p:nvSpPr>
        <p:spPr>
          <a:xfrm>
            <a:off x="10335544" y="1910691"/>
            <a:ext cx="229482" cy="3878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 err="1"/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49B2E9D8-C5AB-ED6D-6288-776959A55047}"/>
              </a:ext>
            </a:extLst>
          </p:cNvPr>
          <p:cNvSpPr/>
          <p:nvPr/>
        </p:nvSpPr>
        <p:spPr>
          <a:xfrm>
            <a:off x="10627733" y="1805749"/>
            <a:ext cx="229482" cy="39828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 err="1"/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3793A3FA-D29D-809C-DD05-AB787C599CBF}"/>
              </a:ext>
            </a:extLst>
          </p:cNvPr>
          <p:cNvSpPr/>
          <p:nvPr/>
        </p:nvSpPr>
        <p:spPr>
          <a:xfrm>
            <a:off x="10929643" y="1655295"/>
            <a:ext cx="229482" cy="41330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 err="1"/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C2D11EF5-7FF0-E240-ABEB-26DE1EC8FD41}"/>
              </a:ext>
            </a:extLst>
          </p:cNvPr>
          <p:cNvSpPr txBox="1"/>
          <p:nvPr/>
        </p:nvSpPr>
        <p:spPr>
          <a:xfrm rot="16200000">
            <a:off x="10109233" y="2071353"/>
            <a:ext cx="696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292377</a:t>
            </a: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66CEE702-41C2-5FE0-6DD7-466CF4D080E1}"/>
              </a:ext>
            </a:extLst>
          </p:cNvPr>
          <p:cNvSpPr txBox="1"/>
          <p:nvPr/>
        </p:nvSpPr>
        <p:spPr>
          <a:xfrm rot="16200000">
            <a:off x="10349281" y="1970658"/>
            <a:ext cx="7789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294965</a:t>
            </a:r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287CAEED-2760-ECB1-69C2-4B4806D672A2}"/>
              </a:ext>
            </a:extLst>
          </p:cNvPr>
          <p:cNvSpPr txBox="1"/>
          <p:nvPr/>
        </p:nvSpPr>
        <p:spPr>
          <a:xfrm rot="16200000">
            <a:off x="10696128" y="1795243"/>
            <a:ext cx="696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300331</a:t>
            </a:r>
          </a:p>
        </p:txBody>
      </p:sp>
      <p:cxnSp>
        <p:nvCxnSpPr>
          <p:cNvPr id="25" name="Suora yhdysviiva 24">
            <a:extLst>
              <a:ext uri="{FF2B5EF4-FFF2-40B4-BE49-F238E27FC236}">
                <a16:creationId xmlns:a16="http://schemas.microsoft.com/office/drawing/2014/main" id="{4C8878C1-1A0F-9282-E177-A35D1C908FA6}"/>
              </a:ext>
            </a:extLst>
          </p:cNvPr>
          <p:cNvCxnSpPr>
            <a:cxnSpLocks/>
          </p:cNvCxnSpPr>
          <p:nvPr/>
        </p:nvCxnSpPr>
        <p:spPr>
          <a:xfrm>
            <a:off x="10249873" y="1334337"/>
            <a:ext cx="909429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uora yhdysviiva 37">
            <a:extLst>
              <a:ext uri="{FF2B5EF4-FFF2-40B4-BE49-F238E27FC236}">
                <a16:creationId xmlns:a16="http://schemas.microsoft.com/office/drawing/2014/main" id="{47C87523-EA8D-05B3-7976-E75694FD218F}"/>
              </a:ext>
            </a:extLst>
          </p:cNvPr>
          <p:cNvCxnSpPr>
            <a:cxnSpLocks/>
          </p:cNvCxnSpPr>
          <p:nvPr/>
        </p:nvCxnSpPr>
        <p:spPr>
          <a:xfrm>
            <a:off x="10246699" y="5784647"/>
            <a:ext cx="909429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uora yhdysviiva 38">
            <a:extLst>
              <a:ext uri="{FF2B5EF4-FFF2-40B4-BE49-F238E27FC236}">
                <a16:creationId xmlns:a16="http://schemas.microsoft.com/office/drawing/2014/main" id="{5899286D-A4E3-DB59-94AB-D02662C611EF}"/>
              </a:ext>
            </a:extLst>
          </p:cNvPr>
          <p:cNvCxnSpPr>
            <a:cxnSpLocks/>
          </p:cNvCxnSpPr>
          <p:nvPr/>
        </p:nvCxnSpPr>
        <p:spPr>
          <a:xfrm>
            <a:off x="10565026" y="5788389"/>
            <a:ext cx="0" cy="3456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uora yhdysviiva 41">
            <a:extLst>
              <a:ext uri="{FF2B5EF4-FFF2-40B4-BE49-F238E27FC236}">
                <a16:creationId xmlns:a16="http://schemas.microsoft.com/office/drawing/2014/main" id="{2B6CB957-4657-5C7A-9A4C-B60EDDE68954}"/>
              </a:ext>
            </a:extLst>
          </p:cNvPr>
          <p:cNvCxnSpPr>
            <a:cxnSpLocks/>
          </p:cNvCxnSpPr>
          <p:nvPr/>
        </p:nvCxnSpPr>
        <p:spPr>
          <a:xfrm>
            <a:off x="10855841" y="5784647"/>
            <a:ext cx="0" cy="3456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uora yhdysviiva 42">
            <a:extLst>
              <a:ext uri="{FF2B5EF4-FFF2-40B4-BE49-F238E27FC236}">
                <a16:creationId xmlns:a16="http://schemas.microsoft.com/office/drawing/2014/main" id="{EB10BCA2-6B72-2F6C-BCCC-DC28EAD6A360}"/>
              </a:ext>
            </a:extLst>
          </p:cNvPr>
          <p:cNvCxnSpPr>
            <a:cxnSpLocks/>
          </p:cNvCxnSpPr>
          <p:nvPr/>
        </p:nvCxnSpPr>
        <p:spPr>
          <a:xfrm>
            <a:off x="11156644" y="5784647"/>
            <a:ext cx="0" cy="3456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kstiruutu 44">
            <a:extLst>
              <a:ext uri="{FF2B5EF4-FFF2-40B4-BE49-F238E27FC236}">
                <a16:creationId xmlns:a16="http://schemas.microsoft.com/office/drawing/2014/main" id="{BD790E85-7076-145A-E76B-DD985A66C792}"/>
              </a:ext>
            </a:extLst>
          </p:cNvPr>
          <p:cNvSpPr txBox="1"/>
          <p:nvPr/>
        </p:nvSpPr>
        <p:spPr>
          <a:xfrm>
            <a:off x="10241063" y="5819018"/>
            <a:ext cx="433283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50" b="1" dirty="0">
                <a:latin typeface="Arial Narrow" panose="020B0604020202020204" pitchFamily="34" charset="0"/>
                <a:cs typeface="Arial Narrow" panose="020B0604020202020204" pitchFamily="34" charset="0"/>
              </a:rPr>
              <a:t>2019</a:t>
            </a:r>
          </a:p>
        </p:txBody>
      </p:sp>
      <p:sp>
        <p:nvSpPr>
          <p:cNvPr id="46" name="Tekstiruutu 45">
            <a:extLst>
              <a:ext uri="{FF2B5EF4-FFF2-40B4-BE49-F238E27FC236}">
                <a16:creationId xmlns:a16="http://schemas.microsoft.com/office/drawing/2014/main" id="{92DB9C58-52C5-CDD3-34B4-8ABD3E84FA8D}"/>
              </a:ext>
            </a:extLst>
          </p:cNvPr>
          <p:cNvSpPr txBox="1"/>
          <p:nvPr/>
        </p:nvSpPr>
        <p:spPr>
          <a:xfrm>
            <a:off x="10538927" y="5816588"/>
            <a:ext cx="4332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50" b="1" dirty="0">
                <a:latin typeface="Arial Narrow" panose="020B0604020202020204" pitchFamily="34" charset="0"/>
                <a:cs typeface="Arial Narrow" panose="020B0604020202020204" pitchFamily="34" charset="0"/>
              </a:rPr>
              <a:t>2020</a:t>
            </a:r>
          </a:p>
        </p:txBody>
      </p:sp>
      <p:sp>
        <p:nvSpPr>
          <p:cNvPr id="47" name="Tekstiruutu 46">
            <a:extLst>
              <a:ext uri="{FF2B5EF4-FFF2-40B4-BE49-F238E27FC236}">
                <a16:creationId xmlns:a16="http://schemas.microsoft.com/office/drawing/2014/main" id="{79428238-47BE-1294-F3AF-FC040CE431E9}"/>
              </a:ext>
            </a:extLst>
          </p:cNvPr>
          <p:cNvSpPr txBox="1"/>
          <p:nvPr/>
        </p:nvSpPr>
        <p:spPr>
          <a:xfrm>
            <a:off x="10848333" y="5815770"/>
            <a:ext cx="4332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50" b="1" dirty="0">
                <a:latin typeface="Arial Narrow" panose="020B0604020202020204" pitchFamily="34" charset="0"/>
                <a:cs typeface="Arial Narrow" panose="020B0604020202020204" pitchFamily="34" charset="0"/>
              </a:rPr>
              <a:t>2021</a:t>
            </a:r>
          </a:p>
        </p:txBody>
      </p:sp>
      <p:sp>
        <p:nvSpPr>
          <p:cNvPr id="49" name="Tekstiruutu 48">
            <a:extLst>
              <a:ext uri="{FF2B5EF4-FFF2-40B4-BE49-F238E27FC236}">
                <a16:creationId xmlns:a16="http://schemas.microsoft.com/office/drawing/2014/main" id="{3E571601-69D8-1015-D55B-6A78100BEA73}"/>
              </a:ext>
            </a:extLst>
          </p:cNvPr>
          <p:cNvSpPr txBox="1"/>
          <p:nvPr/>
        </p:nvSpPr>
        <p:spPr>
          <a:xfrm rot="16200000">
            <a:off x="9729879" y="2309713"/>
            <a:ext cx="8619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200" b="0" i="0" u="none" strike="noStrike" kern="1200" baseline="0">
                <a:solidFill>
                  <a:prstClr val="white"/>
                </a:solidFill>
                <a:latin typeface="Trebuchet MS"/>
                <a:ea typeface="Trebuchet MS"/>
                <a:cs typeface="Trebuchet MS"/>
              </a:defRPr>
            </a:pPr>
            <a:fld id="{10672954-6790-A84F-A50F-95111B416177}" type="VALUE">
              <a:rPr lang="en-US" smtClean="0"/>
              <a:pPr algn="ctr" rtl="0">
                <a:defRPr sz="1200" b="0" i="0" u="none" strike="noStrike" kern="1200" baseline="0">
                  <a:solidFill>
                    <a:prstClr val="white"/>
                  </a:solidFill>
                  <a:latin typeface="Trebuchet MS"/>
                  <a:ea typeface="Trebuchet MS"/>
                  <a:cs typeface="Trebuchet MS"/>
                </a:defRPr>
              </a:pPr>
              <a:t>286042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420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3377090-B041-44C9-AFDB-7A409E291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2743" y="821665"/>
            <a:ext cx="7670290" cy="408476"/>
          </a:xfrm>
        </p:spPr>
        <p:txBody>
          <a:bodyPr/>
          <a:lstStyle/>
          <a:p>
            <a:r>
              <a:rPr lang="fi-FI" sz="2000" b="0" dirty="0"/>
              <a:t>Yritysten liiketoiminta ulkomailla, % pk-yrityksistä</a:t>
            </a:r>
          </a:p>
        </p:txBody>
      </p:sp>
      <p:sp>
        <p:nvSpPr>
          <p:cNvPr id="10" name="Alatunnisteen paikkamerkki 3">
            <a:extLst>
              <a:ext uri="{FF2B5EF4-FFF2-40B4-BE49-F238E27FC236}">
                <a16:creationId xmlns:a16="http://schemas.microsoft.com/office/drawing/2014/main" id="{BDB509EB-8BB6-E247-834E-E16FD415F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45427" y="6466113"/>
            <a:ext cx="6288203" cy="223935"/>
          </a:xfrm>
        </p:spPr>
        <p:txBody>
          <a:bodyPr/>
          <a:lstStyle/>
          <a:p>
            <a:pPr algn="r"/>
            <a:r>
              <a:rPr lang="fi-FI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Lähde: Pk-yritysbarometri, syksy 2022 </a:t>
            </a: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70E1A03A-9C74-054F-B589-2D3D8D8A11BF}"/>
              </a:ext>
            </a:extLst>
          </p:cNvPr>
          <p:cNvSpPr/>
          <p:nvPr/>
        </p:nvSpPr>
        <p:spPr>
          <a:xfrm>
            <a:off x="529647" y="332962"/>
            <a:ext cx="2895033" cy="1941729"/>
          </a:xfrm>
          <a:prstGeom prst="rect">
            <a:avLst/>
          </a:prstGeom>
          <a:solidFill>
            <a:schemeClr val="bg1">
              <a:lumMod val="50000"/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 err="1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2BB204A9-2564-0340-8145-8A5B323B19CC}"/>
              </a:ext>
            </a:extLst>
          </p:cNvPr>
          <p:cNvSpPr/>
          <p:nvPr/>
        </p:nvSpPr>
        <p:spPr>
          <a:xfrm>
            <a:off x="990600" y="488359"/>
            <a:ext cx="21945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600" dirty="0"/>
              <a:t>Yrittäjät</a:t>
            </a:r>
          </a:p>
          <a:p>
            <a:r>
              <a:rPr lang="fi-FI" sz="3600" dirty="0"/>
              <a:t>tukevat</a:t>
            </a:r>
          </a:p>
          <a:p>
            <a:r>
              <a:rPr lang="fi-FI" sz="3600" b="1" dirty="0">
                <a:solidFill>
                  <a:schemeClr val="accent1"/>
                </a:solidFill>
              </a:rPr>
              <a:t>vientiä</a:t>
            </a:r>
          </a:p>
        </p:txBody>
      </p:sp>
      <p:sp>
        <p:nvSpPr>
          <p:cNvPr id="8" name="Sisällön paikkamerkki 1">
            <a:extLst>
              <a:ext uri="{FF2B5EF4-FFF2-40B4-BE49-F238E27FC236}">
                <a16:creationId xmlns:a16="http://schemas.microsoft.com/office/drawing/2014/main" id="{799F86B6-530F-D546-8332-2231ACBF0E17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39994" indent="-239994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9984" indent="-263993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5974" indent="-239994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9964" indent="-239994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3954" indent="-239994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7945" indent="-239994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15935" indent="-239994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3924" indent="-239994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7915" indent="-239994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i-FI"/>
              <a:t> </a:t>
            </a:r>
            <a:endParaRPr lang="fi-FI" dirty="0"/>
          </a:p>
        </p:txBody>
      </p:sp>
      <p:graphicFrame>
        <p:nvGraphicFramePr>
          <p:cNvPr id="17" name="Taulukko 16">
            <a:extLst>
              <a:ext uri="{FF2B5EF4-FFF2-40B4-BE49-F238E27FC236}">
                <a16:creationId xmlns:a16="http://schemas.microsoft.com/office/drawing/2014/main" id="{711D8C5F-FABB-1745-9C79-43920AEF94CD}"/>
              </a:ext>
            </a:extLst>
          </p:cNvPr>
          <p:cNvGraphicFramePr>
            <a:graphicFrameLocks noGrp="1"/>
          </p:cNvGraphicFramePr>
          <p:nvPr/>
        </p:nvGraphicFramePr>
        <p:xfrm>
          <a:off x="3509319" y="1388901"/>
          <a:ext cx="8328455" cy="902298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1694481">
                  <a:extLst>
                    <a:ext uri="{9D8B030D-6E8A-4147-A177-3AD203B41FA5}">
                      <a16:colId xmlns:a16="http://schemas.microsoft.com/office/drawing/2014/main" val="502233036"/>
                    </a:ext>
                  </a:extLst>
                </a:gridCol>
                <a:gridCol w="1694481">
                  <a:extLst>
                    <a:ext uri="{9D8B030D-6E8A-4147-A177-3AD203B41FA5}">
                      <a16:colId xmlns:a16="http://schemas.microsoft.com/office/drawing/2014/main" val="2020656631"/>
                    </a:ext>
                  </a:extLst>
                </a:gridCol>
                <a:gridCol w="1294255">
                  <a:extLst>
                    <a:ext uri="{9D8B030D-6E8A-4147-A177-3AD203B41FA5}">
                      <a16:colId xmlns:a16="http://schemas.microsoft.com/office/drawing/2014/main" val="280377617"/>
                    </a:ext>
                  </a:extLst>
                </a:gridCol>
                <a:gridCol w="1532278">
                  <a:extLst>
                    <a:ext uri="{9D8B030D-6E8A-4147-A177-3AD203B41FA5}">
                      <a16:colId xmlns:a16="http://schemas.microsoft.com/office/drawing/2014/main" val="588431409"/>
                    </a:ext>
                  </a:extLst>
                </a:gridCol>
                <a:gridCol w="1085986">
                  <a:extLst>
                    <a:ext uri="{9D8B030D-6E8A-4147-A177-3AD203B41FA5}">
                      <a16:colId xmlns:a16="http://schemas.microsoft.com/office/drawing/2014/main" val="4106163252"/>
                    </a:ext>
                  </a:extLst>
                </a:gridCol>
                <a:gridCol w="1026974">
                  <a:extLst>
                    <a:ext uri="{9D8B030D-6E8A-4147-A177-3AD203B41FA5}">
                      <a16:colId xmlns:a16="http://schemas.microsoft.com/office/drawing/2014/main" val="2383800988"/>
                    </a:ext>
                  </a:extLst>
                </a:gridCol>
              </a:tblGrid>
              <a:tr h="459763">
                <a:tc rowSpan="2">
                  <a:txBody>
                    <a:bodyPr/>
                    <a:lstStyle/>
                    <a:p>
                      <a:pPr marL="0" marR="0" lvl="0" indent="0" algn="ctr" defTabSz="9143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600" dirty="0">
                          <a:solidFill>
                            <a:schemeClr val="bg1"/>
                          </a:solidFill>
                        </a:rPr>
                        <a:t>Vientiä tai liiketoimintaa ulkomailla</a:t>
                      </a:r>
                    </a:p>
                  </a:txBody>
                  <a:tcPr marL="12663" marR="12663" marT="9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u="none" strike="noStrike" dirty="0">
                          <a:effectLst/>
                          <a:latin typeface="+mn-lt"/>
                        </a:rPr>
                        <a:t>Kaikki yritykset 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663" marR="12663" marT="9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u="none" strike="noStrike" dirty="0">
                          <a:effectLst/>
                          <a:latin typeface="+mn-lt"/>
                        </a:rPr>
                        <a:t>Teollisuus</a:t>
                      </a:r>
                      <a:r>
                        <a:rPr lang="fi-FI" sz="1600" u="none" strike="noStrike" dirty="0">
                          <a:effectLst/>
                          <a:latin typeface="+mn-lt"/>
                        </a:rPr>
                        <a:t> 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663" marR="12663" marT="9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u="none" strike="noStrike" dirty="0">
                          <a:effectLst/>
                          <a:latin typeface="+mn-lt"/>
                        </a:rPr>
                        <a:t>Rakentaminen</a:t>
                      </a:r>
                      <a:r>
                        <a:rPr lang="fi-FI" sz="1600" u="none" strike="noStrike" dirty="0">
                          <a:effectLst/>
                          <a:latin typeface="+mn-lt"/>
                        </a:rPr>
                        <a:t> 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663" marR="12663" marT="9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u="none" strike="noStrike" dirty="0">
                          <a:effectLst/>
                          <a:latin typeface="+mn-lt"/>
                        </a:rPr>
                        <a:t>Kauppa 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663" marR="12663" marT="9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u="none" strike="noStrike" dirty="0">
                          <a:effectLst/>
                          <a:latin typeface="+mn-lt"/>
                        </a:rPr>
                        <a:t>Palvelut 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663" marR="12663" marT="9160" marB="0" anchor="ctr"/>
                </a:tc>
                <a:extLst>
                  <a:ext uri="{0D108BD9-81ED-4DB2-BD59-A6C34878D82A}">
                    <a16:rowId xmlns:a16="http://schemas.microsoft.com/office/drawing/2014/main" val="138097444"/>
                  </a:ext>
                </a:extLst>
              </a:tr>
              <a:tr h="442535">
                <a:tc vMerge="1">
                  <a:txBody>
                    <a:bodyPr/>
                    <a:lstStyle/>
                    <a:p>
                      <a:pPr algn="ctr"/>
                      <a:endParaRPr lang="en-FI" sz="1600" dirty="0">
                        <a:effectLst/>
                        <a:latin typeface="+mn-lt"/>
                      </a:endParaRPr>
                    </a:p>
                  </a:txBody>
                  <a:tcPr marL="38100" marR="38100" marT="38100" marB="495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I" sz="1600" dirty="0">
                          <a:effectLst/>
                          <a:latin typeface="+mn-lt"/>
                        </a:rPr>
                        <a:t>2</a:t>
                      </a:r>
                      <a:r>
                        <a:rPr lang="fi-FI" sz="1600" dirty="0">
                          <a:effectLst/>
                          <a:latin typeface="+mn-lt"/>
                        </a:rPr>
                        <a:t>0</a:t>
                      </a:r>
                      <a:endParaRPr lang="en-FI" sz="1600" dirty="0">
                        <a:effectLst/>
                        <a:latin typeface="+mn-lt"/>
                      </a:endParaRPr>
                    </a:p>
                  </a:txBody>
                  <a:tcPr marL="38100" marR="38100" marT="38100" marB="495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I" sz="1600" dirty="0">
                          <a:effectLst/>
                          <a:latin typeface="+mn-lt"/>
                        </a:rPr>
                        <a:t>4</a:t>
                      </a:r>
                      <a:r>
                        <a:rPr lang="fi-FI" sz="1600" dirty="0">
                          <a:effectLst/>
                          <a:latin typeface="+mn-lt"/>
                        </a:rPr>
                        <a:t>4</a:t>
                      </a:r>
                      <a:endParaRPr lang="en-FI" sz="1600" dirty="0">
                        <a:effectLst/>
                        <a:latin typeface="+mn-lt"/>
                      </a:endParaRPr>
                    </a:p>
                  </a:txBody>
                  <a:tcPr marL="38100" marR="38100" marT="38100" marB="495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>
                          <a:effectLst/>
                          <a:latin typeface="+mn-lt"/>
                        </a:rPr>
                        <a:t>9</a:t>
                      </a:r>
                      <a:endParaRPr lang="en-FI" sz="1600" dirty="0">
                        <a:effectLst/>
                        <a:latin typeface="+mn-lt"/>
                      </a:endParaRPr>
                    </a:p>
                  </a:txBody>
                  <a:tcPr marL="38100" marR="38100" marT="38100" marB="495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>
                          <a:effectLst/>
                          <a:latin typeface="+mn-lt"/>
                        </a:rPr>
                        <a:t>27</a:t>
                      </a:r>
                      <a:endParaRPr lang="en-FI" sz="1600" dirty="0">
                        <a:effectLst/>
                        <a:latin typeface="+mn-lt"/>
                      </a:endParaRPr>
                    </a:p>
                  </a:txBody>
                  <a:tcPr marL="38100" marR="38100" marT="38100" marB="495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>
                          <a:effectLst/>
                          <a:latin typeface="+mn-lt"/>
                        </a:rPr>
                        <a:t>17</a:t>
                      </a:r>
                      <a:endParaRPr lang="en-FI" sz="1600" dirty="0">
                        <a:effectLst/>
                        <a:latin typeface="+mn-lt"/>
                      </a:endParaRPr>
                    </a:p>
                  </a:txBody>
                  <a:tcPr marL="38100" marR="38100" marT="38100" marB="49530" anchor="ctr"/>
                </a:tc>
                <a:extLst>
                  <a:ext uri="{0D108BD9-81ED-4DB2-BD59-A6C34878D82A}">
                    <a16:rowId xmlns:a16="http://schemas.microsoft.com/office/drawing/2014/main" val="2977951095"/>
                  </a:ext>
                </a:extLst>
              </a:tr>
            </a:tbl>
          </a:graphicData>
        </a:graphic>
      </p:graphicFrame>
      <p:sp>
        <p:nvSpPr>
          <p:cNvPr id="20" name="Sisällön paikkamerkki 1">
            <a:extLst>
              <a:ext uri="{FF2B5EF4-FFF2-40B4-BE49-F238E27FC236}">
                <a16:creationId xmlns:a16="http://schemas.microsoft.com/office/drawing/2014/main" id="{89A3DC75-6AAC-7A4B-99E1-164DE100EDBC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/>
          <a:lstStyle>
            <a:lvl1pPr marL="239994" indent="-239994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9984" indent="-263993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5974" indent="-239994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9964" indent="-239994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3954" indent="-239994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7945" indent="-239994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15935" indent="-239994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3924" indent="-239994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7915" indent="-239994" algn="l" defTabSz="914377" rtl="0" eaLnBrk="1" latinLnBrk="0" hangingPunct="1">
              <a:spcBef>
                <a:spcPct val="20000"/>
              </a:spcBef>
              <a:buClr>
                <a:schemeClr val="accent6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i-FI"/>
              <a:t> </a:t>
            </a:r>
            <a:endParaRPr lang="fi-FI" dirty="0"/>
          </a:p>
        </p:txBody>
      </p:sp>
      <p:graphicFrame>
        <p:nvGraphicFramePr>
          <p:cNvPr id="25" name="Sisällön paikkamerkki 6">
            <a:extLst>
              <a:ext uri="{FF2B5EF4-FFF2-40B4-BE49-F238E27FC236}">
                <a16:creationId xmlns:a16="http://schemas.microsoft.com/office/drawing/2014/main" id="{1BE0A883-E797-3A4C-8B4D-009F79C8DD95}"/>
              </a:ext>
            </a:extLst>
          </p:cNvPr>
          <p:cNvGraphicFramePr>
            <a:graphicFrameLocks/>
          </p:cNvGraphicFramePr>
          <p:nvPr/>
        </p:nvGraphicFramePr>
        <p:xfrm>
          <a:off x="529646" y="2755640"/>
          <a:ext cx="10004203" cy="3558451"/>
        </p:xfrm>
        <a:graphic>
          <a:graphicData uri="http://schemas.openxmlformats.org/drawingml/2006/table">
            <a:tbl>
              <a:tblPr firstRow="1" firstCol="1">
                <a:tableStyleId>{93296810-A885-4BE3-A3E7-6D5BEEA58F35}</a:tableStyleId>
              </a:tblPr>
              <a:tblGrid>
                <a:gridCol w="28385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4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94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77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94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294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8202">
                <a:tc>
                  <a:txBody>
                    <a:bodyPr/>
                    <a:lstStyle/>
                    <a:p>
                      <a:pPr algn="l" fontAlgn="b"/>
                      <a:endParaRPr lang="fi-FI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u="none" strike="noStrike" dirty="0">
                          <a:effectLst/>
                        </a:rPr>
                        <a:t>Kaikki yritykset 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663" marR="12663" marT="9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u="none" strike="noStrike" dirty="0">
                          <a:effectLst/>
                        </a:rPr>
                        <a:t>Teollisuus</a:t>
                      </a:r>
                      <a:r>
                        <a:rPr lang="fi-FI" sz="1600" u="none" strike="noStrike" dirty="0">
                          <a:effectLst/>
                        </a:rPr>
                        <a:t> 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663" marR="12663" marT="9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u="none" strike="noStrike" dirty="0">
                          <a:effectLst/>
                        </a:rPr>
                        <a:t>Rakentaminen</a:t>
                      </a:r>
                      <a:r>
                        <a:rPr lang="fi-FI" sz="1600" u="none" strike="noStrike" dirty="0">
                          <a:effectLst/>
                        </a:rPr>
                        <a:t> 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663" marR="12663" marT="9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u="none" strike="noStrike" dirty="0">
                          <a:effectLst/>
                        </a:rPr>
                        <a:t>Kauppa 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663" marR="12663" marT="9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u="none" strike="noStrike" dirty="0">
                          <a:effectLst/>
                        </a:rPr>
                        <a:t>Palvelut 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663" marR="12663" marT="9160" marB="0" anchor="ctr"/>
                </a:tc>
                <a:extLst>
                  <a:ext uri="{0D108BD9-81ED-4DB2-BD59-A6C34878D82A}">
                    <a16:rowId xmlns:a16="http://schemas.microsoft.com/office/drawing/2014/main" val="556661296"/>
                  </a:ext>
                </a:extLst>
              </a:tr>
              <a:tr h="380486">
                <a:tc>
                  <a:txBody>
                    <a:bodyPr/>
                    <a:lstStyle/>
                    <a:p>
                      <a:pPr algn="l" fontAlgn="b"/>
                      <a:r>
                        <a:rPr lang="fi-FI" sz="1600" b="0" u="none" strike="noStrike" dirty="0">
                          <a:effectLst/>
                        </a:rPr>
                        <a:t>Suoraa tavaroiden vientiä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>
                          <a:effectLst/>
                          <a:latin typeface="Helvetica" pitchFamily="2" charset="0"/>
                        </a:rPr>
                        <a:t>43</a:t>
                      </a:r>
                      <a:endParaRPr lang="en-FI" sz="1600" dirty="0">
                        <a:effectLst/>
                        <a:latin typeface="Helvetica" pitchFamily="2" charset="0"/>
                      </a:endParaRPr>
                    </a:p>
                  </a:txBody>
                  <a:tcPr marL="360000" marR="360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>
                          <a:effectLst/>
                          <a:latin typeface="Helvetica" pitchFamily="2" charset="0"/>
                        </a:rPr>
                        <a:t>90</a:t>
                      </a:r>
                      <a:endParaRPr lang="en-FI" sz="1600" dirty="0">
                        <a:effectLst/>
                        <a:latin typeface="Helvetica" pitchFamily="2" charset="0"/>
                      </a:endParaRPr>
                    </a:p>
                  </a:txBody>
                  <a:tcPr marL="0" marR="0" marT="0" marB="495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>
                          <a:effectLst/>
                          <a:latin typeface="Helvetica" pitchFamily="2" charset="0"/>
                        </a:rPr>
                        <a:t>30</a:t>
                      </a:r>
                      <a:endParaRPr lang="en-FI" sz="1600" dirty="0">
                        <a:effectLst/>
                        <a:latin typeface="Helvetica" pitchFamily="2" charset="0"/>
                      </a:endParaRPr>
                    </a:p>
                  </a:txBody>
                  <a:tcPr marL="0" marR="0" marT="0" marB="495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>
                          <a:effectLst/>
                          <a:latin typeface="Helvetica" pitchFamily="2" charset="0"/>
                        </a:rPr>
                        <a:t>66</a:t>
                      </a:r>
                      <a:endParaRPr lang="en-FI" sz="1600" dirty="0">
                        <a:effectLst/>
                        <a:latin typeface="Helvetica" pitchFamily="2" charset="0"/>
                      </a:endParaRPr>
                    </a:p>
                  </a:txBody>
                  <a:tcPr marL="0" marR="0" marT="0" marB="495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>
                          <a:effectLst/>
                          <a:latin typeface="Helvetica" pitchFamily="2" charset="0"/>
                        </a:rPr>
                        <a:t>18</a:t>
                      </a:r>
                      <a:endParaRPr lang="en-FI" sz="1600" dirty="0">
                        <a:effectLst/>
                        <a:latin typeface="Helvetica" pitchFamily="2" charset="0"/>
                      </a:endParaRPr>
                    </a:p>
                  </a:txBody>
                  <a:tcPr marL="0" marR="0" marT="0" marB="4953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486">
                <a:tc>
                  <a:txBody>
                    <a:bodyPr/>
                    <a:lstStyle/>
                    <a:p>
                      <a:pPr algn="l" fontAlgn="b"/>
                      <a:r>
                        <a:rPr lang="fi-FI" sz="1600" b="0" u="none" strike="noStrike" dirty="0">
                          <a:effectLst/>
                        </a:rPr>
                        <a:t>Suoraa palveluiden vientiä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>
                          <a:effectLst/>
                          <a:latin typeface="Helvetica" pitchFamily="2" charset="0"/>
                        </a:rPr>
                        <a:t>37</a:t>
                      </a:r>
                      <a:endParaRPr lang="en-FI" sz="1600" dirty="0">
                        <a:effectLst/>
                        <a:latin typeface="Helvetica" pitchFamily="2" charset="0"/>
                      </a:endParaRPr>
                    </a:p>
                  </a:txBody>
                  <a:tcPr marL="360000" marR="360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>
                          <a:effectLst/>
                          <a:latin typeface="Helvetica" pitchFamily="2" charset="0"/>
                        </a:rPr>
                        <a:t>13</a:t>
                      </a:r>
                      <a:endParaRPr lang="en-FI" sz="1600" dirty="0">
                        <a:effectLst/>
                        <a:latin typeface="Helvetica" pitchFamily="2" charset="0"/>
                      </a:endParaRPr>
                    </a:p>
                  </a:txBody>
                  <a:tcPr marL="0" marR="0" marT="0" marB="495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>
                          <a:effectLst/>
                          <a:latin typeface="Helvetica" pitchFamily="2" charset="0"/>
                        </a:rPr>
                        <a:t>28</a:t>
                      </a:r>
                      <a:endParaRPr lang="en-FI" sz="1600" dirty="0">
                        <a:effectLst/>
                        <a:latin typeface="Helvetica" pitchFamily="2" charset="0"/>
                      </a:endParaRPr>
                    </a:p>
                  </a:txBody>
                  <a:tcPr marL="0" marR="0" marT="0" marB="495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>
                          <a:effectLst/>
                          <a:latin typeface="Helvetica" pitchFamily="2" charset="0"/>
                        </a:rPr>
                        <a:t>15</a:t>
                      </a:r>
                      <a:endParaRPr lang="en-FI" sz="1600" dirty="0">
                        <a:effectLst/>
                        <a:latin typeface="Helvetica" pitchFamily="2" charset="0"/>
                      </a:endParaRPr>
                    </a:p>
                  </a:txBody>
                  <a:tcPr marL="0" marR="0" marT="0" marB="495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>
                          <a:effectLst/>
                          <a:latin typeface="Helvetica" pitchFamily="2" charset="0"/>
                        </a:rPr>
                        <a:t>57</a:t>
                      </a:r>
                      <a:endParaRPr lang="en-FI" sz="1600" dirty="0">
                        <a:effectLst/>
                        <a:latin typeface="Helvetica" pitchFamily="2" charset="0"/>
                      </a:endParaRPr>
                    </a:p>
                  </a:txBody>
                  <a:tcPr marL="0" marR="0" marT="0" marB="4953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4565">
                <a:tc>
                  <a:txBody>
                    <a:bodyPr/>
                    <a:lstStyle/>
                    <a:p>
                      <a:pPr lvl="0" algn="l" fontAlgn="b"/>
                      <a:r>
                        <a:rPr lang="fi-FI" sz="1600" b="0" u="none" strike="noStrike" dirty="0">
                          <a:effectLst/>
                        </a:rPr>
                        <a:t>Lisensointi- tai franchising</a:t>
                      </a:r>
                    </a:p>
                    <a:p>
                      <a:pPr lvl="0" algn="l" fontAlgn="b"/>
                      <a:r>
                        <a:rPr lang="fi-FI" sz="1600" b="0" u="none" strike="noStrike" dirty="0">
                          <a:effectLst/>
                        </a:rPr>
                        <a:t> -toimintaa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>
                          <a:effectLst/>
                          <a:latin typeface="Helvetica" pitchFamily="2" charset="0"/>
                        </a:rPr>
                        <a:t>4</a:t>
                      </a:r>
                      <a:endParaRPr lang="en-FI" sz="1600" dirty="0">
                        <a:effectLst/>
                        <a:latin typeface="Helvetica" pitchFamily="2" charset="0"/>
                      </a:endParaRPr>
                    </a:p>
                  </a:txBody>
                  <a:tcPr marL="360000" marR="360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>
                          <a:effectLst/>
                          <a:latin typeface="Helvetica" pitchFamily="2" charset="0"/>
                        </a:rPr>
                        <a:t>3</a:t>
                      </a:r>
                      <a:endParaRPr lang="en-FI" sz="1600" dirty="0">
                        <a:effectLst/>
                        <a:latin typeface="Helvetica" pitchFamily="2" charset="0"/>
                      </a:endParaRPr>
                    </a:p>
                  </a:txBody>
                  <a:tcPr marL="0" marR="0" marT="0" marB="495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>
                          <a:effectLst/>
                          <a:latin typeface="Helvetica" pitchFamily="2" charset="0"/>
                        </a:rPr>
                        <a:t>0</a:t>
                      </a:r>
                      <a:endParaRPr lang="en-FI" sz="1600" dirty="0">
                        <a:effectLst/>
                        <a:latin typeface="Helvetica" pitchFamily="2" charset="0"/>
                      </a:endParaRPr>
                    </a:p>
                  </a:txBody>
                  <a:tcPr marL="0" marR="0" marT="0" marB="495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>
                          <a:effectLst/>
                          <a:latin typeface="Helvetica" pitchFamily="2" charset="0"/>
                        </a:rPr>
                        <a:t>4</a:t>
                      </a:r>
                      <a:endParaRPr lang="en-FI" sz="1600" dirty="0">
                        <a:effectLst/>
                        <a:latin typeface="Helvetica" pitchFamily="2" charset="0"/>
                      </a:endParaRPr>
                    </a:p>
                  </a:txBody>
                  <a:tcPr marL="0" marR="0" marT="0" marB="495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>
                          <a:effectLst/>
                          <a:latin typeface="Helvetica" pitchFamily="2" charset="0"/>
                        </a:rPr>
                        <a:t>4</a:t>
                      </a:r>
                      <a:endParaRPr lang="en-FI" sz="1600" dirty="0">
                        <a:effectLst/>
                        <a:latin typeface="Helvetica" pitchFamily="2" charset="0"/>
                      </a:endParaRPr>
                    </a:p>
                  </a:txBody>
                  <a:tcPr marL="0" marR="0" marT="0" marB="4953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9661">
                <a:tc>
                  <a:txBody>
                    <a:bodyPr/>
                    <a:lstStyle/>
                    <a:p>
                      <a:pPr algn="l" fontAlgn="b"/>
                      <a:r>
                        <a:rPr lang="fi-FI" sz="1600" b="0" u="none" strike="noStrike" dirty="0">
                          <a:effectLst/>
                        </a:rPr>
                        <a:t>Palkka- tai sopimusvalmistusta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>
                          <a:effectLst/>
                          <a:latin typeface="Helvetica" pitchFamily="2" charset="0"/>
                        </a:rPr>
                        <a:t>7</a:t>
                      </a:r>
                      <a:endParaRPr lang="en-FI" sz="1600" dirty="0">
                        <a:effectLst/>
                        <a:latin typeface="Helvetica" pitchFamily="2" charset="0"/>
                      </a:endParaRPr>
                    </a:p>
                  </a:txBody>
                  <a:tcPr marL="360000" marR="360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>
                          <a:effectLst/>
                          <a:latin typeface="Helvetica" pitchFamily="2" charset="0"/>
                        </a:rPr>
                        <a:t>8</a:t>
                      </a:r>
                      <a:endParaRPr lang="en-FI" sz="1600" dirty="0">
                        <a:effectLst/>
                        <a:latin typeface="Helvetica" pitchFamily="2" charset="0"/>
                      </a:endParaRPr>
                    </a:p>
                  </a:txBody>
                  <a:tcPr marL="0" marR="0" marT="0" marB="495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>
                          <a:effectLst/>
                          <a:latin typeface="Helvetica" pitchFamily="2" charset="0"/>
                        </a:rPr>
                        <a:t>11</a:t>
                      </a:r>
                      <a:endParaRPr lang="en-FI" sz="1600" dirty="0">
                        <a:effectLst/>
                        <a:latin typeface="Helvetica" pitchFamily="2" charset="0"/>
                      </a:endParaRPr>
                    </a:p>
                  </a:txBody>
                  <a:tcPr marL="0" marR="0" marT="0" marB="495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>
                          <a:effectLst/>
                          <a:latin typeface="Helvetica" pitchFamily="2" charset="0"/>
                        </a:rPr>
                        <a:t>11</a:t>
                      </a:r>
                      <a:endParaRPr lang="en-FI" sz="1600" dirty="0">
                        <a:effectLst/>
                        <a:latin typeface="Helvetica" pitchFamily="2" charset="0"/>
                      </a:endParaRPr>
                    </a:p>
                  </a:txBody>
                  <a:tcPr marL="0" marR="0" marT="0" marB="495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>
                          <a:effectLst/>
                          <a:latin typeface="Helvetica" pitchFamily="2" charset="0"/>
                        </a:rPr>
                        <a:t>4</a:t>
                      </a:r>
                      <a:endParaRPr lang="en-FI" sz="1600" dirty="0">
                        <a:effectLst/>
                        <a:latin typeface="Helvetica" pitchFamily="2" charset="0"/>
                      </a:endParaRPr>
                    </a:p>
                  </a:txBody>
                  <a:tcPr marL="0" marR="0" marT="0" marB="4953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84565">
                <a:tc>
                  <a:txBody>
                    <a:bodyPr/>
                    <a:lstStyle/>
                    <a:p>
                      <a:pPr algn="l" fontAlgn="b"/>
                      <a:r>
                        <a:rPr lang="fi-FI" sz="1600" b="0" u="none" strike="noStrike" dirty="0">
                          <a:effectLst/>
                        </a:rPr>
                        <a:t>Ulkomainen yhteisyritys </a:t>
                      </a:r>
                      <a:br>
                        <a:rPr lang="fi-FI" sz="1600" b="0" u="none" strike="noStrike" dirty="0">
                          <a:effectLst/>
                        </a:rPr>
                      </a:br>
                      <a:r>
                        <a:rPr lang="fi-FI" sz="1600" b="0" u="none" strike="noStrike" dirty="0">
                          <a:effectLst/>
                        </a:rPr>
                        <a:t>tai tytäryritys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>
                          <a:effectLst/>
                          <a:latin typeface="Helvetica" pitchFamily="2" charset="0"/>
                        </a:rPr>
                        <a:t>11</a:t>
                      </a:r>
                      <a:endParaRPr lang="en-FI" sz="1600" dirty="0">
                        <a:effectLst/>
                        <a:latin typeface="Helvetica" pitchFamily="2" charset="0"/>
                      </a:endParaRPr>
                    </a:p>
                  </a:txBody>
                  <a:tcPr marL="360000" marR="360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I" sz="1600" dirty="0">
                          <a:effectLst/>
                          <a:latin typeface="Helvetica" pitchFamily="2" charset="0"/>
                        </a:rPr>
                        <a:t>1</a:t>
                      </a:r>
                      <a:r>
                        <a:rPr lang="fi-FI" sz="1600" dirty="0">
                          <a:effectLst/>
                          <a:latin typeface="Helvetica" pitchFamily="2" charset="0"/>
                        </a:rPr>
                        <a:t>3</a:t>
                      </a:r>
                      <a:endParaRPr lang="en-FI" sz="1600" dirty="0">
                        <a:effectLst/>
                        <a:latin typeface="Helvetica" pitchFamily="2" charset="0"/>
                      </a:endParaRPr>
                    </a:p>
                  </a:txBody>
                  <a:tcPr marL="0" marR="0" marT="0" marB="495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>
                          <a:effectLst/>
                          <a:latin typeface="Helvetica" pitchFamily="2" charset="0"/>
                        </a:rPr>
                        <a:t>19</a:t>
                      </a:r>
                      <a:endParaRPr lang="en-FI" sz="1600" dirty="0">
                        <a:effectLst/>
                        <a:latin typeface="Helvetica" pitchFamily="2" charset="0"/>
                      </a:endParaRPr>
                    </a:p>
                  </a:txBody>
                  <a:tcPr marL="0" marR="0" marT="0" marB="495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>
                          <a:effectLst/>
                          <a:latin typeface="Helvetica" pitchFamily="2" charset="0"/>
                        </a:rPr>
                        <a:t>15</a:t>
                      </a:r>
                      <a:endParaRPr lang="en-FI" sz="1600" dirty="0">
                        <a:effectLst/>
                        <a:latin typeface="Helvetica" pitchFamily="2" charset="0"/>
                      </a:endParaRPr>
                    </a:p>
                  </a:txBody>
                  <a:tcPr marL="0" marR="0" marT="0" marB="495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>
                          <a:effectLst/>
                          <a:latin typeface="Helvetica" pitchFamily="2" charset="0"/>
                        </a:rPr>
                        <a:t>7</a:t>
                      </a:r>
                      <a:endParaRPr lang="en-FI" sz="1600" dirty="0">
                        <a:effectLst/>
                        <a:latin typeface="Helvetica" pitchFamily="2" charset="0"/>
                      </a:endParaRPr>
                    </a:p>
                  </a:txBody>
                  <a:tcPr marL="0" marR="0" marT="0" marB="4953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0486">
                <a:tc>
                  <a:txBody>
                    <a:bodyPr/>
                    <a:lstStyle/>
                    <a:p>
                      <a:pPr algn="l" fontAlgn="b"/>
                      <a:r>
                        <a:rPr lang="fi-FI" sz="1600" b="0" u="none" strike="noStrike" dirty="0">
                          <a:effectLst/>
                        </a:rPr>
                        <a:t>Muu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>
                          <a:effectLst/>
                          <a:latin typeface="Helvetica" pitchFamily="2" charset="0"/>
                        </a:rPr>
                        <a:t>19</a:t>
                      </a:r>
                      <a:endParaRPr lang="en-FI" sz="1600" dirty="0">
                        <a:effectLst/>
                        <a:latin typeface="Helvetica" pitchFamily="2" charset="0"/>
                      </a:endParaRPr>
                    </a:p>
                  </a:txBody>
                  <a:tcPr marL="360000" marR="360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>
                          <a:effectLst/>
                          <a:latin typeface="Helvetica" pitchFamily="2" charset="0"/>
                        </a:rPr>
                        <a:t>6</a:t>
                      </a:r>
                      <a:endParaRPr lang="en-FI" sz="1600" dirty="0">
                        <a:effectLst/>
                        <a:latin typeface="Helvetica" pitchFamily="2" charset="0"/>
                      </a:endParaRPr>
                    </a:p>
                  </a:txBody>
                  <a:tcPr marL="0" marR="0" marT="0" marB="495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>
                          <a:effectLst/>
                          <a:latin typeface="Helvetica" pitchFamily="2" charset="0"/>
                        </a:rPr>
                        <a:t>27</a:t>
                      </a:r>
                      <a:endParaRPr lang="en-FI" sz="1600" dirty="0">
                        <a:effectLst/>
                        <a:latin typeface="Helvetica" pitchFamily="2" charset="0"/>
                      </a:endParaRPr>
                    </a:p>
                  </a:txBody>
                  <a:tcPr marL="0" marR="0" marT="0" marB="495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>
                          <a:effectLst/>
                          <a:latin typeface="Helvetica" pitchFamily="2" charset="0"/>
                        </a:rPr>
                        <a:t>14</a:t>
                      </a:r>
                      <a:endParaRPr lang="en-FI" sz="1600" dirty="0">
                        <a:effectLst/>
                        <a:latin typeface="Helvetica" pitchFamily="2" charset="0"/>
                      </a:endParaRPr>
                    </a:p>
                  </a:txBody>
                  <a:tcPr marL="0" marR="0" marT="0" marB="495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>
                          <a:effectLst/>
                          <a:latin typeface="Helvetica" pitchFamily="2" charset="0"/>
                        </a:rPr>
                        <a:t>25</a:t>
                      </a:r>
                      <a:endParaRPr lang="en-FI" sz="1600" dirty="0">
                        <a:effectLst/>
                        <a:latin typeface="Helvetica" pitchFamily="2" charset="0"/>
                      </a:endParaRPr>
                    </a:p>
                  </a:txBody>
                  <a:tcPr marL="0" marR="0" marT="0" marB="4953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6" name="Tekstiruutu 25">
            <a:extLst>
              <a:ext uri="{FF2B5EF4-FFF2-40B4-BE49-F238E27FC236}">
                <a16:creationId xmlns:a16="http://schemas.microsoft.com/office/drawing/2014/main" id="{233208A4-DF1A-DE47-B5A1-7C38D3A88E32}"/>
              </a:ext>
            </a:extLst>
          </p:cNvPr>
          <p:cNvSpPr txBox="1"/>
          <p:nvPr/>
        </p:nvSpPr>
        <p:spPr>
          <a:xfrm>
            <a:off x="10558039" y="5220932"/>
            <a:ext cx="13851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*Vastaajat ovat voineet valita useamman kuin yhden vaihtoehdon</a:t>
            </a:r>
          </a:p>
          <a:p>
            <a:endParaRPr lang="fi-FI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Suorakulmio 26">
            <a:extLst>
              <a:ext uri="{FF2B5EF4-FFF2-40B4-BE49-F238E27FC236}">
                <a16:creationId xmlns:a16="http://schemas.microsoft.com/office/drawing/2014/main" id="{84511358-6DCB-EB43-A8B7-29CA6AB8B98D}"/>
              </a:ext>
            </a:extLst>
          </p:cNvPr>
          <p:cNvSpPr/>
          <p:nvPr/>
        </p:nvSpPr>
        <p:spPr>
          <a:xfrm>
            <a:off x="458856" y="2338745"/>
            <a:ext cx="11353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fi-FI" sz="2000" dirty="0">
                <a:solidFill>
                  <a:srgbClr val="000000"/>
                </a:solidFill>
                <a:latin typeface="+mj-lt"/>
              </a:rPr>
              <a:t>Viennin tai liiketoiminnan muodot yrityksillä, joilla on vientiä tai liiketoimintaa ulkomailla*</a:t>
            </a:r>
          </a:p>
        </p:txBody>
      </p:sp>
    </p:spTree>
    <p:extLst>
      <p:ext uri="{BB962C8B-B14F-4D97-AF65-F5344CB8AC3E}">
        <p14:creationId xmlns:p14="http://schemas.microsoft.com/office/powerpoint/2010/main" val="394416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Otsikk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accent1"/>
                </a:solidFill>
              </a:rPr>
              <a:t>Työllisten määrän muutos </a:t>
            </a:r>
            <a:br>
              <a:rPr lang="fi-FI" b="0" dirty="0"/>
            </a:br>
            <a:r>
              <a:rPr lang="fi-FI" b="0" dirty="0"/>
              <a:t>erikokoisissa yrityksissä vuosina 2001–2021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75E2BDF-2041-5D46-AA5D-0A679C1BEE7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14338" y="1109609"/>
          <a:ext cx="11363662" cy="38256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59144D1-F6BF-0D45-AD11-7F1FCFBFA8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5430" y="6176040"/>
            <a:ext cx="9714000" cy="396000"/>
          </a:xfrm>
        </p:spPr>
        <p:txBody>
          <a:bodyPr/>
          <a:lstStyle/>
          <a:p>
            <a:r>
              <a:rPr lang="fi-FI" sz="1400" dirty="0"/>
              <a:t>Lähde: Tilastokeskus. Työllisten määrän muutos erikokoisissa yrityksissä vuosina 2001–2021.</a:t>
            </a:r>
          </a:p>
          <a:p>
            <a:r>
              <a:rPr lang="fi-FI" sz="1400" dirty="0"/>
              <a:t>Henkilömäärät muunnettu kokopäiväisiksi työpaikoiksi, pl. maa-, metsä- ja kalatalous. </a:t>
            </a:r>
          </a:p>
          <a:p>
            <a:endParaRPr lang="fi-FI" sz="1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E93190-90B8-0E4F-BA20-50A26C7415FC}"/>
              </a:ext>
            </a:extLst>
          </p:cNvPr>
          <p:cNvSpPr/>
          <p:nvPr/>
        </p:nvSpPr>
        <p:spPr>
          <a:xfrm>
            <a:off x="10391575" y="2837762"/>
            <a:ext cx="1105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&gt;1000 h</a:t>
            </a:r>
            <a:endParaRPr lang="fi-FI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Suorakulmio 4">
            <a:extLst>
              <a:ext uri="{FF2B5EF4-FFF2-40B4-BE49-F238E27FC236}">
                <a16:creationId xmlns:a16="http://schemas.microsoft.com/office/drawing/2014/main" id="{78E04788-4E7D-9945-8721-AB8DB96B1184}"/>
              </a:ext>
            </a:extLst>
          </p:cNvPr>
          <p:cNvSpPr/>
          <p:nvPr/>
        </p:nvSpPr>
        <p:spPr>
          <a:xfrm>
            <a:off x="870360" y="4658249"/>
            <a:ext cx="51864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Pienet yritykset, alle 50 h:          +83 992</a:t>
            </a:r>
          </a:p>
          <a:p>
            <a:r>
              <a:rPr lang="fi-FI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Keskisuuret yritykset 50–249 h: +68 809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uorakulmio 11">
            <a:extLst>
              <a:ext uri="{FF2B5EF4-FFF2-40B4-BE49-F238E27FC236}">
                <a16:creationId xmlns:a16="http://schemas.microsoft.com/office/drawing/2014/main" id="{4F7B9AA7-DFB2-5F4D-AD18-DEFD1E6D7C68}"/>
              </a:ext>
            </a:extLst>
          </p:cNvPr>
          <p:cNvSpPr/>
          <p:nvPr/>
        </p:nvSpPr>
        <p:spPr>
          <a:xfrm>
            <a:off x="5897696" y="4935248"/>
            <a:ext cx="3005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Suuryritykset 250– h:  -270 </a:t>
            </a:r>
          </a:p>
        </p:txBody>
      </p:sp>
      <p:cxnSp>
        <p:nvCxnSpPr>
          <p:cNvPr id="23" name="Suora yhdysviiva 7">
            <a:extLst>
              <a:ext uri="{FF2B5EF4-FFF2-40B4-BE49-F238E27FC236}">
                <a16:creationId xmlns:a16="http://schemas.microsoft.com/office/drawing/2014/main" id="{DA8347B6-3C43-9F40-B5F6-6B6435B972BA}"/>
              </a:ext>
            </a:extLst>
          </p:cNvPr>
          <p:cNvCxnSpPr/>
          <p:nvPr/>
        </p:nvCxnSpPr>
        <p:spPr>
          <a:xfrm>
            <a:off x="514490" y="5328492"/>
            <a:ext cx="4609960" cy="136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uorakulmio 5">
            <a:extLst>
              <a:ext uri="{FF2B5EF4-FFF2-40B4-BE49-F238E27FC236}">
                <a16:creationId xmlns:a16="http://schemas.microsoft.com/office/drawing/2014/main" id="{DA1772B2-58D1-9A45-B2C4-B26C52E7D50B}"/>
              </a:ext>
            </a:extLst>
          </p:cNvPr>
          <p:cNvSpPr/>
          <p:nvPr/>
        </p:nvSpPr>
        <p:spPr>
          <a:xfrm>
            <a:off x="1112239" y="5367780"/>
            <a:ext cx="39952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Pk-yritykset:   +152 801</a:t>
            </a:r>
          </a:p>
        </p:txBody>
      </p:sp>
      <p:sp>
        <p:nvSpPr>
          <p:cNvPr id="25" name="Suorakulmio 16">
            <a:extLst>
              <a:ext uri="{FF2B5EF4-FFF2-40B4-BE49-F238E27FC236}">
                <a16:creationId xmlns:a16="http://schemas.microsoft.com/office/drawing/2014/main" id="{4E09A1AB-BE4B-4B4A-8C4C-232ED11DC767}"/>
              </a:ext>
            </a:extLst>
          </p:cNvPr>
          <p:cNvSpPr/>
          <p:nvPr/>
        </p:nvSpPr>
        <p:spPr>
          <a:xfrm>
            <a:off x="5473334" y="5024917"/>
            <a:ext cx="377232" cy="2514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err="1"/>
          </a:p>
        </p:txBody>
      </p:sp>
      <p:sp>
        <p:nvSpPr>
          <p:cNvPr id="26" name="Suorakulmio 129">
            <a:extLst>
              <a:ext uri="{FF2B5EF4-FFF2-40B4-BE49-F238E27FC236}">
                <a16:creationId xmlns:a16="http://schemas.microsoft.com/office/drawing/2014/main" id="{15C2B3CE-DF41-3F4D-8C0D-AF998F80A1DE}"/>
              </a:ext>
            </a:extLst>
          </p:cNvPr>
          <p:cNvSpPr/>
          <p:nvPr/>
        </p:nvSpPr>
        <p:spPr>
          <a:xfrm>
            <a:off x="6452488" y="5348095"/>
            <a:ext cx="27380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Suuryritykset: -270</a:t>
            </a:r>
          </a:p>
        </p:txBody>
      </p:sp>
      <p:sp>
        <p:nvSpPr>
          <p:cNvPr id="27" name="Suorakulmio 43">
            <a:extLst>
              <a:ext uri="{FF2B5EF4-FFF2-40B4-BE49-F238E27FC236}">
                <a16:creationId xmlns:a16="http://schemas.microsoft.com/office/drawing/2014/main" id="{0F08F202-1922-EB4E-A367-664F13D39240}"/>
              </a:ext>
            </a:extLst>
          </p:cNvPr>
          <p:cNvSpPr/>
          <p:nvPr/>
        </p:nvSpPr>
        <p:spPr>
          <a:xfrm>
            <a:off x="532819" y="4994208"/>
            <a:ext cx="377232" cy="25141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err="1"/>
          </a:p>
        </p:txBody>
      </p:sp>
      <p:sp>
        <p:nvSpPr>
          <p:cNvPr id="28" name="Suorakulmio 44">
            <a:extLst>
              <a:ext uri="{FF2B5EF4-FFF2-40B4-BE49-F238E27FC236}">
                <a16:creationId xmlns:a16="http://schemas.microsoft.com/office/drawing/2014/main" id="{ABA6092F-0C07-6B42-BFCF-D072F2650793}"/>
              </a:ext>
            </a:extLst>
          </p:cNvPr>
          <p:cNvSpPr/>
          <p:nvPr/>
        </p:nvSpPr>
        <p:spPr>
          <a:xfrm>
            <a:off x="532819" y="4723600"/>
            <a:ext cx="377232" cy="2514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err="1"/>
          </a:p>
        </p:txBody>
      </p:sp>
      <p:cxnSp>
        <p:nvCxnSpPr>
          <p:cNvPr id="15" name="Suora yhdysviiva 7">
            <a:extLst>
              <a:ext uri="{FF2B5EF4-FFF2-40B4-BE49-F238E27FC236}">
                <a16:creationId xmlns:a16="http://schemas.microsoft.com/office/drawing/2014/main" id="{AE8273B8-3396-8448-8D76-BD8E9B63AD9B}"/>
              </a:ext>
            </a:extLst>
          </p:cNvPr>
          <p:cNvCxnSpPr/>
          <p:nvPr/>
        </p:nvCxnSpPr>
        <p:spPr>
          <a:xfrm>
            <a:off x="5420474" y="5328492"/>
            <a:ext cx="4609960" cy="136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0994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henkilö&#10;&#10;Kuvaus luotu automaattisesti">
            <a:extLst>
              <a:ext uri="{FF2B5EF4-FFF2-40B4-BE49-F238E27FC236}">
                <a16:creationId xmlns:a16="http://schemas.microsoft.com/office/drawing/2014/main" id="{8B3113C0-7427-46BE-9463-311A724640F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1" b="3511"/>
          <a:stretch>
            <a:fillRect/>
          </a:stretch>
        </p:blipFill>
        <p:spPr>
          <a:xfrm>
            <a:off x="0" y="10716"/>
            <a:ext cx="16816507" cy="9459285"/>
          </a:xfr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363AD5D6-A511-4DA2-966B-4A0EABC7D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596" y="491422"/>
            <a:ext cx="7767439" cy="907292"/>
          </a:xfrm>
        </p:spPr>
        <p:txBody>
          <a:bodyPr/>
          <a:lstStyle/>
          <a:p>
            <a:r>
              <a:rPr lang="fi-FI" sz="4000" b="1">
                <a:solidFill>
                  <a:schemeClr val="tx1"/>
                </a:solidFill>
              </a:rPr>
              <a:t>Yrittäjyys muutoksessa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84432BA9-1BA2-480A-A6C2-198D984A5C1F}"/>
              </a:ext>
            </a:extLst>
          </p:cNvPr>
          <p:cNvSpPr/>
          <p:nvPr/>
        </p:nvSpPr>
        <p:spPr>
          <a:xfrm>
            <a:off x="815595" y="1305341"/>
            <a:ext cx="609002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200" b="1" dirty="0"/>
              <a:t>Yksinyrittäjyyden kasvu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200" b="1" dirty="0"/>
              <a:t>Nuorten yrittäjyysinnon vahva kasvu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200" b="1" dirty="0"/>
              <a:t>Maahan muuttaneiden yrittäjien  määrän kasvu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200" b="1" dirty="0"/>
              <a:t>Yrittäjien ikääntyminen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200" b="1" dirty="0"/>
              <a:t>Monipaikkaisuus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200" b="1" dirty="0"/>
              <a:t>Työnantajayrittäjien koon pieneneminen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200" b="1" dirty="0"/>
              <a:t>Työvoimapula eri puolilla Suomea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200" b="1" dirty="0"/>
              <a:t>Kansainvälistyvien pk-yritysten määrän kasvu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200" b="1" dirty="0"/>
              <a:t>Yrittäjän ja palkansaajan rajan hämärtyminen</a:t>
            </a:r>
          </a:p>
        </p:txBody>
      </p:sp>
    </p:spTree>
    <p:extLst>
      <p:ext uri="{BB962C8B-B14F-4D97-AF65-F5344CB8AC3E}">
        <p14:creationId xmlns:p14="http://schemas.microsoft.com/office/powerpoint/2010/main" val="2517702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henkilö, sisä&#10;&#10;Kuvaus luotu automaattisesti">
            <a:extLst>
              <a:ext uri="{FF2B5EF4-FFF2-40B4-BE49-F238E27FC236}">
                <a16:creationId xmlns:a16="http://schemas.microsoft.com/office/drawing/2014/main" id="{7D0ACAD0-21DF-4B4D-9D6A-5D8443B6E86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>
            <a:fillRect/>
          </a:stretch>
        </p:blipFill>
        <p:spPr/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A4DFF57A-2C91-409C-9B0A-8EB9AB5D3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50" y="603100"/>
            <a:ext cx="10741468" cy="2291379"/>
          </a:xfrm>
        </p:spPr>
        <p:txBody>
          <a:bodyPr/>
          <a:lstStyle/>
          <a:p>
            <a:r>
              <a:rPr lang="en-GB" sz="4000" b="1" dirty="0" err="1">
                <a:solidFill>
                  <a:schemeClr val="bg1"/>
                </a:solidFill>
              </a:rPr>
              <a:t>Tulevaisuuden</a:t>
            </a:r>
            <a:r>
              <a:rPr lang="en-GB" sz="4000" b="1" dirty="0">
                <a:solidFill>
                  <a:schemeClr val="bg1"/>
                </a:solidFill>
              </a:rPr>
              <a:t> </a:t>
            </a:r>
            <a:r>
              <a:rPr lang="en-GB" sz="4000" b="1" dirty="0" err="1">
                <a:solidFill>
                  <a:schemeClr val="bg1"/>
                </a:solidFill>
              </a:rPr>
              <a:t>työelämä</a:t>
            </a:r>
            <a:endParaRPr lang="fi-FI" sz="4000" dirty="0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35C1F88F-F839-41F9-8D8C-038AEDB28229}"/>
              </a:ext>
            </a:extLst>
          </p:cNvPr>
          <p:cNvSpPr txBox="1"/>
          <p:nvPr/>
        </p:nvSpPr>
        <p:spPr>
          <a:xfrm>
            <a:off x="811082" y="1543050"/>
            <a:ext cx="622935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200" b="1" dirty="0">
                <a:solidFill>
                  <a:schemeClr val="bg1"/>
                </a:solidFill>
              </a:rPr>
              <a:t>Yhä useampi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b="1" dirty="0">
                <a:solidFill>
                  <a:schemeClr val="bg1"/>
                </a:solidFill>
              </a:rPr>
              <a:t>työskentelee yrittäjämäisesti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b="1" dirty="0">
                <a:solidFill>
                  <a:schemeClr val="bg1"/>
                </a:solidFill>
              </a:rPr>
              <a:t>toimii yrittäjänä ainakin osan elämästään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b="1" dirty="0">
                <a:solidFill>
                  <a:schemeClr val="bg1"/>
                </a:solidFill>
              </a:rPr>
              <a:t>tekee töitä monipaikkaisesti ja vaihtaa ammattiaan työuransa aikana</a:t>
            </a:r>
          </a:p>
          <a:p>
            <a:endParaRPr lang="fi-FI" sz="2200" b="1" dirty="0">
              <a:solidFill>
                <a:schemeClr val="bg1"/>
              </a:solidFill>
            </a:endParaRPr>
          </a:p>
          <a:p>
            <a:r>
              <a:rPr lang="fi-FI" sz="2200" b="1" dirty="0">
                <a:solidFill>
                  <a:schemeClr val="bg1"/>
                </a:solidFill>
              </a:rPr>
              <a:t>Siksi on olennaista, että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b="1" dirty="0">
                <a:solidFill>
                  <a:schemeClr val="bg1"/>
                </a:solidFill>
              </a:rPr>
              <a:t>on hyvät perustiedot ja yleissivistys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b="1" dirty="0">
                <a:solidFill>
                  <a:schemeClr val="bg1"/>
                </a:solidFill>
              </a:rPr>
              <a:t>on taitoa ja halua opetella koko ajan uutta työn ohessa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b="1" dirty="0">
                <a:solidFill>
                  <a:schemeClr val="bg1"/>
                </a:solidFill>
              </a:rPr>
              <a:t>on valmius sietää epävarmuutta ja muutoksia</a:t>
            </a:r>
          </a:p>
          <a:p>
            <a:endParaRPr lang="fi-FI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420873"/>
      </p:ext>
    </p:extLst>
  </p:cSld>
  <p:clrMapOvr>
    <a:masterClrMapping/>
  </p:clrMapOvr>
</p:sld>
</file>

<file path=ppt/theme/theme1.xml><?xml version="1.0" encoding="utf-8"?>
<a:theme xmlns:a="http://schemas.openxmlformats.org/drawingml/2006/main" name="SuomenYrittajat169">
  <a:themeElements>
    <a:clrScheme name="Suomen Yrittäjät">
      <a:dk1>
        <a:sysClr val="windowText" lastClr="000000"/>
      </a:dk1>
      <a:lt1>
        <a:sysClr val="window" lastClr="FFFFFF"/>
      </a:lt1>
      <a:dk2>
        <a:srgbClr val="00A3DA"/>
      </a:dk2>
      <a:lt2>
        <a:srgbClr val="EEECE1"/>
      </a:lt2>
      <a:accent1>
        <a:srgbClr val="00A3DA"/>
      </a:accent1>
      <a:accent2>
        <a:srgbClr val="BCE4F6"/>
      </a:accent2>
      <a:accent3>
        <a:srgbClr val="F19048"/>
      </a:accent3>
      <a:accent4>
        <a:srgbClr val="FED139"/>
      </a:accent4>
      <a:accent5>
        <a:srgbClr val="93C26B"/>
      </a:accent5>
      <a:accent6>
        <a:srgbClr val="000000"/>
      </a:accent6>
      <a:hlink>
        <a:srgbClr val="00A3DA"/>
      </a:hlink>
      <a:folHlink>
        <a:srgbClr val="F1904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50000"/>
          </a:schemeClr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1">
              <a:lumMod val="5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Y_Mika_Nuppu_keskiviikko" id="{DE49DEAF-1D97-6149-B074-6E7861C28858}" vid="{2DB806A3-AC4B-E44D-83F9-3BAA47595AD3}"/>
    </a:ext>
  </a:extLst>
</a:theme>
</file>

<file path=ppt/theme/theme2.xml><?xml version="1.0" encoding="utf-8"?>
<a:theme xmlns:a="http://schemas.openxmlformats.org/drawingml/2006/main" name="1_SuomenYrittajat169">
  <a:themeElements>
    <a:clrScheme name="Suomen Yrittäjät">
      <a:dk1>
        <a:sysClr val="windowText" lastClr="000000"/>
      </a:dk1>
      <a:lt1>
        <a:sysClr val="window" lastClr="FFFFFF"/>
      </a:lt1>
      <a:dk2>
        <a:srgbClr val="00A3DA"/>
      </a:dk2>
      <a:lt2>
        <a:srgbClr val="EEECE1"/>
      </a:lt2>
      <a:accent1>
        <a:srgbClr val="00A3DA"/>
      </a:accent1>
      <a:accent2>
        <a:srgbClr val="BCE4F6"/>
      </a:accent2>
      <a:accent3>
        <a:srgbClr val="F19048"/>
      </a:accent3>
      <a:accent4>
        <a:srgbClr val="FED139"/>
      </a:accent4>
      <a:accent5>
        <a:srgbClr val="93C26B"/>
      </a:accent5>
      <a:accent6>
        <a:srgbClr val="000000"/>
      </a:accent6>
      <a:hlink>
        <a:srgbClr val="00A3DA"/>
      </a:hlink>
      <a:folHlink>
        <a:srgbClr val="F1904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50000"/>
          </a:schemeClr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1">
              <a:lumMod val="5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Y_Mika_Nuppu_keskiviikko" id="{DE49DEAF-1D97-6149-B074-6E7861C28858}" vid="{2DB806A3-AC4B-E44D-83F9-3BAA47595AD3}"/>
    </a:ext>
  </a:extLst>
</a:theme>
</file>

<file path=ppt/theme/theme3.xml><?xml version="1.0" encoding="utf-8"?>
<a:theme xmlns:a="http://schemas.openxmlformats.org/drawingml/2006/main" name="Suomen Yrittajat">
  <a:themeElements>
    <a:clrScheme name="Suomen Yrittajat">
      <a:dk1>
        <a:sysClr val="windowText" lastClr="000000"/>
      </a:dk1>
      <a:lt1>
        <a:sysClr val="window" lastClr="FFFFFF"/>
      </a:lt1>
      <a:dk2>
        <a:srgbClr val="00A3DA"/>
      </a:dk2>
      <a:lt2>
        <a:srgbClr val="EEECE1"/>
      </a:lt2>
      <a:accent1>
        <a:srgbClr val="00A3DA"/>
      </a:accent1>
      <a:accent2>
        <a:srgbClr val="000000"/>
      </a:accent2>
      <a:accent3>
        <a:srgbClr val="919191"/>
      </a:accent3>
      <a:accent4>
        <a:srgbClr val="E9573F"/>
      </a:accent4>
      <a:accent5>
        <a:srgbClr val="78BD53"/>
      </a:accent5>
      <a:accent6>
        <a:srgbClr val="114A90"/>
      </a:accent6>
      <a:hlink>
        <a:srgbClr val="00A3DA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50000"/>
          </a:schemeClr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1">
              <a:lumMod val="5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Y_PowerPoint.potx" id="{97F16153-339C-41DF-83F7-FD4B655EE058}" vid="{C677037B-4765-4BBA-9D23-4A9090FDD3C9}"/>
    </a:ext>
  </a:extLst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0FBECB234764AF4AB978BA2CF6BC1FD6" ma:contentTypeVersion="8" ma:contentTypeDescription="Luo uusi asiakirja." ma:contentTypeScope="" ma:versionID="6e4b0ccae5ef93ff1c336d6c38b28a0d">
  <xsd:schema xmlns:xsd="http://www.w3.org/2001/XMLSchema" xmlns:xs="http://www.w3.org/2001/XMLSchema" xmlns:p="http://schemas.microsoft.com/office/2006/metadata/properties" xmlns:ns2="e0300fff-627d-42e9-b045-670a22a89588" xmlns:ns3="39dc016b-fc70-4cd9-97d2-225369a0e4f3" targetNamespace="http://schemas.microsoft.com/office/2006/metadata/properties" ma:root="true" ma:fieldsID="6f57a962e36586a93ec4ce7eaa64b854" ns2:_="" ns3:_="">
    <xsd:import namespace="e0300fff-627d-42e9-b045-670a22a89588"/>
    <xsd:import namespace="39dc016b-fc70-4cd9-97d2-225369a0e4f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300fff-627d-42e9-b045-670a22a895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dc016b-fc70-4cd9-97d2-225369a0e4f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A4E2325-2F41-42EA-9C4D-6025A0EDB3F8}">
  <ds:schemaRefs>
    <ds:schemaRef ds:uri="http://purl.org/dc/terms/"/>
    <ds:schemaRef ds:uri="http://www.w3.org/XML/1998/namespace"/>
    <ds:schemaRef ds:uri="http://schemas.microsoft.com/office/infopath/2007/PartnerControls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39dc016b-fc70-4cd9-97d2-225369a0e4f3"/>
    <ds:schemaRef ds:uri="e0300fff-627d-42e9-b045-670a22a89588"/>
  </ds:schemaRefs>
</ds:datastoreItem>
</file>

<file path=customXml/itemProps2.xml><?xml version="1.0" encoding="utf-8"?>
<ds:datastoreItem xmlns:ds="http://schemas.openxmlformats.org/officeDocument/2006/customXml" ds:itemID="{26556C6F-1999-4174-A4E8-BB94999A1B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0300fff-627d-42e9-b045-670a22a89588"/>
    <ds:schemaRef ds:uri="39dc016b-fc70-4cd9-97d2-225369a0e4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07B6232-2397-4319-AF06-F8A7C99754F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33477</TotalTime>
  <Words>888</Words>
  <Application>Microsoft Office PowerPoint</Application>
  <PresentationFormat>Laajakuva</PresentationFormat>
  <Paragraphs>277</Paragraphs>
  <Slides>22</Slides>
  <Notes>14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3</vt:i4>
      </vt:variant>
      <vt:variant>
        <vt:lpstr>Dian otsikot</vt:lpstr>
      </vt:variant>
      <vt:variant>
        <vt:i4>22</vt:i4>
      </vt:variant>
    </vt:vector>
  </HeadingPairs>
  <TitlesOfParts>
    <vt:vector size="32" baseType="lpstr">
      <vt:lpstr>Arial</vt:lpstr>
      <vt:lpstr>Arial Narrow</vt:lpstr>
      <vt:lpstr>Calibri</vt:lpstr>
      <vt:lpstr>Helvetica</vt:lpstr>
      <vt:lpstr>Lato Light</vt:lpstr>
      <vt:lpstr>Roboto Light</vt:lpstr>
      <vt:lpstr>Trebuchet MS</vt:lpstr>
      <vt:lpstr>SuomenYrittajat169</vt:lpstr>
      <vt:lpstr>1_SuomenYrittajat169</vt:lpstr>
      <vt:lpstr>Suomen Yrittajat</vt:lpstr>
      <vt:lpstr> </vt:lpstr>
      <vt:lpstr>PowerPoint-esitys</vt:lpstr>
      <vt:lpstr>PowerPoint-esitys</vt:lpstr>
      <vt:lpstr>PowerPoint-esitys</vt:lpstr>
      <vt:lpstr>Yritysten määrä kasvanut 2000-luvulla voimakkaasti</vt:lpstr>
      <vt:lpstr>Yritysten liiketoiminta ulkomailla, % pk-yrityksistä</vt:lpstr>
      <vt:lpstr>Työllisten määrän muutos  erikokoisissa yrityksissä vuosina 2001–2021</vt:lpstr>
      <vt:lpstr>Yrittäjyys muutoksessa</vt:lpstr>
      <vt:lpstr>Tulevaisuuden työelämä</vt:lpstr>
      <vt:lpstr>Yrittäjyysvalmiuksia</vt:lpstr>
      <vt:lpstr>PowerPoint-esitys</vt:lpstr>
      <vt:lpstr>Yrittäjien perustama järjestö</vt:lpstr>
      <vt:lpstr>Suomen suurin elinkeinoelämän  järjestö</vt:lpstr>
      <vt:lpstr>PowerPoint-esitys</vt:lpstr>
      <vt:lpstr>PowerPoint-esitys</vt:lpstr>
      <vt:lpstr>PowerPoint-esitys</vt:lpstr>
      <vt:lpstr>Näistä syistä Yrittäjiin kannattaa kuulua</vt:lpstr>
      <vt:lpstr>Vinkit yrittäjän yleisimpiin haasteisiin verkosta: yrittajat.fi.</vt:lpstr>
      <vt:lpstr>Nuoret Yrittäjät</vt:lpstr>
      <vt:lpstr>PowerPoint-esitys</vt:lpstr>
      <vt:lpstr>Ollaan yhteyksissä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Suomen uudistaminen ei onnistu ilman yrityksiä</dc:title>
  <dc:creator>Anna Lantee</dc:creator>
  <cp:lastModifiedBy>Kristiina Nyholm</cp:lastModifiedBy>
  <cp:revision>538</cp:revision>
  <dcterms:modified xsi:type="dcterms:W3CDTF">2023-05-29T06:56:50Z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0x0101000FBECB234764AF4AB978BA2CF6BC1FD6</vt:lpwstr>
  </property>
  <property fmtid="{D5CDD505-2E9C-101B-9397-08002B2CF9AE}" pid="3" name="AuthorIds_UIVersion_1024">
    <vt:lpwstr>12</vt:lpwstr>
  </property>
</Properties>
</file>