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9" r:id="rId3"/>
    <p:sldMasterId id="2147484043" r:id="rId4"/>
    <p:sldMasterId id="2147484095" r:id="rId5"/>
  </p:sldMasterIdLst>
  <p:notesMasterIdLst>
    <p:notesMasterId r:id="rId18"/>
  </p:notesMasterIdLst>
  <p:handoutMasterIdLst>
    <p:handoutMasterId r:id="rId19"/>
  </p:handoutMasterIdLst>
  <p:sldIdLst>
    <p:sldId id="365" r:id="rId6"/>
    <p:sldId id="378" r:id="rId7"/>
    <p:sldId id="367" r:id="rId8"/>
    <p:sldId id="366" r:id="rId9"/>
    <p:sldId id="372" r:id="rId10"/>
    <p:sldId id="381" r:id="rId11"/>
    <p:sldId id="373" r:id="rId12"/>
    <p:sldId id="374" r:id="rId13"/>
    <p:sldId id="380" r:id="rId14"/>
    <p:sldId id="379" r:id="rId15"/>
    <p:sldId id="376" r:id="rId16"/>
    <p:sldId id="377" r:id="rId17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9F9F9"/>
    <a:srgbClr val="8AACC9"/>
    <a:srgbClr val="B1DFC5"/>
    <a:srgbClr val="F4DBAD"/>
    <a:srgbClr val="FCC8C2"/>
    <a:srgbClr val="F89284"/>
    <a:srgbClr val="E8B75D"/>
    <a:srgbClr val="FF7403"/>
    <a:srgbClr val="18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78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4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/>
              <a:pPr>
                <a:defRPr/>
              </a:pPr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/>
              <a:pPr>
                <a:defRPr/>
              </a:pPr>
              <a:t>31.5.2023.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6789"/>
            <a:ext cx="543814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164"/>
            <a:ext cx="2945659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1AC3AC-4520-4E4B-BB06-6526342D6FC6}" type="slidenum">
              <a:rPr lang="uk-UA" altLang="fi-FI"/>
              <a:pPr/>
              <a:t>‹#›</a:t>
            </a:fld>
            <a:endParaRPr lang="uk-UA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372979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3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204882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4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306406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5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340449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7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2484572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8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231998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11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2932933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12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393081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emf"/><Relationship Id="rId7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4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emf"/><Relationship Id="rId4" Type="http://schemas.openxmlformats.org/officeDocument/2006/relationships/image" Target="../media/image1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12" Type="http://schemas.openxmlformats.org/officeDocument/2006/relationships/image" Target="../media/image1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11.emf"/><Relationship Id="rId10" Type="http://schemas.openxmlformats.org/officeDocument/2006/relationships/image" Target="../media/image31.emf"/><Relationship Id="rId4" Type="http://schemas.openxmlformats.org/officeDocument/2006/relationships/image" Target="../media/image10.emf"/><Relationship Id="rId9" Type="http://schemas.openxmlformats.org/officeDocument/2006/relationships/image" Target="../media/image30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12" Type="http://schemas.openxmlformats.org/officeDocument/2006/relationships/image" Target="../media/image1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7.emf"/><Relationship Id="rId11" Type="http://schemas.openxmlformats.org/officeDocument/2006/relationships/image" Target="../media/image42.emf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image" Target="../media/image54.emf"/><Relationship Id="rId18" Type="http://schemas.openxmlformats.org/officeDocument/2006/relationships/image" Target="../media/image59.emf"/><Relationship Id="rId3" Type="http://schemas.openxmlformats.org/officeDocument/2006/relationships/image" Target="../media/image44.emf"/><Relationship Id="rId21" Type="http://schemas.openxmlformats.org/officeDocument/2006/relationships/image" Target="../media/image62.jpeg"/><Relationship Id="rId7" Type="http://schemas.openxmlformats.org/officeDocument/2006/relationships/image" Target="../media/image48.emf"/><Relationship Id="rId12" Type="http://schemas.openxmlformats.org/officeDocument/2006/relationships/image" Target="../media/image53.emf"/><Relationship Id="rId17" Type="http://schemas.openxmlformats.org/officeDocument/2006/relationships/image" Target="../media/image58.emf"/><Relationship Id="rId2" Type="http://schemas.openxmlformats.org/officeDocument/2006/relationships/image" Target="../media/image43.emf"/><Relationship Id="rId16" Type="http://schemas.openxmlformats.org/officeDocument/2006/relationships/image" Target="../media/image57.emf"/><Relationship Id="rId20" Type="http://schemas.openxmlformats.org/officeDocument/2006/relationships/image" Target="../media/image6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7.emf"/><Relationship Id="rId11" Type="http://schemas.openxmlformats.org/officeDocument/2006/relationships/image" Target="../media/image52.emf"/><Relationship Id="rId24" Type="http://schemas.openxmlformats.org/officeDocument/2006/relationships/image" Target="../media/image1.png"/><Relationship Id="rId5" Type="http://schemas.openxmlformats.org/officeDocument/2006/relationships/image" Target="../media/image46.emf"/><Relationship Id="rId15" Type="http://schemas.openxmlformats.org/officeDocument/2006/relationships/image" Target="../media/image56.emf"/><Relationship Id="rId23" Type="http://schemas.openxmlformats.org/officeDocument/2006/relationships/image" Target="../media/image64.jpeg"/><Relationship Id="rId10" Type="http://schemas.openxmlformats.org/officeDocument/2006/relationships/image" Target="../media/image51.emf"/><Relationship Id="rId19" Type="http://schemas.openxmlformats.org/officeDocument/2006/relationships/image" Target="../media/image60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Relationship Id="rId14" Type="http://schemas.openxmlformats.org/officeDocument/2006/relationships/image" Target="../media/image55.emf"/><Relationship Id="rId22" Type="http://schemas.openxmlformats.org/officeDocument/2006/relationships/image" Target="../media/image6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4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2FEE206-0EDE-6C6D-0182-D20EC66F1B3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7"/>
            <a:ext cx="5835034" cy="54309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842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755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2D30A9AF-E816-3769-B630-6CDA9C8A304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7"/>
            <a:ext cx="5835034" cy="54309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352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755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D4114FE-84AE-8800-C6E3-6C8E42DE51E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4309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835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0379C04F-870C-8DE2-155E-83C26A5F9D0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4309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9501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902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4"/>
            <a:ext cx="10632439" cy="3560240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41876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B05F65-97A7-4144-A2EA-58C9D9C1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F83EC-D39F-1E7B-50DF-5BB768ED4C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4"/>
            <a:ext cx="10632439" cy="356024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0336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3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6F10886-4D4D-1663-87DF-B6A58D6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78879-D7B1-2CA1-97A7-D941998A5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4"/>
            <a:ext cx="10632439" cy="356024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5329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F9426C-BBA6-8877-6D87-2900AE4A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75F5189-742A-0CDC-E7B3-282663227B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4"/>
            <a:ext cx="10632439" cy="356024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781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3310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9240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38919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92407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7452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68927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36668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5347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633452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3539CA-D656-73D6-CBD8-7E15EE3A62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E0B9C84D-07C8-EC37-13AA-C0ADFB9DA91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2FE04-D190-D068-40B5-DF33AFECA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782520"/>
            <a:ext cx="3726518" cy="43572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59C1DA-9264-9F2E-A544-82A3ADE3F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B1B9029-EDC6-F837-4120-D8F794F94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A0D1F-2910-0DCB-671A-CFF15034DF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08EA182D-C3EF-ED4D-FB5F-6E54AE8616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D2B05-F817-DAB8-E0A8-905FC4ECF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1439985"/>
            <a:ext cx="4572871" cy="44362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288253-84BA-83FA-1CF9-87B733BCB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6836FC-DEAC-64D2-FD3B-E6306B851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9200E-DF3E-87C9-5412-03D950CA46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119BE11F-8492-6246-5B2E-B8D11EAAD7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4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14C-661C-4E0D-3CC8-94B1423C7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61" y="1403457"/>
            <a:ext cx="3634878" cy="3545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A6B98F7-D5EC-DBA3-B156-1FBB4CDD2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4A9D40-7867-5395-1E4F-B6FCC1A28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93091-EDC4-3864-DE9E-8CFAA34EA3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90198700-52BF-3662-3A68-5292DDE824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8B7406-BC83-5A6B-C6CB-3CA44673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A95D-6A4B-B43E-0304-EBEB9B816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2979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AA95-09D7-2412-3C72-04FFC30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352" y="1120334"/>
            <a:ext cx="2117383" cy="45457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4B8ABF-657A-0F91-2EB1-980400E1D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425AA4E-43C2-7C5A-7E01-568C6FF4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DEF06-723A-4D7B-17FB-07CDF50694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5F202E80-99C3-29D4-D67C-C6F9F3193D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16BD0-F41E-FBB0-AC9B-8791CE269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68828" y="1104405"/>
            <a:ext cx="4477882" cy="50345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26FA1E-1BE8-9BDD-44EE-CF5FE0735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E58CF1B-7B31-7E84-8DF6-8E7FD0B43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749ED-5381-B7B9-817D-DC609BCDA9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C9B590E6-A956-F320-C340-D0310216FC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5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187990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37501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13C4C31-FA94-D112-ABF9-B2E37E4546A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47969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D0467-A0D1-B34C-DD2E-6791FAB26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B145EF31-A63E-16C9-736F-15451FF7C7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83C05E-F9DF-6862-F9B4-D172AE548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1879904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D9096C3-7C62-B7E7-A66A-124406824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37501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6EC40312-3044-8108-0C5D-3CEAE961E45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47969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A9D059-3667-AE7B-E20E-1AC5E4BAB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680093A8-905D-0126-683F-832E92E14C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1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1381A0-DAD7-C956-EF8B-832AC5EEB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187990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7A2C965-AEC6-51FC-4803-50DC21BA3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37501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1824C99D-C8BD-C8BA-735C-C4FB72CB090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47969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430A1C-D79D-EFB9-51D3-8F6E39B69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C27EF4B5-D7AC-AF74-3C4C-2D65AFF629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33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029B5F-EF2A-DEF1-074D-4262B11D2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187990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A58593-4C1C-9865-DDE8-DB654A4F9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37501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22B7FC29-FA05-9E35-9392-2B35819EDC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47969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07B99A-F4B0-4869-A7FE-C8AD5F1E4B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932F57F3-2463-5A57-3F94-563291AF38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1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09875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632" y="3658856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3655819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273097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94E3DF-64F4-D933-DD0D-FBBCC9FB34EC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C2323-D7F4-B17F-ADFF-E682DAC9596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71F5D65B-755F-ED32-18BC-95CFB7C22A4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01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19329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1775" y="251505"/>
            <a:ext cx="3068225" cy="2848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98" y="2643562"/>
            <a:ext cx="4833085" cy="3027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13EA2-3299-D5A3-15C6-76FA66974104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E9D9F1-494A-A70E-B223-998553D52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9CCE22C-479F-EB50-6F80-641EDF095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F5489-6506-3658-A881-9F125159A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C2580753-D0A7-4092-2ADD-3AACCAD1B1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1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09875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998" y="1978072"/>
            <a:ext cx="2667350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562E99-53E4-16B6-FD55-B5BE240A7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A46AC39-20E4-8177-AB4D-7CE656507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E41AB-C377-B1A4-0414-5A58CCDB95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983B2240-D760-E7C3-6641-1937BF39B0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4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09875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912" y="4207579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0806" y="3976680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889" y="3631866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5D0E-524D-A8FD-C2A4-0912C93EB6FA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CBBD38-2BF7-D50B-D5A2-2942601B3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3F44AFC-14D4-C578-B130-2A1CEBA45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40E7BE-46C0-0B9B-22E4-E2ABAD5993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A2A97704-649B-971D-E5CD-7856DBA572F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9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66C8AB-B9EE-F5E9-13A1-08353BF1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A4060-A432-1F17-DA60-4A9BBEC8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9535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09875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9504" y="935851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5924" y="1998362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FA486-D675-63E2-B1E4-BC44281B4540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1AE735-8945-C2A5-29C9-40AF43FE2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0258E57-2F91-4A98-A6BC-E33948C7B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B5E111-1089-D646-1C36-04BBA135CB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EB37CB94-29EB-9FBA-925B-F4F530FE94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09875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ECFC-97EC-54E9-185A-D18DF274E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6BB6-53EA-FCE3-1767-AE3769891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312" y="2063366"/>
            <a:ext cx="931880" cy="59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A5BB-D99E-D6AC-37DE-C8CAB0EE53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712B-0295-77DE-0519-07B5387C39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21804" y="2327623"/>
            <a:ext cx="3266352" cy="3672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6B4F7-7BE6-8BA3-C2C5-522F5472CAED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A25320-92B5-FF18-17FD-EFA0A8166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0FBD218-BFCC-5A12-0E6A-F494DB556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859D8-87CF-0DA3-DB01-8BAC2BC2A6F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CA70A6BD-ED2C-4CA8-3B69-F1D79FA70A1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58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593C4-8031-9BC9-7A08-9B0505125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9827" y="2140666"/>
            <a:ext cx="2878768" cy="4717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4CE815-E2E4-4CB3-8734-9D701EF05A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3458" y="2327702"/>
            <a:ext cx="2318523" cy="1101298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D223D3C5-650B-576E-2C69-0110FD4AA5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7119" y="2327702"/>
            <a:ext cx="1120914" cy="11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5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13252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85A38-BDB2-E590-7C48-46A4C47EE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85" y="1563756"/>
            <a:ext cx="3832652" cy="5307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6EE19F-CF05-1CBC-F367-A51E604F9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3458" y="2327702"/>
            <a:ext cx="2318523" cy="1101298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FD4E324A-E108-9467-9AFA-D5C33BCC08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7119" y="2327702"/>
            <a:ext cx="1120914" cy="11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4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42056-FD20-5939-2E02-6C6B6519C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613" y="974290"/>
            <a:ext cx="1448268" cy="1693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14DFA-1E5B-D19A-1CAB-A873EFAE8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4043" y="1587761"/>
            <a:ext cx="1874113" cy="1001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422D3-EEF0-B43C-886F-786C334074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90318" y="896248"/>
            <a:ext cx="790256" cy="1696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78C61-DD34-5389-7EE5-7D18572445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02979" y="906408"/>
            <a:ext cx="1644999" cy="1849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A0FF2-ABF4-F3DC-5745-062AE4407BE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60608" y="1154406"/>
            <a:ext cx="1429244" cy="1394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D69AF-4A6E-676A-5716-E87D23DD25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6785" y="3559097"/>
            <a:ext cx="1792576" cy="1620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F0861-A7BE-0D72-D593-B8F63F2BDDB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76097" y="3468205"/>
            <a:ext cx="1301286" cy="1802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D428E0-B126-D7DC-E498-53B29287717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94119" y="3578675"/>
            <a:ext cx="1016756" cy="1581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27E0F-4FF7-904D-F864-A62D111450B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27611" y="3594574"/>
            <a:ext cx="1595736" cy="1549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026685-930B-C6D3-51C0-C7C561A4A6D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40083" y="3456936"/>
            <a:ext cx="1073767" cy="1824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C372CD-8BB7-6C00-127C-DC298BA954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65528" y="5850036"/>
            <a:ext cx="1429244" cy="6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C2AC1B-9161-317F-569B-CA4F5825C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329" y="3280793"/>
            <a:ext cx="1885008" cy="188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3EAD1-BA16-5ABB-C27E-D825776A04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0129" y="3280793"/>
            <a:ext cx="1885008" cy="18850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B3403F-92F4-6902-3A02-2AAF04A30D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7662" y="3285485"/>
            <a:ext cx="1885008" cy="1896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FCEAC-3D2B-FD62-6C5E-58F4906F17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9329" y="1021587"/>
            <a:ext cx="1885008" cy="188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27191-3F33-2EFE-226A-7FA95DAE7A8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70129" y="1021587"/>
            <a:ext cx="1885008" cy="188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28074-0236-4153-200C-35752FA7F13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07662" y="1021587"/>
            <a:ext cx="1885008" cy="188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8E54F3-8041-799D-627A-D4FB5956A9C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11729" y="1021587"/>
            <a:ext cx="1910141" cy="18850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48C867-7468-44B5-4D62-4D793994B8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40929" y="1021587"/>
            <a:ext cx="1885008" cy="1885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BF5903-724B-AB5E-7D06-C301EEF6DE9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11729" y="3280794"/>
            <a:ext cx="1910141" cy="19053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F8AE59-A92C-F34B-F58F-F3C8C4E76AE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40929" y="3280793"/>
            <a:ext cx="1885008" cy="1885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5FCA5F-2A10-8ABB-3000-A7FB02B5770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65528" y="5850036"/>
            <a:ext cx="1429244" cy="6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46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CE429-C314-0E3A-F662-9813A4CF0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6744" y="1021877"/>
            <a:ext cx="940914" cy="1029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7F68E-CE8D-8877-4624-8746961AA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6218" y="1019750"/>
            <a:ext cx="946141" cy="946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A3989-30A5-1018-AFCD-B5B7D25C10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2262" y="1030205"/>
            <a:ext cx="935686" cy="935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1CDAC-0339-8998-8E37-BB56887164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37851" y="1030205"/>
            <a:ext cx="1089891" cy="1006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2BDBF-1805-F74B-59DC-26155DD8C2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24139" y="2188924"/>
            <a:ext cx="943526" cy="959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C5B87E-80A2-FF81-EBB0-54F5C271FE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71345" y="2190667"/>
            <a:ext cx="1089891" cy="947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0C0958-098A-E473-6DA9-4D3FEBC8F4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64916" y="2187602"/>
            <a:ext cx="950571" cy="950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7AF72B-69F0-3275-9364-653DDDF86FA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19167" y="2187601"/>
            <a:ext cx="998297" cy="961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82DB7B-B642-18E4-91B1-4B0067C5B49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21145" y="2188924"/>
            <a:ext cx="946716" cy="1062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ADB27-0207-84DB-98FA-AC005354C94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26928" y="3621423"/>
            <a:ext cx="974130" cy="1066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4C5D41-2D0F-999B-1B63-5E4ABC8E5C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911080" y="3621424"/>
            <a:ext cx="973137" cy="973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763EC5-380A-9A6E-D09A-C5E36FB157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02659" y="3621424"/>
            <a:ext cx="973138" cy="973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B4E75-7E00-78BD-82B5-B29A978E197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94239" y="3621423"/>
            <a:ext cx="1123910" cy="1037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AD1438-8223-EF5F-E986-B7CC65EF1F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25896" y="4808905"/>
            <a:ext cx="966748" cy="982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A2FF77-4439-BDF8-D854-E61D3DF2B20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368071" y="4812566"/>
            <a:ext cx="1115165" cy="9694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9BE8A2-BA06-77F4-FC03-E8A58DF079B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58663" y="4808906"/>
            <a:ext cx="973139" cy="9731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012B8-43B7-41EF-C10C-C9F550BA682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807229" y="4808905"/>
            <a:ext cx="1020375" cy="9826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495BDA-24F5-926B-1878-24FFD245C18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003031" y="4808905"/>
            <a:ext cx="973139" cy="1092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83CBD-77C9-83AB-0687-F2188715D92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761481" y="1023670"/>
            <a:ext cx="940914" cy="94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9751A-DCEA-E58F-B748-BBB587C7011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677644" y="1030204"/>
            <a:ext cx="948087" cy="948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C30C1-2825-37A1-B595-9A80B273B6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724415" y="3631254"/>
            <a:ext cx="963307" cy="963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2313AC-693C-96DD-B052-478EC098C9F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636591" y="3611879"/>
            <a:ext cx="982681" cy="982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F71953-BBC1-33FB-F1DC-2255348E9DF5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465528" y="5850036"/>
            <a:ext cx="1429244" cy="6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3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587A2E-43CE-C8A8-7F80-D7B62F66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C2AC-508E-4E3F-E293-CE2CCC49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101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30"/>
            <a:ext cx="7772403" cy="5341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384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73C9A813-A62B-F541-3933-18BD8DAC7A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3411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279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30"/>
            <a:ext cx="7772403" cy="5341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E14C99-ED8B-5C93-0A5A-048624F1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183F0-1013-FD3B-46FC-575829451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384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CE64FA5D-56A0-4F78-B052-E3A9876DE49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3411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1437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30"/>
            <a:ext cx="7772403" cy="5341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C90C19-A9F6-767C-D579-BEA6E388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CEE20-DA79-0C73-359C-4C2E90100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384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19C9E59C-F958-055C-47BF-59D0EDE8798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3411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85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30"/>
            <a:ext cx="7772403" cy="5341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3194B0-D278-3E42-902D-94B59A477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E4EFB-DE7F-6DF4-7FC9-B78212985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384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A927983A-D5BE-8BEF-F5BE-85E6273371E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3411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9366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7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A76F1D-10AF-C2E0-6C64-1BF46107DF66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BB01DFC8-5F09-DCE3-1E94-5BA9C153DBC8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102" r:id="rId5"/>
    <p:sldLayoutId id="2147484104" r:id="rId6"/>
    <p:sldLayoutId id="2147484107" r:id="rId7"/>
    <p:sldLayoutId id="2147484108" r:id="rId8"/>
    <p:sldLayoutId id="2147484109" r:id="rId9"/>
    <p:sldLayoutId id="2147484110" r:id="rId10"/>
    <p:sldLayoutId id="2147484049" r:id="rId11"/>
    <p:sldLayoutId id="2147484050" r:id="rId12"/>
    <p:sldLayoutId id="2147484051" r:id="rId13"/>
    <p:sldLayoutId id="2147484052" r:id="rId14"/>
    <p:sldLayoutId id="2147484105" r:id="rId15"/>
    <p:sldLayoutId id="2147484106" r:id="rId16"/>
    <p:sldLayoutId id="2147484053" r:id="rId17"/>
    <p:sldLayoutId id="214748405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08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718930" y="1587260"/>
            <a:ext cx="5327009" cy="1699404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Leader</a:t>
            </a:r>
            <a:r>
              <a:rPr lang="fi-FI" dirty="0" smtClean="0"/>
              <a:t>-yritysrahoitus</a:t>
            </a:r>
            <a:br>
              <a:rPr lang="fi-FI" dirty="0" smtClean="0"/>
            </a:br>
            <a:r>
              <a:rPr lang="fi-FI" dirty="0" smtClean="0"/>
              <a:t>yrityksen ostajalle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Keski-Suomessa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718930" y="3375019"/>
            <a:ext cx="5568195" cy="112078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CAP-kausi 2023-2027</a:t>
            </a:r>
          </a:p>
          <a:p>
            <a:r>
              <a:rPr lang="fi-FI" dirty="0" smtClean="0"/>
              <a:t>31</a:t>
            </a:r>
            <a:r>
              <a:rPr lang="fi-FI" dirty="0" smtClean="0"/>
              <a:t>.5.2023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685733" y="376628"/>
            <a:ext cx="3841877" cy="648137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642" y="5996882"/>
            <a:ext cx="1609634" cy="5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4319251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</a:pPr>
            <a:r>
              <a:rPr lang="fi-FI" dirty="0">
                <a:solidFill>
                  <a:prstClr val="black"/>
                </a:solidFill>
              </a:rPr>
              <a:t>Kilpailutilanne huomioitava</a:t>
            </a:r>
          </a:p>
          <a:p>
            <a:pPr marL="342900" indent="-342900">
              <a:lnSpc>
                <a:spcPct val="107000"/>
              </a:lnSpc>
            </a:pPr>
            <a:r>
              <a:rPr lang="fi-FI" dirty="0">
                <a:solidFill>
                  <a:prstClr val="black"/>
                </a:solidFill>
              </a:rPr>
              <a:t>Ei korvausinvestointeihin</a:t>
            </a:r>
          </a:p>
          <a:p>
            <a:pPr marL="342900" lvl="0" indent="-342900">
              <a:lnSpc>
                <a:spcPct val="107000"/>
              </a:lnSpc>
            </a:pPr>
            <a:r>
              <a:rPr lang="fi-FI" dirty="0">
                <a:solidFill>
                  <a:prstClr val="black"/>
                </a:solidFill>
              </a:rPr>
              <a:t>Ei eläinten hankintaan</a:t>
            </a:r>
          </a:p>
          <a:p>
            <a:pPr marL="342900" lvl="0" indent="-342900">
              <a:lnSpc>
                <a:spcPct val="107000"/>
              </a:lnSpc>
            </a:pPr>
            <a:r>
              <a:rPr lang="fi-FI" dirty="0">
                <a:solidFill>
                  <a:prstClr val="black"/>
                </a:solidFill>
              </a:rPr>
              <a:t>Ei maatalouden traktorin hankintaan</a:t>
            </a:r>
          </a:p>
          <a:p>
            <a:pPr marL="342900" lvl="0" indent="-342900">
              <a:lnSpc>
                <a:spcPct val="107000"/>
              </a:lnSpc>
            </a:pPr>
            <a:r>
              <a:rPr lang="fi-FI" dirty="0">
                <a:solidFill>
                  <a:prstClr val="black"/>
                </a:solidFill>
              </a:rPr>
              <a:t>Ei liikennealan investointeihin</a:t>
            </a:r>
          </a:p>
          <a:p>
            <a:pPr marL="342900" lvl="0" indent="-342900">
              <a:lnSpc>
                <a:spcPct val="107000"/>
              </a:lnSpc>
            </a:pPr>
            <a:r>
              <a:rPr lang="fi-FI" dirty="0">
                <a:solidFill>
                  <a:prstClr val="black"/>
                </a:solidFill>
              </a:rPr>
              <a:t>Ei puunkorjuun moton tai metsätraktorin hankintaan</a:t>
            </a:r>
          </a:p>
          <a:p>
            <a:pPr marL="342900" lvl="0" indent="-342900">
              <a:lnSpc>
                <a:spcPct val="107000"/>
              </a:lnSpc>
            </a:pPr>
            <a:r>
              <a:rPr lang="fi-FI" dirty="0">
                <a:solidFill>
                  <a:prstClr val="black"/>
                </a:solidFill>
              </a:rPr>
              <a:t>Ei yrityksen osakkeiden tai liiketoiminnan hankintaan</a:t>
            </a:r>
          </a:p>
          <a:p>
            <a:pPr marL="342900" lvl="0" indent="-342900">
              <a:lnSpc>
                <a:spcPct val="107000"/>
              </a:lnSpc>
            </a:pPr>
            <a:r>
              <a:rPr lang="fi-FI" dirty="0">
                <a:solidFill>
                  <a:prstClr val="black"/>
                </a:solidFill>
              </a:rPr>
              <a:t>Ei toimitilojen vuokraustoimintaan</a:t>
            </a:r>
          </a:p>
          <a:p>
            <a:pPr marL="342900" lvl="0" indent="-342900">
              <a:lnSpc>
                <a:spcPct val="107000"/>
              </a:lnSpc>
            </a:pPr>
            <a:r>
              <a:rPr lang="fi-FI" dirty="0">
                <a:solidFill>
                  <a:prstClr val="black"/>
                </a:solidFill>
              </a:rPr>
              <a:t>Ei yli 2 MW uusiutuvan energian tuotantoon</a:t>
            </a:r>
          </a:p>
          <a:p>
            <a:pPr marL="342900" lvl="0" indent="-342900">
              <a:lnSpc>
                <a:spcPct val="107000"/>
              </a:lnSpc>
            </a:pPr>
            <a:r>
              <a:rPr lang="fi-FI" dirty="0">
                <a:solidFill>
                  <a:prstClr val="black"/>
                </a:solidFill>
              </a:rPr>
              <a:t>Ei tuulivoimaloihin eikä aurinkovoimaloihin</a:t>
            </a:r>
          </a:p>
          <a:p>
            <a:pPr marL="342900" lvl="0" indent="-342900">
              <a:lnSpc>
                <a:spcPct val="107000"/>
              </a:lnSpc>
            </a:pPr>
            <a:r>
              <a:rPr lang="fi-FI" dirty="0">
                <a:solidFill>
                  <a:prstClr val="black"/>
                </a:solidFill>
              </a:rPr>
              <a:t>Ei energiakäyttöön tarkoitetun turpeen tuotantoon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Investointitukien rajoitukset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095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2"/>
          </p:nvPr>
        </p:nvSpPr>
        <p:spPr>
          <a:xfrm>
            <a:off x="838201" y="1819275"/>
            <a:ext cx="9849928" cy="3865533"/>
          </a:xfrm>
        </p:spPr>
        <p:txBody>
          <a:bodyPr>
            <a:normAutofit/>
          </a:bodyPr>
          <a:lstStyle/>
          <a:p>
            <a:pPr marL="457200" indent="-457200"/>
            <a:r>
              <a:rPr lang="fi-FI" dirty="0"/>
              <a:t>Harvaanasutulla tai ydinmaaseudulla sijaitsevalle mikroyritykselle </a:t>
            </a:r>
          </a:p>
          <a:p>
            <a:pPr marL="457200" indent="-457200"/>
            <a:r>
              <a:rPr lang="fi-FI" dirty="0"/>
              <a:t>Päätoimiseen yritystoimintaan</a:t>
            </a:r>
          </a:p>
          <a:p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Energiamuodon vaihtamiseen uusiutuvaan </a:t>
            </a:r>
            <a:r>
              <a:rPr lang="fi-FI" dirty="0" smtClean="0"/>
              <a:t>energiaan </a:t>
            </a: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 smtClean="0"/>
              <a:t>Uusiutuvan </a:t>
            </a:r>
            <a:r>
              <a:rPr lang="fi-FI" dirty="0"/>
              <a:t>energian käytön lisäämiseen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Energia- ja materiaalitehokkuuden parantamiseen yrityksessä</a:t>
            </a:r>
          </a:p>
          <a:p>
            <a:pPr marL="457200" indent="-457200"/>
            <a:endParaRPr lang="fi-FI" dirty="0"/>
          </a:p>
          <a:p>
            <a:pPr marL="457200" indent="-457200"/>
            <a:r>
              <a:rPr lang="fi-FI" dirty="0"/>
              <a:t>30 % </a:t>
            </a:r>
            <a:r>
              <a:rPr lang="fi-FI" dirty="0" smtClean="0"/>
              <a:t>tukitaso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Tuki mikroyritysten energiainvestointeihin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42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47850" y="2236305"/>
            <a:ext cx="7353299" cy="164782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Lisätietoa: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>
                <a:latin typeface="Arial" panose="020B0604020202020204" pitchFamily="34" charset="0"/>
                <a:ea typeface="Ubuntu" charset="0"/>
                <a:cs typeface="Arial" panose="020B0604020202020204" pitchFamily="34" charset="0"/>
                <a:sym typeface="Ubuntu" charset="0"/>
              </a:rPr>
              <a:t>www.keskisuomenmaaseutu.fi </a:t>
            </a:r>
            <a:r>
              <a:rPr lang="fi-FI" sz="3200" dirty="0">
                <a:latin typeface="Arial" panose="020B0604020202020204" pitchFamily="34" charset="0"/>
                <a:ea typeface="Ubuntu" charset="0"/>
                <a:cs typeface="Arial" panose="020B0604020202020204" pitchFamily="34" charset="0"/>
                <a:sym typeface="Ubuntu" charset="0"/>
              </a:rPr>
              <a:t/>
            </a:r>
            <a:br>
              <a:rPr lang="fi-FI" sz="3200" dirty="0">
                <a:latin typeface="Arial" panose="020B0604020202020204" pitchFamily="34" charset="0"/>
                <a:ea typeface="Ubuntu" charset="0"/>
                <a:cs typeface="Arial" panose="020B0604020202020204" pitchFamily="34" charset="0"/>
                <a:sym typeface="Ubuntu" charset="0"/>
              </a:rPr>
            </a:b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0" y="5972724"/>
            <a:ext cx="1757362" cy="59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2"/>
          </p:nvPr>
        </p:nvSpPr>
        <p:spPr>
          <a:xfrm>
            <a:off x="838196" y="1374183"/>
            <a:ext cx="10632439" cy="4836836"/>
          </a:xfrm>
        </p:spPr>
        <p:txBody>
          <a:bodyPr>
            <a:normAutofit fontScale="92500"/>
          </a:bodyPr>
          <a:lstStyle/>
          <a:p>
            <a:r>
              <a:rPr lang="fi-FI" sz="2600" dirty="0"/>
              <a:t>Keski-Suomessa toimii 4 </a:t>
            </a:r>
            <a:r>
              <a:rPr lang="fi-FI" sz="2600" dirty="0" err="1"/>
              <a:t>Leader</a:t>
            </a:r>
            <a:r>
              <a:rPr lang="fi-FI" sz="2600" dirty="0"/>
              <a:t>-ryhmää:</a:t>
            </a:r>
          </a:p>
          <a:p>
            <a:pPr marL="457200" indent="-457200"/>
            <a:r>
              <a:rPr lang="fi-FI" sz="2600" dirty="0"/>
              <a:t>Jyväsriihi ry (Jyväskylän keskusta rajattu)</a:t>
            </a:r>
          </a:p>
          <a:p>
            <a:pPr marL="457200" indent="-457200"/>
            <a:r>
              <a:rPr lang="fi-FI" sz="2600" dirty="0" err="1"/>
              <a:t>Leader</a:t>
            </a:r>
            <a:r>
              <a:rPr lang="fi-FI" sz="2600" dirty="0"/>
              <a:t> Maaseutukehitys ry</a:t>
            </a:r>
          </a:p>
          <a:p>
            <a:pPr marL="457200" indent="-457200"/>
            <a:r>
              <a:rPr lang="fi-FI" sz="2600" dirty="0" err="1"/>
              <a:t>Leader</a:t>
            </a:r>
            <a:r>
              <a:rPr lang="fi-FI" sz="2600" dirty="0"/>
              <a:t> Viisari ry</a:t>
            </a:r>
          </a:p>
          <a:p>
            <a:pPr marL="457200" indent="-457200"/>
            <a:r>
              <a:rPr lang="fi-FI" sz="2600" dirty="0"/>
              <a:t>Vesuri-ryhmä ry</a:t>
            </a:r>
          </a:p>
          <a:p>
            <a:pPr marL="457200" indent="-457200"/>
            <a:endParaRPr lang="fi-FI" sz="2600" dirty="0"/>
          </a:p>
          <a:p>
            <a:pPr lvl="0">
              <a:lnSpc>
                <a:spcPct val="107000"/>
              </a:lnSpc>
            </a:pPr>
            <a:r>
              <a:rPr lang="fi-FI" sz="2600" dirty="0">
                <a:solidFill>
                  <a:prstClr val="black"/>
                </a:solidFill>
              </a:rPr>
              <a:t>Uuden kauden rahoitushaku aukeaa </a:t>
            </a:r>
            <a:r>
              <a:rPr lang="fi-FI" sz="2600" dirty="0" smtClean="0">
                <a:solidFill>
                  <a:prstClr val="black"/>
                </a:solidFill>
              </a:rPr>
              <a:t>Hyrrässä kesän ja syksyn aikana </a:t>
            </a:r>
            <a:r>
              <a:rPr lang="fi-FI" sz="2600" dirty="0">
                <a:solidFill>
                  <a:prstClr val="black"/>
                </a:solidFill>
              </a:rPr>
              <a:t>2023. </a:t>
            </a:r>
            <a:r>
              <a:rPr lang="fi-FI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i-FI" sz="2600" dirty="0">
                <a:solidFill>
                  <a:prstClr val="black"/>
                </a:solidFill>
              </a:rPr>
              <a:t>Vielä ei voi jättää hakemuksia vireille. </a:t>
            </a:r>
          </a:p>
          <a:p>
            <a:pPr lvl="1">
              <a:lnSpc>
                <a:spcPct val="107000"/>
              </a:lnSpc>
              <a:spcBef>
                <a:spcPts val="1000"/>
              </a:spcBef>
            </a:pPr>
            <a:r>
              <a:rPr lang="fi-FI" sz="2600" dirty="0" smtClean="0">
                <a:solidFill>
                  <a:prstClr val="black"/>
                </a:solidFill>
              </a:rPr>
              <a:t>yritystukien </a:t>
            </a:r>
            <a:r>
              <a:rPr lang="fi-FI" sz="2600" dirty="0">
                <a:solidFill>
                  <a:prstClr val="black"/>
                </a:solidFill>
              </a:rPr>
              <a:t>ehdot tarkentuvat vielä </a:t>
            </a:r>
          </a:p>
          <a:p>
            <a:pPr lvl="1">
              <a:lnSpc>
                <a:spcPct val="107000"/>
              </a:lnSpc>
              <a:spcBef>
                <a:spcPts val="1000"/>
              </a:spcBef>
            </a:pPr>
            <a:r>
              <a:rPr lang="fi-FI" sz="2600" dirty="0" err="1">
                <a:solidFill>
                  <a:prstClr val="black"/>
                </a:solidFill>
              </a:rPr>
              <a:t>Leader</a:t>
            </a:r>
            <a:r>
              <a:rPr lang="fi-FI" sz="2600" dirty="0">
                <a:solidFill>
                  <a:prstClr val="black"/>
                </a:solidFill>
              </a:rPr>
              <a:t>-ryhmillä on myös paikallisia linjauksia ja omat valintakriteerit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38197" y="498067"/>
            <a:ext cx="10632439" cy="785813"/>
          </a:xfrm>
        </p:spPr>
        <p:txBody>
          <a:bodyPr/>
          <a:lstStyle/>
          <a:p>
            <a:r>
              <a:rPr lang="fi-FI" sz="2800" dirty="0" err="1"/>
              <a:t>Leader</a:t>
            </a:r>
            <a:r>
              <a:rPr lang="fi-FI" sz="2800" dirty="0"/>
              <a:t>-rahoitusta koko Keski-Suomessa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23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2"/>
          </p:nvPr>
        </p:nvSpPr>
        <p:spPr>
          <a:xfrm>
            <a:off x="838201" y="1682151"/>
            <a:ext cx="10393392" cy="4485736"/>
          </a:xfrm>
        </p:spPr>
        <p:txBody>
          <a:bodyPr>
            <a:normAutofit fontScale="55000" lnSpcReduction="20000"/>
          </a:bodyPr>
          <a:lstStyle/>
          <a:p>
            <a:pPr marL="457200" lvl="0" indent="-457200">
              <a:lnSpc>
                <a:spcPct val="107000"/>
              </a:lnSpc>
            </a:pPr>
            <a:r>
              <a:rPr lang="fi-FI" sz="3600" b="1" dirty="0" smtClean="0"/>
              <a:t>Mikroyritykset </a:t>
            </a:r>
            <a:r>
              <a:rPr lang="fi-FI" sz="3600" dirty="0"/>
              <a:t>voivat hakea </a:t>
            </a:r>
            <a:r>
              <a:rPr lang="fi-FI" sz="3600" dirty="0" err="1" smtClean="0"/>
              <a:t>Leader</a:t>
            </a:r>
            <a:r>
              <a:rPr lang="fi-FI" sz="3600" dirty="0" smtClean="0"/>
              <a:t>-yritystukia</a:t>
            </a:r>
            <a:endParaRPr lang="fi-FI" sz="3600" dirty="0"/>
          </a:p>
          <a:p>
            <a:pPr marL="457200" lvl="0" indent="-457200">
              <a:lnSpc>
                <a:spcPct val="107000"/>
              </a:lnSpc>
            </a:pPr>
            <a:r>
              <a:rPr lang="fi-FI" sz="3600" dirty="0">
                <a:solidFill>
                  <a:prstClr val="black"/>
                </a:solidFill>
              </a:rPr>
              <a:t>Leader-yritysrahoitusta on: </a:t>
            </a:r>
          </a:p>
          <a:p>
            <a:pPr marL="1143000" lvl="3" indent="-457200">
              <a:lnSpc>
                <a:spcPct val="107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i-FI" sz="3600" dirty="0">
                <a:solidFill>
                  <a:prstClr val="black"/>
                </a:solidFill>
              </a:rPr>
              <a:t>Yritystoiminnan suunnitteluun jo ennen perustamista</a:t>
            </a:r>
          </a:p>
          <a:p>
            <a:pPr marL="1143000" lvl="3" indent="-457200">
              <a:lnSpc>
                <a:spcPct val="107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i-FI" sz="3600" dirty="0">
                <a:solidFill>
                  <a:prstClr val="black"/>
                </a:solidFill>
              </a:rPr>
              <a:t>Yrityksen kehittämiseen</a:t>
            </a:r>
          </a:p>
          <a:p>
            <a:pPr marL="1143000" lvl="3" indent="-457200">
              <a:lnSpc>
                <a:spcPct val="107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i-FI" sz="3600" dirty="0">
                <a:solidFill>
                  <a:prstClr val="black"/>
                </a:solidFill>
              </a:rPr>
              <a:t>Yrityksen </a:t>
            </a:r>
            <a:r>
              <a:rPr lang="fi-FI" sz="3600" dirty="0" smtClean="0">
                <a:solidFill>
                  <a:prstClr val="black"/>
                </a:solidFill>
              </a:rPr>
              <a:t>investointeihin</a:t>
            </a:r>
            <a:r>
              <a:rPr lang="fi-FI" sz="3600" b="1" dirty="0"/>
              <a:t> </a:t>
            </a:r>
            <a:r>
              <a:rPr lang="fi-FI" sz="3600" b="1" dirty="0" smtClean="0"/>
              <a:t>(investoinneissa </a:t>
            </a:r>
            <a:r>
              <a:rPr lang="fi-FI" sz="3600" b="1" dirty="0"/>
              <a:t>pääsääntöisesti alle 5 </a:t>
            </a:r>
            <a:r>
              <a:rPr lang="fi-FI" sz="3600" b="1" dirty="0" err="1" smtClean="0"/>
              <a:t>htv</a:t>
            </a:r>
            <a:r>
              <a:rPr lang="fi-FI" sz="3600" b="1" dirty="0" smtClean="0"/>
              <a:t> yritykset)</a:t>
            </a:r>
            <a:endParaRPr lang="fi-FI" sz="3600" dirty="0">
              <a:solidFill>
                <a:prstClr val="black"/>
              </a:solidFill>
            </a:endParaRPr>
          </a:p>
          <a:p>
            <a:pPr marL="1143000" lvl="3" indent="-457200">
              <a:lnSpc>
                <a:spcPct val="107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i-FI" sz="3600" dirty="0" smtClean="0">
                <a:solidFill>
                  <a:prstClr val="black"/>
                </a:solidFill>
              </a:rPr>
              <a:t>Mikroyritysten </a:t>
            </a:r>
            <a:r>
              <a:rPr lang="fi-FI" sz="3600" dirty="0" smtClean="0">
                <a:solidFill>
                  <a:prstClr val="black"/>
                </a:solidFill>
              </a:rPr>
              <a:t>energiainvestointeihin </a:t>
            </a:r>
            <a:endParaRPr lang="fi-FI" sz="3600" dirty="0" smtClean="0">
              <a:solidFill>
                <a:prstClr val="black"/>
              </a:solidFill>
            </a:endParaRPr>
          </a:p>
          <a:p>
            <a:pPr marL="685800" lvl="3" indent="0">
              <a:lnSpc>
                <a:spcPct val="107000"/>
              </a:lnSpc>
              <a:spcBef>
                <a:spcPts val="1000"/>
              </a:spcBef>
              <a:buNone/>
            </a:pPr>
            <a:endParaRPr lang="fi-FI" sz="36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7000"/>
              </a:lnSpc>
            </a:pPr>
            <a:r>
              <a:rPr lang="fi-FI" sz="3600" dirty="0">
                <a:solidFill>
                  <a:prstClr val="black"/>
                </a:solidFill>
              </a:rPr>
              <a:t>Jatkuva haku </a:t>
            </a:r>
            <a:r>
              <a:rPr lang="fi-FI" sz="3600" dirty="0" smtClean="0">
                <a:solidFill>
                  <a:prstClr val="black"/>
                </a:solidFill>
              </a:rPr>
              <a:t>Hyrrässä, vain </a:t>
            </a:r>
            <a:r>
              <a:rPr lang="fi-FI" sz="3600" dirty="0">
                <a:solidFill>
                  <a:prstClr val="black"/>
                </a:solidFill>
              </a:rPr>
              <a:t>sähköiset hakemukset</a:t>
            </a:r>
          </a:p>
          <a:p>
            <a:pPr marL="342900" lvl="0" indent="-342900">
              <a:lnSpc>
                <a:spcPct val="107000"/>
              </a:lnSpc>
            </a:pPr>
            <a:r>
              <a:rPr lang="fi-FI" sz="3600" dirty="0">
                <a:solidFill>
                  <a:prstClr val="black"/>
                </a:solidFill>
              </a:rPr>
              <a:t>Lupien tarve oltava selvitetty</a:t>
            </a:r>
          </a:p>
          <a:p>
            <a:pPr marL="342900" lvl="0" indent="-342900">
              <a:lnSpc>
                <a:spcPct val="107000"/>
              </a:lnSpc>
            </a:pPr>
            <a:r>
              <a:rPr lang="fi-FI" sz="3600" dirty="0" smtClean="0">
                <a:solidFill>
                  <a:prstClr val="black"/>
                </a:solidFill>
              </a:rPr>
              <a:t>Miten </a:t>
            </a:r>
            <a:r>
              <a:rPr lang="fi-FI" sz="3600" dirty="0">
                <a:solidFill>
                  <a:prstClr val="black"/>
                </a:solidFill>
              </a:rPr>
              <a:t>yritystuki edistää kestävää kehitystä? Selvitettävä hakemuksessa.</a:t>
            </a:r>
          </a:p>
          <a:p>
            <a:pPr marL="685800" lvl="3" indent="0">
              <a:lnSpc>
                <a:spcPct val="107000"/>
              </a:lnSpc>
              <a:spcBef>
                <a:spcPts val="1000"/>
              </a:spcBef>
              <a:buNone/>
            </a:pPr>
            <a:endParaRPr lang="fi-FI" sz="32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38199" y="627464"/>
            <a:ext cx="10632439" cy="785813"/>
          </a:xfrm>
        </p:spPr>
        <p:txBody>
          <a:bodyPr/>
          <a:lstStyle/>
          <a:p>
            <a:r>
              <a:rPr lang="fi-FI" dirty="0" smtClean="0"/>
              <a:t>Mihin </a:t>
            </a:r>
            <a:r>
              <a:rPr lang="fi-FI" dirty="0" err="1" smtClean="0"/>
              <a:t>Leader</a:t>
            </a:r>
            <a:r>
              <a:rPr lang="fi-FI" dirty="0" smtClean="0"/>
              <a:t>-yritysrahoitusta voi käyttää </a:t>
            </a:r>
            <a:r>
              <a:rPr lang="fi-FI" dirty="0" smtClean="0"/>
              <a:t>2023?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68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011DF893-A96B-4650-9E1E-7B8828EAA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297798"/>
              </p:ext>
            </p:extLst>
          </p:nvPr>
        </p:nvGraphicFramePr>
        <p:xfrm>
          <a:off x="508959" y="232913"/>
          <a:ext cx="11326482" cy="6872986"/>
        </p:xfrm>
        <a:graphic>
          <a:graphicData uri="http://schemas.openxmlformats.org/drawingml/2006/table">
            <a:tbl>
              <a:tblPr firstRow="1" firstCol="1" bandRow="1"/>
              <a:tblGrid>
                <a:gridCol w="3304649">
                  <a:extLst>
                    <a:ext uri="{9D8B030D-6E8A-4147-A177-3AD203B41FA5}">
                      <a16:colId xmlns:a16="http://schemas.microsoft.com/office/drawing/2014/main" val="58523125"/>
                    </a:ext>
                  </a:extLst>
                </a:gridCol>
                <a:gridCol w="3570119">
                  <a:extLst>
                    <a:ext uri="{9D8B030D-6E8A-4147-A177-3AD203B41FA5}">
                      <a16:colId xmlns:a16="http://schemas.microsoft.com/office/drawing/2014/main" val="3240429697"/>
                    </a:ext>
                  </a:extLst>
                </a:gridCol>
                <a:gridCol w="2276605">
                  <a:extLst>
                    <a:ext uri="{9D8B030D-6E8A-4147-A177-3AD203B41FA5}">
                      <a16:colId xmlns:a16="http://schemas.microsoft.com/office/drawing/2014/main" val="786314903"/>
                    </a:ext>
                  </a:extLst>
                </a:gridCol>
                <a:gridCol w="2175109">
                  <a:extLst>
                    <a:ext uri="{9D8B030D-6E8A-4147-A177-3AD203B41FA5}">
                      <a16:colId xmlns:a16="http://schemas.microsoft.com/office/drawing/2014/main" val="3955416953"/>
                    </a:ext>
                  </a:extLst>
                </a:gridCol>
              </a:tblGrid>
              <a:tr h="354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Yritystoimintaa suunnittelevalle:</a:t>
                      </a:r>
                      <a:endParaRPr lang="fi-FI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Yrityksen perustajalle: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Toimivalle yritykselle:</a:t>
                      </a:r>
                      <a:endParaRPr lang="fi-FI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Maatalouteen: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391544"/>
                  </a:ext>
                </a:extLst>
              </a:tr>
              <a:tr h="1501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Yritystoiminnan </a:t>
                      </a:r>
                      <a:r>
                        <a:rPr lang="fi-FI" sz="16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kokeilu </a:t>
                      </a:r>
                      <a:r>
                        <a:rPr lang="fi-FI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2500€</a:t>
                      </a:r>
                      <a:endParaRPr lang="fi-FI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i-FI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ilman y-tunnusta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enint</a:t>
                      </a:r>
                      <a:r>
                        <a:rPr lang="fi-FI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4 </a:t>
                      </a:r>
                      <a:r>
                        <a:rPr lang="fi-FI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kk</a:t>
                      </a:r>
                      <a:endParaRPr lang="fi-FI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Osa-aikainen käynnistäminen 5000€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y-tunnus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asiantuntijapalvelut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Kehittämis</a:t>
                      </a:r>
                      <a:r>
                        <a:rPr lang="fi-FI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ja investointituen hakemisen valmistelu 2000</a:t>
                      </a:r>
                      <a:r>
                        <a:rPr lang="fi-FI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  <a:endParaRPr lang="fi-FI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Maatalousalan kokeilutuki olemassa olevan maataloustoiminnan monipuolistamiseen 2500/5000/7500€</a:t>
                      </a:r>
                      <a:endParaRPr lang="fi-FI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087375"/>
                  </a:ext>
                </a:extLst>
              </a:tr>
              <a:tr h="1175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Yritystoiminnan </a:t>
                      </a:r>
                      <a:r>
                        <a:rPr lang="fi-FI" sz="16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suunnittelu </a:t>
                      </a:r>
                      <a:r>
                        <a:rPr lang="fi-FI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1000€</a:t>
                      </a:r>
                      <a:endParaRPr lang="fi-FI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i-FI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ilman y-tunnusta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liikeidean pohtiminen, asiantuntijapalvelu</a:t>
                      </a: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Päätoiminen käynnistäminen 7500€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y- 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tunnus</a:t>
                      </a:r>
                      <a:r>
                        <a:rPr lang="fi-FI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 LTS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asiantuntijapalvelut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Kehittämisavustus 3000€</a:t>
                      </a:r>
                      <a:endParaRPr lang="fi-FI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voidaan myöntää </a:t>
                      </a:r>
                      <a:r>
                        <a:rPr lang="fi-FI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x </a:t>
                      </a:r>
                      <a:r>
                        <a:rPr lang="fi-FI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kauden</a:t>
                      </a:r>
                      <a:r>
                        <a:rPr lang="fi-FI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aikana</a:t>
                      </a:r>
                      <a:endParaRPr lang="fi-FI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734698"/>
                  </a:ext>
                </a:extLst>
              </a:tr>
              <a:tr h="1125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Käynnistämis</a:t>
                      </a:r>
                      <a:r>
                        <a:rPr lang="fi-FI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ja investointituen hakemisen valmistelu 2000€</a:t>
                      </a:r>
                      <a:endParaRPr lang="fi-FI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y-tunnus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LTS:n</a:t>
                      </a:r>
                      <a:r>
                        <a:rPr lang="fi-FI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valmistelu</a:t>
                      </a:r>
                      <a:endParaRPr lang="fi-FI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Investointituki </a:t>
                      </a:r>
                      <a:r>
                        <a:rPr lang="fi-FI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20-35%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5000-100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000€ 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kustannuksiin</a:t>
                      </a: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Investointituki </a:t>
                      </a:r>
                      <a:r>
                        <a:rPr lang="fi-FI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20-35%</a:t>
                      </a:r>
                      <a:endParaRPr lang="fi-FI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5000-100 000€ </a:t>
                      </a:r>
                      <a:r>
                        <a:rPr lang="fi-FI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kustannuksiin</a:t>
                      </a: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966245"/>
                  </a:ext>
                </a:extLst>
              </a:tr>
              <a:tr h="2334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Tuki omistajanvaihdoksen valmisteluun 2500/5000€</a:t>
                      </a:r>
                      <a:endParaRPr lang="fi-FI" sz="16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ostettava yritys harvaanasutulla tai ydinmaaseudulla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ostoa suunnittelevalle asiantuntijapalveluihin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16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myös ilman y-tunnusta</a:t>
                      </a: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Tuki omistajanvaihdoksen valmisteluun </a:t>
                      </a:r>
                      <a:r>
                        <a:rPr lang="fi-FI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 tai 5000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ostettava yritys 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harvaanasutulla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 ydinmaaseudulla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ostoa suunnittelevalle 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asiantuntijapalveluihin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i-FI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Tuki omistajanvaihdoksen valmisteluun 2500/5000€</a:t>
                      </a:r>
                      <a:endParaRPr lang="fi-FI" sz="1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ostettava yritys harvaanasutulla tai ydinmaaseudulla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i-FI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ostoa suunnittelevalle</a:t>
                      </a:r>
                      <a:endParaRPr lang="fi-FI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3" marR="58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374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2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2"/>
          </p:nvPr>
        </p:nvSpPr>
        <p:spPr>
          <a:xfrm>
            <a:off x="838200" y="1139926"/>
            <a:ext cx="10979989" cy="5519665"/>
          </a:xfrm>
        </p:spPr>
        <p:txBody>
          <a:bodyPr>
            <a:normAutofit fontScale="62500" lnSpcReduction="20000"/>
          </a:bodyPr>
          <a:lstStyle/>
          <a:p>
            <a:pPr marL="457200" lvl="0" indent="-457200">
              <a:lnSpc>
                <a:spcPct val="107000"/>
              </a:lnSpc>
            </a:pPr>
            <a:r>
              <a:rPr lang="fi-FI" sz="3200" b="1" dirty="0"/>
              <a:t>Haku mahdollista ilman Y-tunnusta, henkilönä</a:t>
            </a:r>
          </a:p>
          <a:p>
            <a:pPr marL="457200" lvl="0" indent="-457200">
              <a:lnSpc>
                <a:spcPct val="107000"/>
              </a:lnSpc>
            </a:pPr>
            <a:r>
              <a:rPr lang="fi-FI" sz="3200" b="1" dirty="0"/>
              <a:t>Tuki vakioituna </a:t>
            </a:r>
            <a:r>
              <a:rPr lang="fi-FI" sz="3200" b="1" dirty="0" smtClean="0"/>
              <a:t>kertakorvauksena, maksetaan jälkikäteen</a:t>
            </a:r>
          </a:p>
          <a:p>
            <a:pPr marL="0" lvl="0" indent="0">
              <a:lnSpc>
                <a:spcPct val="107000"/>
              </a:lnSpc>
              <a:buNone/>
            </a:pPr>
            <a:endParaRPr lang="fi-FI" sz="3200" dirty="0"/>
          </a:p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fi-FI" sz="3200" b="1" dirty="0"/>
              <a:t>Yrittäjyyskokeilu</a:t>
            </a:r>
            <a:r>
              <a:rPr lang="fi-FI" sz="3200" dirty="0"/>
              <a:t> </a:t>
            </a:r>
            <a:r>
              <a:rPr lang="fi-FI" sz="3200" dirty="0" err="1"/>
              <a:t>max</a:t>
            </a:r>
            <a:r>
              <a:rPr lang="fi-FI" sz="3200" dirty="0"/>
              <a:t>. 4 kk, </a:t>
            </a:r>
          </a:p>
          <a:p>
            <a:pPr marL="914400" lvl="2" indent="-457200">
              <a:lnSpc>
                <a:spcPct val="107000"/>
              </a:lnSpc>
              <a:spcBef>
                <a:spcPts val="1000"/>
              </a:spcBef>
            </a:pPr>
            <a:r>
              <a:rPr lang="fi-FI" sz="3200" dirty="0"/>
              <a:t>tuetaan esim. </a:t>
            </a:r>
            <a:r>
              <a:rPr lang="fi-FI" sz="3200" dirty="0" smtClean="0"/>
              <a:t>tila-, laitevuokria, tarvikkeita, käyttömaksuja, asiantuntija-apua, koulutusta. </a:t>
            </a:r>
          </a:p>
          <a:p>
            <a:pPr marL="914400" lvl="2" indent="-457200">
              <a:lnSpc>
                <a:spcPct val="107000"/>
              </a:lnSpc>
              <a:spcBef>
                <a:spcPts val="1000"/>
              </a:spcBef>
            </a:pPr>
            <a:r>
              <a:rPr lang="fi-FI" sz="3200" dirty="0" smtClean="0"/>
              <a:t>Ei pienhankintoihin, ei yrittäjän palkkaan.</a:t>
            </a:r>
            <a:endParaRPr lang="fi-FI" sz="3200" dirty="0"/>
          </a:p>
          <a:p>
            <a:pPr marL="971550" lvl="2" indent="-514350">
              <a:lnSpc>
                <a:spcPct val="107000"/>
              </a:lnSpc>
              <a:spcBef>
                <a:spcPts val="1000"/>
              </a:spcBef>
            </a:pPr>
            <a:r>
              <a:rPr lang="fi-FI" sz="3200" dirty="0"/>
              <a:t>tuki 2500 e </a:t>
            </a:r>
          </a:p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fi-FI" sz="3200" b="1" dirty="0" smtClean="0">
                <a:solidFill>
                  <a:prstClr val="black"/>
                </a:solidFill>
              </a:rPr>
              <a:t>Käynnistämisavustus </a:t>
            </a:r>
            <a:r>
              <a:rPr lang="fi-FI" sz="3200" b="1" dirty="0">
                <a:solidFill>
                  <a:prstClr val="black"/>
                </a:solidFill>
              </a:rPr>
              <a:t>omistajanvaihdoksen suunnitteluun ostajalle</a:t>
            </a:r>
          </a:p>
          <a:p>
            <a:pPr marL="971550" lvl="2" indent="-514350">
              <a:lnSpc>
                <a:spcPct val="107000"/>
              </a:lnSpc>
              <a:spcBef>
                <a:spcPts val="1000"/>
              </a:spcBef>
            </a:pPr>
            <a:r>
              <a:rPr lang="fi-FI" sz="3200" dirty="0">
                <a:solidFill>
                  <a:prstClr val="black"/>
                </a:solidFill>
              </a:rPr>
              <a:t>tuki 2500 tai 5000 e asiantuntijapalveluihin (esim. laki-, taloushallinto- ja liiketoiminnan konsulttipalveluita)</a:t>
            </a:r>
          </a:p>
          <a:p>
            <a:pPr marL="971550" lvl="2" indent="-514350">
              <a:lnSpc>
                <a:spcPct val="107000"/>
              </a:lnSpc>
              <a:spcBef>
                <a:spcPts val="1000"/>
              </a:spcBef>
            </a:pPr>
            <a:r>
              <a:rPr lang="fi-FI" sz="3200" dirty="0">
                <a:solidFill>
                  <a:prstClr val="black"/>
                </a:solidFill>
              </a:rPr>
              <a:t>Ostettavan yrityksen sijaittava harvaan asutulla tai ydinmaaseudulla.</a:t>
            </a:r>
          </a:p>
          <a:p>
            <a:pPr>
              <a:lnSpc>
                <a:spcPct val="107000"/>
              </a:lnSpc>
            </a:pPr>
            <a:r>
              <a:rPr lang="fi-FI" sz="3200" dirty="0">
                <a:solidFill>
                  <a:prstClr val="black"/>
                </a:solidFill>
              </a:rPr>
              <a:t>3. </a:t>
            </a:r>
            <a:r>
              <a:rPr lang="fi-FI" sz="3200" b="1" dirty="0">
                <a:solidFill>
                  <a:prstClr val="black"/>
                </a:solidFill>
              </a:rPr>
              <a:t>Kehittämistuki yritystoiminnan suunnitteluun</a:t>
            </a:r>
          </a:p>
          <a:p>
            <a:pPr marL="457200" indent="-457200">
              <a:lnSpc>
                <a:spcPct val="107000"/>
              </a:lnSpc>
            </a:pPr>
            <a:r>
              <a:rPr lang="fi-FI" sz="3200" dirty="0">
                <a:solidFill>
                  <a:prstClr val="black"/>
                </a:solidFill>
              </a:rPr>
              <a:t>	tuki 1000 e </a:t>
            </a:r>
            <a:r>
              <a:rPr lang="fi-FI" sz="3200" dirty="0" smtClean="0">
                <a:solidFill>
                  <a:prstClr val="black"/>
                </a:solidFill>
              </a:rPr>
              <a:t>asiantuntijapalveluihin</a:t>
            </a:r>
            <a:endParaRPr lang="fi-FI" sz="3200" dirty="0">
              <a:solidFill>
                <a:prstClr val="black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71524" y="354114"/>
            <a:ext cx="10632439" cy="785813"/>
          </a:xfrm>
        </p:spPr>
        <p:txBody>
          <a:bodyPr/>
          <a:lstStyle/>
          <a:p>
            <a:r>
              <a:rPr lang="fi-FI" dirty="0" smtClean="0"/>
              <a:t>Yritystoimintaa suunnittelevalle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3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2"/>
          </p:nvPr>
        </p:nvSpPr>
        <p:spPr>
          <a:xfrm>
            <a:off x="838200" y="2021164"/>
            <a:ext cx="10632439" cy="3931062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defRPr/>
            </a:pPr>
            <a:r>
              <a:rPr lang="fi-FI" dirty="0">
                <a:solidFill>
                  <a:prstClr val="black"/>
                </a:solidFill>
              </a:rPr>
              <a:t>Tuki 2500/ 5000 e, ilman y-tunnusta tai ostajana </a:t>
            </a:r>
            <a:r>
              <a:rPr lang="fi-FI" dirty="0" smtClean="0">
                <a:solidFill>
                  <a:prstClr val="black"/>
                </a:solidFill>
              </a:rPr>
              <a:t>mikroyritykselle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fi-FI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0"/>
              </a:spcBef>
              <a:defRPr/>
            </a:pPr>
            <a:r>
              <a:rPr lang="fi-FI" dirty="0">
                <a:solidFill>
                  <a:prstClr val="black"/>
                </a:solidFill>
              </a:rPr>
              <a:t>Ostettavan yrityksen sijaittava </a:t>
            </a:r>
            <a:r>
              <a:rPr lang="fi-FI" dirty="0" smtClean="0">
                <a:solidFill>
                  <a:prstClr val="black"/>
                </a:solidFill>
              </a:rPr>
              <a:t>harvaan asutulla tai ydinmaaseudulla</a:t>
            </a:r>
            <a:endParaRPr lang="fi-FI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0"/>
              </a:spcBef>
              <a:defRPr/>
            </a:pPr>
            <a:endParaRPr lang="fi-FI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0"/>
              </a:spcBef>
              <a:defRPr/>
            </a:pPr>
            <a:r>
              <a:rPr lang="fi-FI" dirty="0">
                <a:solidFill>
                  <a:prstClr val="black"/>
                </a:solidFill>
              </a:rPr>
              <a:t>tuki myönnetään omistajanvaihdokseen liittyviin juridisiin tai taloushallinnon asiantuntijapalveluihin, mm. yrityksen hinnanmääritys, yrityskauppa-neuvottelut, rahoituksen suunnittelu, verotukseen liittyvät asiat, kauppakirjojen valmistelu tai liiketoimintaan liittyviin asiantuntijapalveluihin. </a:t>
            </a:r>
          </a:p>
          <a:p>
            <a:pPr marL="457200" lvl="0" indent="-457200">
              <a:spcBef>
                <a:spcPts val="0"/>
              </a:spcBef>
              <a:defRPr/>
            </a:pPr>
            <a:endParaRPr lang="fi-FI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0"/>
              </a:spcBef>
              <a:defRPr/>
            </a:pPr>
            <a:r>
              <a:rPr lang="fi-FI" dirty="0">
                <a:solidFill>
                  <a:prstClr val="black"/>
                </a:solidFill>
              </a:rPr>
              <a:t>yrityskaupan ei välttämättä tarvitse toteutua hankeaikana</a:t>
            </a:r>
          </a:p>
          <a:p>
            <a:pPr marL="342900" indent="-342900">
              <a:lnSpc>
                <a:spcPct val="107000"/>
              </a:lnSpc>
            </a:pPr>
            <a:r>
              <a:rPr lang="fi-FI" dirty="0">
                <a:solidFill>
                  <a:prstClr val="black"/>
                </a:solidFill>
              </a:rPr>
              <a:t>voidaan myöntää hakijalle kerran 2023-2027</a:t>
            </a:r>
          </a:p>
          <a:p>
            <a:pPr marL="342900" lvl="0" indent="-342900">
              <a:lnSpc>
                <a:spcPct val="107000"/>
              </a:lnSpc>
            </a:pPr>
            <a:r>
              <a:rPr lang="fi-FI" dirty="0">
                <a:solidFill>
                  <a:prstClr val="black"/>
                </a:solidFill>
              </a:rPr>
              <a:t>Maksetaan jälkikäteen vakioituna kertakorvauksena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Käynnistystuki omistajanvaihdoksen valmisteluun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803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2"/>
          </p:nvPr>
        </p:nvSpPr>
        <p:spPr>
          <a:xfrm>
            <a:off x="838199" y="1397480"/>
            <a:ext cx="10848975" cy="4908070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lnSpc>
                <a:spcPct val="107000"/>
              </a:lnSpc>
            </a:pPr>
            <a:r>
              <a:rPr lang="fi-FI" sz="2800" b="1" dirty="0">
                <a:solidFill>
                  <a:prstClr val="black"/>
                </a:solidFill>
              </a:rPr>
              <a:t>Y-tunnus oltava haettaessa tukea</a:t>
            </a:r>
          </a:p>
          <a:p>
            <a:pPr marL="457200" lvl="0" indent="-457200">
              <a:lnSpc>
                <a:spcPct val="107000"/>
              </a:lnSpc>
            </a:pPr>
            <a:r>
              <a:rPr lang="fi-FI" sz="2800" dirty="0">
                <a:solidFill>
                  <a:prstClr val="black"/>
                </a:solidFill>
              </a:rPr>
              <a:t>Tuki vakioituna kertakorvauksena maksetaan jälkikäteen</a:t>
            </a:r>
          </a:p>
          <a:p>
            <a:pPr marL="457200" lvl="0" indent="-457200">
              <a:lnSpc>
                <a:spcPct val="107000"/>
              </a:lnSpc>
            </a:pPr>
            <a:r>
              <a:rPr lang="fi-FI" sz="2800" dirty="0">
                <a:solidFill>
                  <a:prstClr val="black"/>
                </a:solidFill>
              </a:rPr>
              <a:t>Esim. asiantuntijapalveluihin, vuokriin, aineisiin, tarvikkeisiin, matkoihin, koulutukseen, </a:t>
            </a:r>
            <a:r>
              <a:rPr lang="fi-FI" sz="2800" dirty="0" smtClean="0">
                <a:solidFill>
                  <a:prstClr val="black"/>
                </a:solidFill>
              </a:rPr>
              <a:t>valmennukseen</a:t>
            </a:r>
          </a:p>
          <a:p>
            <a:pPr marL="457200" lvl="0" indent="-457200">
              <a:lnSpc>
                <a:spcPct val="107000"/>
              </a:lnSpc>
            </a:pPr>
            <a:r>
              <a:rPr lang="fi-FI" sz="2800" dirty="0" smtClean="0">
                <a:solidFill>
                  <a:prstClr val="black"/>
                </a:solidFill>
              </a:rPr>
              <a:t>Lisäksi pienhankintoihin</a:t>
            </a:r>
          </a:p>
          <a:p>
            <a:pPr marL="0" lvl="0" indent="0">
              <a:lnSpc>
                <a:spcPct val="107000"/>
              </a:lnSpc>
              <a:buNone/>
            </a:pPr>
            <a:endParaRPr lang="fi-FI" sz="2800" dirty="0">
              <a:solidFill>
                <a:prstClr val="black"/>
              </a:solidFill>
            </a:endParaRPr>
          </a:p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fi-FI" sz="2800" b="1" dirty="0">
                <a:solidFill>
                  <a:prstClr val="black"/>
                </a:solidFill>
              </a:rPr>
              <a:t>Osa-aikaisen yrityksen käynnistystuki</a:t>
            </a:r>
          </a:p>
          <a:p>
            <a:pPr marL="742950" lvl="1" indent="-514350">
              <a:lnSpc>
                <a:spcPct val="107000"/>
              </a:lnSpc>
              <a:spcBef>
                <a:spcPts val="1000"/>
              </a:spcBef>
            </a:pPr>
            <a:r>
              <a:rPr lang="fi-FI" sz="2800" dirty="0">
                <a:solidFill>
                  <a:prstClr val="black"/>
                </a:solidFill>
              </a:rPr>
              <a:t>tuki 5000 e, tavoitteena esim. osa-aikainen yritystoiminta tai</a:t>
            </a:r>
          </a:p>
          <a:p>
            <a:pPr marL="914400" lvl="2" indent="0">
              <a:lnSpc>
                <a:spcPct val="107000"/>
              </a:lnSpc>
              <a:spcBef>
                <a:spcPts val="1000"/>
              </a:spcBef>
              <a:buNone/>
            </a:pPr>
            <a:r>
              <a:rPr lang="fi-FI" sz="2800" dirty="0" smtClean="0">
                <a:solidFill>
                  <a:prstClr val="black"/>
                </a:solidFill>
              </a:rPr>
              <a:t>kausiluontoinen </a:t>
            </a:r>
            <a:r>
              <a:rPr lang="fi-FI" sz="2800" dirty="0">
                <a:solidFill>
                  <a:prstClr val="black"/>
                </a:solidFill>
              </a:rPr>
              <a:t>yrittäjyys (</a:t>
            </a:r>
            <a:r>
              <a:rPr lang="fi-FI" sz="2800" dirty="0" err="1">
                <a:solidFill>
                  <a:prstClr val="black"/>
                </a:solidFill>
              </a:rPr>
              <a:t>max</a:t>
            </a:r>
            <a:r>
              <a:rPr lang="fi-FI" sz="2800" dirty="0">
                <a:solidFill>
                  <a:prstClr val="black"/>
                </a:solidFill>
              </a:rPr>
              <a:t>. 6 kk/vuosi)</a:t>
            </a:r>
          </a:p>
          <a:p>
            <a:pPr lvl="1">
              <a:lnSpc>
                <a:spcPct val="107000"/>
              </a:lnSpc>
              <a:spcBef>
                <a:spcPts val="1000"/>
              </a:spcBef>
            </a:pPr>
            <a:endParaRPr lang="fi-FI" sz="2800" dirty="0">
              <a:solidFill>
                <a:prstClr val="black"/>
              </a:solidFill>
            </a:endParaRPr>
          </a:p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fi-FI" sz="2800" b="1" dirty="0">
                <a:solidFill>
                  <a:prstClr val="black"/>
                </a:solidFill>
              </a:rPr>
              <a:t>Päätoimisen yrityksen käynnistystuki</a:t>
            </a:r>
          </a:p>
          <a:p>
            <a:pPr marL="742950" lvl="1" indent="-514350">
              <a:lnSpc>
                <a:spcPct val="107000"/>
              </a:lnSpc>
              <a:spcBef>
                <a:spcPts val="1000"/>
              </a:spcBef>
            </a:pPr>
            <a:r>
              <a:rPr lang="fi-FI" sz="2800" dirty="0">
                <a:solidFill>
                  <a:prstClr val="black"/>
                </a:solidFill>
              </a:rPr>
              <a:t>tuki 7500 e, </a:t>
            </a:r>
            <a:r>
              <a:rPr lang="fi-FI" sz="2800" dirty="0" smtClean="0">
                <a:solidFill>
                  <a:prstClr val="black"/>
                </a:solidFill>
              </a:rPr>
              <a:t>perustamistoimenpiteisiin</a:t>
            </a:r>
            <a:endParaRPr lang="fi-FI" sz="28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38199" y="535089"/>
            <a:ext cx="10632439" cy="785813"/>
          </a:xfrm>
        </p:spPr>
        <p:txBody>
          <a:bodyPr/>
          <a:lstStyle/>
          <a:p>
            <a:r>
              <a:rPr lang="fi-FI" dirty="0" smtClean="0"/>
              <a:t>Yritystuki aloittavalle yritykselle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95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2"/>
          </p:nvPr>
        </p:nvSpPr>
        <p:spPr>
          <a:xfrm>
            <a:off x="838200" y="1094100"/>
            <a:ext cx="10972800" cy="521145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7000"/>
              </a:lnSpc>
            </a:pPr>
            <a:r>
              <a:rPr lang="fi-FI" sz="2400" b="1" dirty="0">
                <a:solidFill>
                  <a:prstClr val="black"/>
                </a:solidFill>
              </a:rPr>
              <a:t>Y-tunnus oltava haettaessa tukea </a:t>
            </a:r>
            <a:endParaRPr lang="fi-FI" sz="2400" dirty="0">
              <a:solidFill>
                <a:prstClr val="black"/>
              </a:solidFill>
            </a:endParaRPr>
          </a:p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fi-FI" sz="2400" b="1" dirty="0">
                <a:solidFill>
                  <a:prstClr val="black"/>
                </a:solidFill>
              </a:rPr>
              <a:t>Kehittämistuki </a:t>
            </a:r>
          </a:p>
          <a:p>
            <a:pPr marL="514350" indent="-514350">
              <a:lnSpc>
                <a:spcPct val="107000"/>
              </a:lnSpc>
            </a:pPr>
            <a:r>
              <a:rPr lang="fi-FI" sz="2400" dirty="0">
                <a:solidFill>
                  <a:prstClr val="black"/>
                </a:solidFill>
              </a:rPr>
              <a:t>yritystoiminta vakiintunut, kannattavaa</a:t>
            </a:r>
          </a:p>
          <a:p>
            <a:pPr marL="514350" indent="-514350">
              <a:lnSpc>
                <a:spcPct val="107000"/>
              </a:lnSpc>
            </a:pPr>
            <a:r>
              <a:rPr lang="fi-FI" sz="2400" dirty="0">
                <a:solidFill>
                  <a:prstClr val="black"/>
                </a:solidFill>
              </a:rPr>
              <a:t>Tuki 3000 e, Liiketoiminnan kehittämisen asiantuntijapalveluihin, esim. markkinointi, tuotekehitys, tuotannon parantaminen</a:t>
            </a:r>
          </a:p>
          <a:p>
            <a:pPr lvl="0">
              <a:lnSpc>
                <a:spcPct val="107000"/>
              </a:lnSpc>
            </a:pPr>
            <a:r>
              <a:rPr lang="fi-FI" sz="2400" dirty="0">
                <a:solidFill>
                  <a:prstClr val="black"/>
                </a:solidFill>
              </a:rPr>
              <a:t>2.</a:t>
            </a:r>
            <a:r>
              <a:rPr lang="fi-FI" sz="2400" b="1" dirty="0">
                <a:solidFill>
                  <a:prstClr val="black"/>
                </a:solidFill>
              </a:rPr>
              <a:t> Investointituki </a:t>
            </a:r>
            <a:r>
              <a:rPr lang="fi-FI" sz="2400" dirty="0">
                <a:solidFill>
                  <a:prstClr val="black"/>
                </a:solidFill>
              </a:rPr>
              <a:t>(tuki 20-35% vaihtelee maaseututyypin mukaan)</a:t>
            </a:r>
            <a:r>
              <a:rPr lang="fi-FI" sz="2400" b="1" kern="150" dirty="0"/>
              <a:t> </a:t>
            </a:r>
          </a:p>
          <a:p>
            <a:pPr marL="457200" lvl="0" indent="-457200">
              <a:lnSpc>
                <a:spcPct val="107000"/>
              </a:lnSpc>
            </a:pPr>
            <a:r>
              <a:rPr lang="fi-FI" sz="2400" b="1" kern="150" dirty="0"/>
              <a:t>Yritys </a:t>
            </a:r>
            <a:r>
              <a:rPr lang="fi-FI" sz="2400" b="1" kern="150" dirty="0" smtClean="0"/>
              <a:t>enintään</a:t>
            </a:r>
            <a:r>
              <a:rPr lang="fi-FI" sz="2400" b="1" kern="150" dirty="0" smtClean="0"/>
              <a:t> </a:t>
            </a:r>
            <a:r>
              <a:rPr lang="fi-FI" sz="2400" b="1" kern="150" dirty="0"/>
              <a:t>5 </a:t>
            </a:r>
            <a:r>
              <a:rPr lang="fi-FI" sz="2400" b="1" kern="150" dirty="0" err="1"/>
              <a:t>htv</a:t>
            </a:r>
            <a:r>
              <a:rPr lang="fi-FI" sz="2400" b="1" kern="150" dirty="0"/>
              <a:t> </a:t>
            </a:r>
            <a:endParaRPr lang="fi-FI" sz="2400" dirty="0">
              <a:solidFill>
                <a:prstClr val="black"/>
              </a:solidFill>
            </a:endParaRPr>
          </a:p>
          <a:p>
            <a:pPr marL="514350" lvl="0" indent="-514350">
              <a:lnSpc>
                <a:spcPct val="107000"/>
              </a:lnSpc>
            </a:pPr>
            <a:r>
              <a:rPr lang="fi-FI" sz="2400" dirty="0">
                <a:solidFill>
                  <a:prstClr val="black"/>
                </a:solidFill>
              </a:rPr>
              <a:t>5000-100 000 e suuruisiin investointeihin </a:t>
            </a:r>
            <a:r>
              <a:rPr lang="fi-FI" sz="2400" dirty="0" smtClean="0">
                <a:solidFill>
                  <a:prstClr val="black"/>
                </a:solidFill>
              </a:rPr>
              <a:t>yritykselle </a:t>
            </a:r>
            <a:endParaRPr lang="fi-FI" sz="2400" dirty="0" smtClean="0">
              <a:solidFill>
                <a:prstClr val="black"/>
              </a:solidFill>
            </a:endParaRPr>
          </a:p>
          <a:p>
            <a:pPr marL="514350" lvl="0" indent="-514350">
              <a:lnSpc>
                <a:spcPct val="107000"/>
              </a:lnSpc>
            </a:pPr>
            <a:r>
              <a:rPr lang="fi-FI" sz="2400" dirty="0" smtClean="0">
                <a:solidFill>
                  <a:prstClr val="black"/>
                </a:solidFill>
              </a:rPr>
              <a:t>esim</a:t>
            </a:r>
            <a:r>
              <a:rPr lang="fi-FI" sz="2400" dirty="0">
                <a:solidFill>
                  <a:prstClr val="black"/>
                </a:solidFill>
              </a:rPr>
              <a:t>. rakentaminen, koneet, kalusto, aineettomat investoinnit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38199" y="308287"/>
            <a:ext cx="10632439" cy="785813"/>
          </a:xfrm>
        </p:spPr>
        <p:txBody>
          <a:bodyPr/>
          <a:lstStyle/>
          <a:p>
            <a:r>
              <a:rPr lang="fi-FI" dirty="0" smtClean="0"/>
              <a:t>Toimivalle mikroyritykselle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46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324381" cy="3939689"/>
          </a:xfrm>
        </p:spPr>
        <p:txBody>
          <a:bodyPr>
            <a:normAutofit fontScale="70000" lnSpcReduction="20000"/>
          </a:bodyPr>
          <a:lstStyle/>
          <a:p>
            <a:pPr marL="800100" lvl="1" indent="-342900">
              <a:spcBef>
                <a:spcPts val="0"/>
              </a:spcBef>
              <a:defRPr/>
            </a:pPr>
            <a:r>
              <a:rPr lang="fi-FI" sz="3200" dirty="0">
                <a:solidFill>
                  <a:prstClr val="black"/>
                </a:solidFill>
              </a:rPr>
              <a:t>Investoinnilla on olennainen merkitys yrityksen perustamiselle, kasvulle tai kehittymiselle</a:t>
            </a:r>
          </a:p>
          <a:p>
            <a:pPr marL="800100" lvl="1" indent="-342900">
              <a:spcBef>
                <a:spcPts val="0"/>
              </a:spcBef>
              <a:defRPr/>
            </a:pPr>
            <a:endParaRPr lang="fi-FI" sz="3200" dirty="0">
              <a:solidFill>
                <a:prstClr val="black"/>
              </a:solidFill>
            </a:endParaRPr>
          </a:p>
          <a:p>
            <a:pPr marL="800100" lvl="1" indent="-342900">
              <a:spcBef>
                <a:spcPts val="0"/>
              </a:spcBef>
              <a:defRPr/>
            </a:pPr>
            <a:r>
              <a:rPr lang="fi-FI" sz="3200" dirty="0">
                <a:solidFill>
                  <a:prstClr val="black"/>
                </a:solidFill>
              </a:rPr>
              <a:t>rakentaminen, korjaaminen ja laajentaminen</a:t>
            </a:r>
          </a:p>
          <a:p>
            <a:pPr marL="800100" lvl="1" indent="-342900">
              <a:spcBef>
                <a:spcPts val="0"/>
              </a:spcBef>
              <a:defRPr/>
            </a:pPr>
            <a:r>
              <a:rPr lang="fi-FI" sz="3200" dirty="0">
                <a:solidFill>
                  <a:prstClr val="black"/>
                </a:solidFill>
              </a:rPr>
              <a:t>rakennusten hankinta, sovelluttava yritystoimintaan (maapohja </a:t>
            </a:r>
            <a:r>
              <a:rPr lang="fi-FI" sz="3200" dirty="0" err="1">
                <a:solidFill>
                  <a:prstClr val="black"/>
                </a:solidFill>
              </a:rPr>
              <a:t>max</a:t>
            </a:r>
            <a:r>
              <a:rPr lang="fi-FI" sz="3200" dirty="0">
                <a:solidFill>
                  <a:prstClr val="black"/>
                </a:solidFill>
              </a:rPr>
              <a:t>. 10 % hinnasta)</a:t>
            </a:r>
          </a:p>
          <a:p>
            <a:pPr marL="800100" lvl="1" indent="-342900">
              <a:spcBef>
                <a:spcPts val="0"/>
              </a:spcBef>
              <a:defRPr/>
            </a:pPr>
            <a:r>
              <a:rPr lang="fi-FI" sz="3200" dirty="0">
                <a:solidFill>
                  <a:prstClr val="black"/>
                </a:solidFill>
              </a:rPr>
              <a:t>uudet ja käytetyt  koneet, laitteet, välineet  ja muu käyttöomaisuus</a:t>
            </a:r>
          </a:p>
          <a:p>
            <a:pPr marL="800100" lvl="1" indent="-342900">
              <a:spcBef>
                <a:spcPts val="0"/>
              </a:spcBef>
              <a:defRPr/>
            </a:pPr>
            <a:r>
              <a:rPr lang="fi-FI" sz="3200" dirty="0">
                <a:solidFill>
                  <a:prstClr val="black"/>
                </a:solidFill>
              </a:rPr>
              <a:t>aineettomat investoinnit, kuten ohjelmistot, patentit, valmistusoikeudet</a:t>
            </a:r>
          </a:p>
          <a:p>
            <a:pPr marL="800100" lvl="1" indent="-342900">
              <a:spcBef>
                <a:spcPts val="0"/>
              </a:spcBef>
              <a:defRPr/>
            </a:pPr>
            <a:endParaRPr lang="fi-FI" sz="3200" dirty="0">
              <a:solidFill>
                <a:prstClr val="black"/>
              </a:solidFill>
            </a:endParaRPr>
          </a:p>
          <a:p>
            <a:pPr marL="800100" lvl="1" indent="-342900">
              <a:spcBef>
                <a:spcPts val="0"/>
              </a:spcBef>
              <a:defRPr/>
            </a:pPr>
            <a:r>
              <a:rPr lang="fi-FI" sz="3200" dirty="0" smtClean="0">
                <a:solidFill>
                  <a:prstClr val="black"/>
                </a:solidFill>
              </a:rPr>
              <a:t>5 </a:t>
            </a:r>
            <a:r>
              <a:rPr lang="fi-FI" sz="3200" dirty="0">
                <a:solidFill>
                  <a:prstClr val="black"/>
                </a:solidFill>
              </a:rPr>
              <a:t>000 – 100 000 € kokonaiskustannukset</a:t>
            </a:r>
          </a:p>
          <a:p>
            <a:pPr marL="800100" lvl="1" indent="-342900">
              <a:spcBef>
                <a:spcPts val="0"/>
              </a:spcBef>
              <a:defRPr/>
            </a:pPr>
            <a:r>
              <a:rPr lang="fi-FI" sz="3200" dirty="0">
                <a:solidFill>
                  <a:prstClr val="black"/>
                </a:solidFill>
              </a:rPr>
              <a:t>Maksetaan jälkikäteen todellisten kustannusten perusteella</a:t>
            </a:r>
          </a:p>
          <a:p>
            <a:pPr marL="457200" lvl="1">
              <a:spcBef>
                <a:spcPts val="0"/>
              </a:spcBef>
              <a:defRPr/>
            </a:pPr>
            <a:endParaRPr lang="fi-FI" sz="3200" dirty="0">
              <a:solidFill>
                <a:prstClr val="black"/>
              </a:solidFill>
            </a:endParaRPr>
          </a:p>
          <a:p>
            <a:pPr marL="800100" lvl="1" indent="-342900">
              <a:spcBef>
                <a:spcPts val="0"/>
              </a:spcBef>
              <a:defRPr/>
            </a:pPr>
            <a:r>
              <a:rPr lang="fi-FI" sz="3200" dirty="0">
                <a:solidFill>
                  <a:prstClr val="black"/>
                </a:solidFill>
              </a:rPr>
              <a:t>Yli 100 000 e investoinnit -&gt; haetaan </a:t>
            </a:r>
            <a:r>
              <a:rPr lang="fi-FI" sz="3200" dirty="0" err="1">
                <a:solidFill>
                  <a:prstClr val="black"/>
                </a:solidFill>
              </a:rPr>
              <a:t>ELY:stä</a:t>
            </a:r>
            <a:endParaRPr lang="fi-FI" sz="32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Investointituki yritykselle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1205490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 - Ei alareunaa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net, välikalvot, loppu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aafiset element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1AE0FE23D6459113E48C7AFF170E" ma:contentTypeVersion="10" ma:contentTypeDescription="Create a new document." ma:contentTypeScope="" ma:versionID="87d9173894724cc144633b1646d8d4ff">
  <xsd:schema xmlns:xsd="http://www.w3.org/2001/XMLSchema" xmlns:xs="http://www.w3.org/2001/XMLSchema" xmlns:p="http://schemas.microsoft.com/office/2006/metadata/properties" xmlns:ns2="0123031f-e947-4b25-8dfc-c4abd861bdf2" xmlns:ns3="96dd3c4d-fbd0-4b9a-88ac-301973ed0ddc" targetNamespace="http://schemas.microsoft.com/office/2006/metadata/properties" ma:root="true" ma:fieldsID="665849f6b76df3920c2d989a2e196a4b" ns2:_="" ns3:_="">
    <xsd:import namespace="0123031f-e947-4b25-8dfc-c4abd861bdf2"/>
    <xsd:import namespace="96dd3c4d-fbd0-4b9a-88ac-301973ed0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3031f-e947-4b25-8dfc-c4abd861b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3c4d-fbd0-4b9a-88ac-301973ed0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8D0D63-99E9-4BC3-B811-55E440030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3E8508-7A8D-4FD6-B7FA-BA0B8466B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3031f-e947-4b25-8dfc-c4abd861bdf2"/>
    <ds:schemaRef ds:uri="96dd3c4d-fbd0-4b9a-88ac-301973ed0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Maaseutuohjelman_yhteinen_esityspohja_2021_240221</Template>
  <TotalTime>3613</TotalTime>
  <Words>678</Words>
  <Application>Microsoft Office PowerPoint</Application>
  <PresentationFormat>Laajakuva</PresentationFormat>
  <Paragraphs>148</Paragraphs>
  <Slides>12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12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Ubuntu</vt:lpstr>
      <vt:lpstr>Wingdings</vt:lpstr>
      <vt:lpstr>Sisältökalvot - Ei alareunaa</vt:lpstr>
      <vt:lpstr>Kannet, välikalvot, loppukalvot</vt:lpstr>
      <vt:lpstr>Graafiset elementit</vt:lpstr>
      <vt:lpstr>Leader-yritysrahoitus yrityksen ostajalle Keski-Suomessa</vt:lpstr>
      <vt:lpstr>Leader-rahoitusta koko Keski-Suomessa</vt:lpstr>
      <vt:lpstr>Mihin Leader-yritysrahoitusta voi käyttää 2023?</vt:lpstr>
      <vt:lpstr>PowerPoint-esitys</vt:lpstr>
      <vt:lpstr>Yritystoimintaa suunnittelevalle</vt:lpstr>
      <vt:lpstr>Käynnistystuki omistajanvaihdoksen valmisteluun</vt:lpstr>
      <vt:lpstr>Yritystuki aloittavalle yritykselle</vt:lpstr>
      <vt:lpstr>Toimivalle mikroyritykselle</vt:lpstr>
      <vt:lpstr>Investointituki yritykselle</vt:lpstr>
      <vt:lpstr>Investointitukien rajoitukset</vt:lpstr>
      <vt:lpstr>Tuki mikroyritysten energiainvestointeihin</vt:lpstr>
      <vt:lpstr>Lisätietoa:   www.keskisuomenmaaseutu.fi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Tulosviestintä 2022</dc:title>
  <dc:creator>Nivukoski Emilia (Ruokavirasto)</dc:creator>
  <cp:lastModifiedBy>Kiuru Sanna</cp:lastModifiedBy>
  <cp:revision>142</cp:revision>
  <cp:lastPrinted>2023-04-04T12:47:29Z</cp:lastPrinted>
  <dcterms:created xsi:type="dcterms:W3CDTF">2022-04-05T10:40:53Z</dcterms:created>
  <dcterms:modified xsi:type="dcterms:W3CDTF">2023-05-31T04:31:47Z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0x010100D85B1AE0FE23D6459113E48C7AFF170E</vt:lpwstr>
  </property>
</Properties>
</file>